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303" r:id="rId5"/>
    <p:sldId id="320" r:id="rId6"/>
    <p:sldId id="304" r:id="rId7"/>
    <p:sldId id="305" r:id="rId8"/>
    <p:sldId id="306" r:id="rId9"/>
    <p:sldId id="322" r:id="rId10"/>
    <p:sldId id="325" r:id="rId11"/>
    <p:sldId id="308" r:id="rId12"/>
    <p:sldId id="309" r:id="rId13"/>
    <p:sldId id="310" r:id="rId14"/>
    <p:sldId id="327" r:id="rId15"/>
    <p:sldId id="313" r:id="rId16"/>
    <p:sldId id="314" r:id="rId17"/>
    <p:sldId id="315" r:id="rId18"/>
    <p:sldId id="323" r:id="rId19"/>
    <p:sldId id="324" r:id="rId20"/>
    <p:sldId id="317" r:id="rId21"/>
    <p:sldId id="318" r:id="rId22"/>
    <p:sldId id="319" r:id="rId23"/>
    <p:sldId id="292" r:id="rId24"/>
  </p:sldIdLst>
  <p:sldSz cx="12192000" cy="6858000"/>
  <p:notesSz cx="6858000" cy="9144000"/>
  <p:custDataLst>
    <p:tags r:id="rId28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6335" userDrawn="1">
          <p15:clr>
            <a:srgbClr val="A4A3A4"/>
          </p15:clr>
        </p15:guide>
        <p15:guide id="3" pos="13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BB00"/>
    <a:srgbClr val="046F65"/>
    <a:srgbClr val="688155"/>
    <a:srgbClr val="D19E0D"/>
    <a:srgbClr val="E8AF0E"/>
    <a:srgbClr val="81C7C0"/>
    <a:srgbClr val="475B40"/>
    <a:srgbClr val="7ABDC2"/>
    <a:srgbClr val="057364"/>
    <a:srgbClr val="0141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5" autoAdjust="0"/>
    <p:restoredTop sz="94660"/>
  </p:normalViewPr>
  <p:slideViewPr>
    <p:cSldViewPr>
      <p:cViewPr>
        <p:scale>
          <a:sx n="100" d="100"/>
          <a:sy n="100" d="100"/>
        </p:scale>
        <p:origin x="-1062" y="-432"/>
      </p:cViewPr>
      <p:guideLst>
        <p:guide orient="horz" pos="2206"/>
        <p:guide pos="6335"/>
        <p:guide pos="13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8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09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909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909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9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667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email">
            <a:alphaModFix amt="6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5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5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C2372-0927-4873-B8A4-B1D1E29C1CB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9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4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AF8DC-20F2-49BF-B11F-C9CC37C7D9B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4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4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09B58-56B3-4178-9362-3D2C0DE1C8E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0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61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6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B6D-DA5A-4A4A-938E-EC746120D68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66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67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6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34E84-DC47-4397-9C71-76D417FEE27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1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72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3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7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5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7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2956C-7FEA-40D4-A52F-3B10A3F3B2F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9D22-6518-4407-8075-776B9724C32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4BFD-7A44-408A-B9EC-85BC150BAB6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8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8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8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F28E-EED8-4729-918D-2FDEE53838F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50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104905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B5488-F59C-4D31-A337-337F2354E7A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5500DD5-F7F3-419B-A00F-B1F475D9CB56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fade/>
  </p:transition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68696" y="-38464"/>
            <a:ext cx="2905000" cy="123382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48661" name="矩形 3"/>
          <p:cNvSpPr/>
          <p:nvPr/>
        </p:nvSpPr>
        <p:spPr>
          <a:xfrm>
            <a:off x="1" y="2564904"/>
            <a:ext cx="12192000" cy="2155768"/>
          </a:xfrm>
          <a:prstGeom prst="rect">
            <a:avLst/>
          </a:prstGeom>
          <a:solidFill>
            <a:srgbClr val="047D6F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48663" name="文本框 4"/>
          <p:cNvSpPr txBox="1"/>
          <p:nvPr/>
        </p:nvSpPr>
        <p:spPr>
          <a:xfrm>
            <a:off x="0" y="2708920"/>
            <a:ext cx="1219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插</a:t>
            </a:r>
            <a:r>
              <a:rPr lang="zh-CN" altLang="en-US" sz="10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上科学的翅膀飞</a:t>
            </a:r>
            <a:endParaRPr lang="zh-CN" altLang="zh-CN" sz="10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64" name="矩形 2"/>
          <p:cNvSpPr/>
          <p:nvPr/>
        </p:nvSpPr>
        <p:spPr>
          <a:xfrm>
            <a:off x="8649664" y="210151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+mn-ea"/>
                <a:cs typeface="+mn-ea"/>
                <a:sym typeface="+mn-lt"/>
              </a:rPr>
              <a:t>部</a:t>
            </a:r>
            <a:r>
              <a:rPr lang="zh-CN" altLang="en-US" dirty="0">
                <a:solidFill>
                  <a:schemeClr val="tx1"/>
                </a:solidFill>
                <a:latin typeface="+mn-ea"/>
                <a:cs typeface="+mn-ea"/>
                <a:sym typeface="+mn-lt"/>
              </a:rPr>
              <a:t>编版 小学语文 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  <a:cs typeface="+mn-ea"/>
                <a:sym typeface="+mn-lt"/>
              </a:rPr>
              <a:t>六年级</a:t>
            </a:r>
            <a:r>
              <a:rPr lang="zh-CN" altLang="en-US" dirty="0">
                <a:solidFill>
                  <a:schemeClr val="tx1"/>
                </a:solidFill>
                <a:latin typeface="+mn-ea"/>
                <a:cs typeface="+mn-ea"/>
                <a:sym typeface="+mn-lt"/>
              </a:rPr>
              <a:t>下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  <a:cs typeface="+mn-ea"/>
                <a:sym typeface="+mn-lt"/>
              </a:rPr>
              <a:t>册</a:t>
            </a:r>
            <a:endParaRPr lang="zh-CN" altLang="en-US" dirty="0" smtClean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3" grpId="0"/>
      <p:bldP spid="104866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31362" y="1091698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</a:rPr>
              <a:t>认真审题，完成写作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693492" y="1772816"/>
            <a:ext cx="10805016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dirty="0">
                <a:solidFill>
                  <a:srgbClr val="4B416F"/>
                </a:solidFill>
                <a:latin typeface="+mn-ea"/>
                <a:ea typeface="+mn-ea"/>
              </a:rPr>
              <a:t>（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一）文题展示：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    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生活</a:t>
            </a:r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中，我们常常会有一些奇思妙想，幻想自己拥有超能力，幻想自己拥有超科技，今天请放飞你的想象，让你的故事把读者带进一个神奇的科幻世界。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51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454350" y="92075"/>
              <a:ext cx="1633538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046F65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384032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/>
            <p:cNvSpPr txBox="1"/>
            <p:nvPr/>
          </p:nvSpPr>
          <p:spPr>
            <a:xfrm>
              <a:off x="7837668" y="103414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7952361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31362" y="1063731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</a:rPr>
              <a:t>认真审题，完成写作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51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480274" y="82549"/>
              <a:ext cx="160761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046F65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964361" y="82549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384032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/>
            <p:cNvSpPr txBox="1"/>
            <p:nvPr/>
          </p:nvSpPr>
          <p:spPr>
            <a:xfrm>
              <a:off x="7837668" y="103414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7952361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4" name="左大括号 3"/>
          <p:cNvSpPr/>
          <p:nvPr/>
        </p:nvSpPr>
        <p:spPr>
          <a:xfrm>
            <a:off x="1166142" y="2272516"/>
            <a:ext cx="648072" cy="345638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279576" y="2015308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要写的不可思议的科学技术是什么？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79576" y="3570840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叙述一个什么样的奇特经历表现这一技术</a:t>
            </a:r>
            <a:endParaRPr lang="zh-CN" altLang="en-US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358363" y="5125012"/>
            <a:ext cx="82825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这个经历的起因、经过、结果是什么？</a:t>
            </a:r>
            <a:endParaRPr lang="zh-CN" altLang="en-US" sz="3200" b="1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31362" y="1063731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</a:rPr>
              <a:t>认真审题，完成写作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51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480274" y="82549"/>
              <a:ext cx="160761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046F65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964361" y="82549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384032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/>
            <p:cNvSpPr txBox="1"/>
            <p:nvPr/>
          </p:nvSpPr>
          <p:spPr>
            <a:xfrm>
              <a:off x="7837668" y="103414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7952361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4" name="左大括号 3"/>
          <p:cNvSpPr/>
          <p:nvPr/>
        </p:nvSpPr>
        <p:spPr>
          <a:xfrm>
            <a:off x="1249451" y="2272516"/>
            <a:ext cx="648072" cy="345638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279576" y="2015308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左博士发明了一个背包飞行器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79576" y="3060249"/>
            <a:ext cx="8928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主人公天天的妈妈给天天买了背包飞行器</a:t>
            </a:r>
            <a:endParaRPr lang="zh-CN" altLang="en-US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384964" y="4221088"/>
            <a:ext cx="8850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天天使用背包飞行器去上学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72592" y="2231743"/>
            <a:ext cx="677108" cy="34563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</a:rPr>
              <a:t>我的背包飞行器</a:t>
            </a:r>
            <a:endParaRPr lang="zh-CN" altLang="en-US" sz="3200" b="1" dirty="0">
              <a:solidFill>
                <a:srgbClr val="00B0F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13171" y="5292497"/>
            <a:ext cx="8850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天天成功到达学校，再也不用因为堵车而着急</a:t>
            </a:r>
            <a:endParaRPr lang="zh-CN" altLang="en-US" sz="3200" b="1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75812" y="106439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ea"/>
              </a:rPr>
              <a:t>写作实践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51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046F65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964361" y="82549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355673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/>
            <p:cNvSpPr txBox="1"/>
            <p:nvPr/>
          </p:nvSpPr>
          <p:spPr>
            <a:xfrm>
              <a:off x="7809309" y="103414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7924002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3392" y="2260353"/>
            <a:ext cx="11017224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    六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一儿童节到了，这个儿童节对于我们全国儿童来说，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可不一般哟，知道为什么吗？因为最新版的儿童背包飞行器问世啦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，家长们都争相购买它，把它作为儿童节礼物送给自己的孩子。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    妈妈也给我买了一个儿童背包飞行器，真是太棒啦。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这个飞行器是我喜欢的粉红色，它很轻巧，只有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300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克，而且它里面有一个口袋，可以装书和文具盒，可以当书包来用。操作它的按键就是戴在手腕上的电子手表。当然，它的最重要的功能是能载着我飞行。</a:t>
            </a:r>
            <a:endParaRPr lang="zh-CN" altLang="en-US" sz="24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88128" y="1580417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dirty="0" smtClean="0">
                <a:solidFill>
                  <a:srgbClr val="046F65"/>
                </a:solidFill>
                <a:latin typeface="+mn-ea"/>
                <a:sym typeface="+mn-ea"/>
              </a:rPr>
              <a:t>我的背包飞行器</a:t>
            </a:r>
            <a:endParaRPr lang="zh-CN" altLang="en-US" sz="3600" dirty="0">
              <a:solidFill>
                <a:srgbClr val="046F65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75812" y="106439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ea"/>
              </a:rPr>
              <a:t>写作实践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51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046F65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964361" y="82549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384032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/>
            <p:cNvSpPr txBox="1"/>
            <p:nvPr/>
          </p:nvSpPr>
          <p:spPr>
            <a:xfrm>
              <a:off x="7837668" y="103414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7952361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9290" y="1712997"/>
            <a:ext cx="11145342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    背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上这个背包飞行器，我立刻冲出家门，向学校奔去。一路上，我看到好多小伙伴都背这飞行器呢。它们形状像书包，但是颜色各异，真是漂亮啊！糟糕，前面堵车了，行人这么多，我们要急着上课，怎么办？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这时，手腕上的电子表自动发出“嘟嘟嘟”声，提示我可以启动飞行器了。我连忙按动“飞行”键，只听到电子手表上传来声音：“你好，小主人！请输入你此次飞行目的地。”我连忙对着手表勾选了实验小学的地址。“请站直身子，做好飞行准备。十，九，八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……”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在数完最后一个数后，随着一声轻脆的“叮咚”声，我飞起来啦！真的飞起来啦！</a:t>
            </a:r>
            <a:endParaRPr lang="zh-CN" altLang="en-US" sz="24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75812" y="106439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ea"/>
              </a:rPr>
              <a:t>写作实践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51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solidFill>
                <a:srgbClr val="046F65"/>
              </a:solidFill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046F65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964361" y="82549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384032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/>
            <p:cNvSpPr txBox="1"/>
            <p:nvPr/>
          </p:nvSpPr>
          <p:spPr>
            <a:xfrm>
              <a:off x="7837668" y="103414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7952361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376" y="1772816"/>
            <a:ext cx="11521280" cy="46166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    在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天空中，我看到好多小伙伴们都和一样，快乐地飞行。我们就像是一群快乐的鸟儿，在天空飞着，这感觉是多么美妙啊！我的同桌丽丽就在我前面，我调动了加速键赶上了她。“丽丽，你好！这背包飞行器为什么会飞呢？”我好奇地问她。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“飞行器是而是采用当今最先进的悬浮磁和电子弹射原理制作而成的。这个也不知道，你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out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啦！”</a:t>
            </a:r>
            <a:endParaRPr lang="en-US" altLang="zh-CN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    当今科学技术真是发达啊！看来我到学校后得认真学习科学知识，长大后发明更多的高科技产品，造福人类。</a:t>
            </a:r>
            <a:endParaRPr lang="en-US" altLang="zh-CN" sz="2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75812" y="106439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ea"/>
              </a:rPr>
              <a:t>写作实践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51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solidFill>
                <a:srgbClr val="046F65"/>
              </a:solidFill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046F65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964361" y="82549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384032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/>
            <p:cNvSpPr txBox="1"/>
            <p:nvPr/>
          </p:nvSpPr>
          <p:spPr>
            <a:xfrm>
              <a:off x="7837668" y="103414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7952361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377" y="1933407"/>
            <a:ext cx="7056784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    正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想到这儿，“实验小学到了，此次飞行安全到达。预祝小主人学习快乐！”背包飞行器传来播报声音。“谢谢你，心爱的飞行器，我一定会努力学习的！”</a:t>
            </a:r>
            <a:endParaRPr lang="zh-CN" altLang="en-US" sz="32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837667" y="1772816"/>
            <a:ext cx="4004109" cy="4350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75812" y="106439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ea"/>
              </a:rPr>
              <a:t>写作实践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51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solidFill>
                <a:srgbClr val="046F65"/>
              </a:solidFill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046F65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964361" y="82549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384032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/>
            <p:cNvSpPr txBox="1"/>
            <p:nvPr/>
          </p:nvSpPr>
          <p:spPr>
            <a:xfrm>
              <a:off x="7837668" y="103414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7952361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99320" y="1679280"/>
            <a:ext cx="9818278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+mn-ea"/>
                <a:sym typeface="+mn-ea"/>
              </a:rPr>
              <a:t>    点评</a:t>
            </a:r>
            <a:r>
              <a:rPr lang="en-US" altLang="zh-CN" sz="2800" b="1" dirty="0" smtClean="0">
                <a:solidFill>
                  <a:srgbClr val="C00000"/>
                </a:solidFill>
                <a:latin typeface="+mn-ea"/>
                <a:sym typeface="+mn-ea"/>
              </a:rPr>
              <a:t>:</a:t>
            </a:r>
            <a:r>
              <a:rPr lang="zh-CN" altLang="en-US" sz="2800" b="1" dirty="0">
                <a:latin typeface="+mn-ea"/>
                <a:cs typeface="楷体" panose="02010609060101010101" pitchFamily="49" charset="-122"/>
              </a:rPr>
              <a:t>这篇科幻故事写得有声有色，趣味盎然。小作者通过丰富的想象，记叙了自己使用童背包飞行器的经历，过程清楚，感受奇特，让人感受到高科技产品在社会生活中给人们带来的便捷。文中对背包飞行器的功能介绍和操作方法，描写得生动具体。结尾处写出了自己使用高科技产品的切身感受，表达了热爱科学、积极向上的主题</a:t>
            </a:r>
            <a:r>
              <a:rPr lang="zh-CN" altLang="zh-CN" sz="2800" b="1" dirty="0">
                <a:latin typeface="+mn-ea"/>
                <a:cs typeface="楷体" panose="02010609060101010101" pitchFamily="49" charset="-122"/>
              </a:rPr>
              <a:t>。  </a:t>
            </a:r>
            <a:endParaRPr lang="zh-CN" altLang="en-US" sz="2800" b="1" dirty="0">
              <a:latin typeface="+mn-ea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1"/>
          <p:cNvSpPr>
            <a:spLocks noChangeArrowheads="1"/>
          </p:cNvSpPr>
          <p:nvPr/>
        </p:nvSpPr>
        <p:spPr bwMode="auto">
          <a:xfrm>
            <a:off x="4517858" y="2204494"/>
            <a:ext cx="6639619" cy="3666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latin typeface="+mn-ea"/>
                <a:ea typeface="+mn-ea"/>
              </a:rPr>
              <a:t>    今天的习作学习到此结</a:t>
            </a:r>
            <a:r>
              <a:rPr lang="zh-CN" altLang="en-US" sz="3200" dirty="0">
                <a:latin typeface="+mn-ea"/>
                <a:ea typeface="+mn-ea"/>
              </a:rPr>
              <a:t>東了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但是同学们的想象是</a:t>
            </a:r>
            <a:r>
              <a:rPr lang="zh-CN" altLang="en-US" sz="3200" dirty="0" smtClean="0">
                <a:latin typeface="+mn-ea"/>
                <a:ea typeface="+mn-ea"/>
              </a:rPr>
              <a:t>永无止境</a:t>
            </a:r>
            <a:r>
              <a:rPr lang="zh-CN" altLang="en-US" sz="3200" dirty="0">
                <a:latin typeface="+mn-ea"/>
                <a:ea typeface="+mn-ea"/>
              </a:rPr>
              <a:t>的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希望同学们能多动脑经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积极</a:t>
            </a:r>
            <a:r>
              <a:rPr lang="zh-CN" altLang="en-US" sz="3200" dirty="0" smtClean="0">
                <a:latin typeface="+mn-ea"/>
                <a:ea typeface="+mn-ea"/>
              </a:rPr>
              <a:t>思考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努力学习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争取早日</a:t>
            </a:r>
            <a:r>
              <a:rPr lang="zh-CN" altLang="en-US" sz="3200" dirty="0" smtClean="0">
                <a:latin typeface="+mn-ea"/>
                <a:ea typeface="+mn-ea"/>
              </a:rPr>
              <a:t>把科幻故事变成现实，造福人类。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标题 1"/>
          <p:cNvSpPr txBox="1"/>
          <p:nvPr/>
        </p:nvSpPr>
        <p:spPr>
          <a:xfrm>
            <a:off x="431362" y="1091698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课堂小结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</a:endParaRPr>
          </a:p>
        </p:txBody>
      </p:sp>
      <p:pic>
        <p:nvPicPr>
          <p:cNvPr id="12" name="图形 1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4" y="1089126"/>
            <a:ext cx="871853" cy="475124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32" name="矩形 31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967287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384032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7837668" y="103414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7952361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C:\Users\Admin\Desktop\图片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6920" y="1922779"/>
            <a:ext cx="2221072" cy="4229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 txBox="1"/>
          <p:nvPr/>
        </p:nvSpPr>
        <p:spPr>
          <a:xfrm>
            <a:off x="838200" y="1091698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板书设计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</a:endParaRPr>
          </a:p>
        </p:txBody>
      </p:sp>
      <p:pic>
        <p:nvPicPr>
          <p:cNvPr id="22" name="图形 2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4" y="1089126"/>
            <a:ext cx="871853" cy="47512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9" name="矩形 8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25525" y="92075"/>
              <a:ext cx="1657350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rgbClr val="A34F50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774814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2924106" y="93067"/>
              <a:ext cx="16398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altLang="en-US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664660" y="78104"/>
              <a:ext cx="1633538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altLang="en-US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399461" y="92075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768408" y="103029"/>
              <a:ext cx="1743075" cy="39878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zh-CN" altLang="en-US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462641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64062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78990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7899090" y="104861"/>
              <a:ext cx="1743075" cy="39878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zh-CN" altLang="en-US" sz="20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9593156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左大括号 30"/>
          <p:cNvSpPr/>
          <p:nvPr/>
        </p:nvSpPr>
        <p:spPr>
          <a:xfrm>
            <a:off x="2220283" y="2636519"/>
            <a:ext cx="432435" cy="2737679"/>
          </a:xfrm>
          <a:prstGeom prst="leftBrace">
            <a:avLst/>
          </a:prstGeom>
          <a:ln w="57150">
            <a:solidFill>
              <a:srgbClr val="046F6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3" name="矩形 11"/>
          <p:cNvSpPr txBox="1"/>
          <p:nvPr/>
        </p:nvSpPr>
        <p:spPr>
          <a:xfrm>
            <a:off x="2934658" y="2283460"/>
            <a:ext cx="3627755" cy="70551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+mn-ea"/>
                <a:sym typeface="+mn-ea"/>
              </a:rPr>
              <a:t>介绍科幻的内容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10251" name="矩形 12"/>
          <p:cNvSpPr txBox="1"/>
          <p:nvPr/>
        </p:nvSpPr>
        <p:spPr>
          <a:xfrm>
            <a:off x="2934023" y="3630930"/>
            <a:ext cx="3628390" cy="81724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奇特的经历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0249" name="矩形 13"/>
          <p:cNvSpPr txBox="1"/>
          <p:nvPr/>
        </p:nvSpPr>
        <p:spPr>
          <a:xfrm>
            <a:off x="2933388" y="4965700"/>
            <a:ext cx="3629025" cy="70551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表达感想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063197" y="2283460"/>
            <a:ext cx="668234" cy="349923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  <a:effectLst>
            <a:outerShdw dist="38100" dir="2700000" algn="tl" rotWithShape="0">
              <a:srgbClr val="005DA2">
                <a:alpha val="7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插上科学的翅膀飞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074" name="Picture 2" descr="C:\Users\Administrator\Desktop\181215做题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8088" y="1362733"/>
            <a:ext cx="4906230" cy="4906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1" animBg="1"/>
      <p:bldP spid="10253" grpId="0" animBg="1"/>
      <p:bldP spid="10251" grpId="0" animBg="1"/>
      <p:bldP spid="10249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1"/>
          <p:cNvSpPr txBox="1"/>
          <p:nvPr/>
        </p:nvSpPr>
        <p:spPr>
          <a:xfrm>
            <a:off x="854888" y="1016053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新课导入 </a:t>
            </a:r>
            <a:r>
              <a:rPr lang="en-US" alt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我</a:t>
            </a:r>
            <a:r>
              <a:rPr lang="zh-CN" altLang="en-US" sz="2800" dirty="0" smtClean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的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科幻梦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3" name="矩形 2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7975" y="92075"/>
              <a:ext cx="165735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rgbClr val="046F65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rgbClr val="046F65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1985509" y="93067"/>
              <a:ext cx="1573914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384032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7837668" y="103414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7952361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形 1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6640" y="887875"/>
            <a:ext cx="668917" cy="66891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05" y="2359660"/>
            <a:ext cx="6106795" cy="32042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764227" y="1976849"/>
            <a:ext cx="49181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    故</a:t>
            </a:r>
            <a:r>
              <a:rPr lang="zh-CN" altLang="en-US" sz="2800" dirty="0">
                <a:latin typeface="+mn-ea"/>
              </a:rPr>
              <a:t>事设定在</a:t>
            </a:r>
            <a:r>
              <a:rPr lang="en-US" altLang="zh-CN" sz="2800" dirty="0">
                <a:latin typeface="+mn-ea"/>
              </a:rPr>
              <a:t>2075</a:t>
            </a:r>
            <a:r>
              <a:rPr lang="zh-CN" altLang="en-US" sz="2800" dirty="0">
                <a:latin typeface="+mn-ea"/>
              </a:rPr>
              <a:t>年，讲述了太阳即将毁灭，已经不适合人类生存，而面对绝境，人类将开启“流浪地球”计划，试图带着地球一起逃离太阳系，寻找人类新家园的故</a:t>
            </a:r>
            <a:r>
              <a:rPr lang="zh-CN" altLang="en-US" sz="2800" dirty="0" smtClean="0">
                <a:latin typeface="+mn-ea"/>
              </a:rPr>
              <a:t>事。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 txBox="1"/>
          <p:nvPr/>
        </p:nvSpPr>
        <p:spPr>
          <a:xfrm>
            <a:off x="838200" y="1091698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布置作业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</a:endParaRPr>
          </a:p>
        </p:txBody>
      </p:sp>
      <p:pic>
        <p:nvPicPr>
          <p:cNvPr id="22" name="图形 2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4" y="1089126"/>
            <a:ext cx="871853" cy="475124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27" name="矩形 26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9395308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658588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8261126" y="116632"/>
              <a:ext cx="1743075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rgbClr val="046F65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8226917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1333261" y="2996952"/>
            <a:ext cx="5318963" cy="220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FontTx/>
              <a:buNone/>
            </a:pP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    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想一想你想要拥有一个什么样的科幻梦，试着动笔写下来吧。</a:t>
            </a:r>
            <a:endParaRPr lang="zh-CN" altLang="en-US" sz="4000" dirty="0">
              <a:solidFill>
                <a:srgbClr val="4B416F"/>
              </a:solidFill>
              <a:latin typeface="+mn-ea"/>
              <a:ea typeface="+mn-ea"/>
              <a:sym typeface="+mn-ea"/>
            </a:endParaRPr>
          </a:p>
        </p:txBody>
      </p:sp>
      <p:pic>
        <p:nvPicPr>
          <p:cNvPr id="4098" name="Picture 2" descr="I:\3-页面装饰\儿童阅读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42554" y="2348880"/>
            <a:ext cx="4052217" cy="4052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3"/>
          <p:cNvSpPr/>
          <p:nvPr/>
        </p:nvSpPr>
        <p:spPr>
          <a:xfrm>
            <a:off x="-8317" y="4481736"/>
            <a:ext cx="12240895" cy="2376264"/>
          </a:xfrm>
          <a:prstGeom prst="rect">
            <a:avLst/>
          </a:prstGeom>
          <a:solidFill>
            <a:srgbClr val="05736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49030" name="椭圆 99"/>
          <p:cNvSpPr/>
          <p:nvPr/>
        </p:nvSpPr>
        <p:spPr>
          <a:xfrm>
            <a:off x="3397749" y="3826281"/>
            <a:ext cx="1310909" cy="1310909"/>
          </a:xfrm>
          <a:prstGeom prst="ellipse">
            <a:avLst/>
          </a:prstGeom>
          <a:solidFill>
            <a:srgbClr val="FE9345"/>
          </a:solidFill>
          <a:ln w="79375">
            <a:solidFill>
              <a:schemeClr val="bg1"/>
            </a:soli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谢</a:t>
            </a:r>
            <a:endParaRPr lang="zh-CN" altLang="en-US" sz="66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1" name="椭圆 101"/>
          <p:cNvSpPr/>
          <p:nvPr/>
        </p:nvSpPr>
        <p:spPr>
          <a:xfrm>
            <a:off x="4801222" y="3826281"/>
            <a:ext cx="1310909" cy="1310909"/>
          </a:xfrm>
          <a:prstGeom prst="ellipse">
            <a:avLst/>
          </a:prstGeom>
          <a:solidFill>
            <a:srgbClr val="FE9345"/>
          </a:solidFill>
          <a:ln w="79375">
            <a:solidFill>
              <a:schemeClr val="bg1"/>
            </a:soli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谢</a:t>
            </a:r>
            <a:endParaRPr lang="zh-CN" altLang="en-US" sz="66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2" name="椭圆 102"/>
          <p:cNvSpPr/>
          <p:nvPr/>
        </p:nvSpPr>
        <p:spPr>
          <a:xfrm>
            <a:off x="6204695" y="3826281"/>
            <a:ext cx="1310909" cy="1310909"/>
          </a:xfrm>
          <a:prstGeom prst="ellipse">
            <a:avLst/>
          </a:prstGeom>
          <a:solidFill>
            <a:srgbClr val="FE9345"/>
          </a:solidFill>
          <a:ln w="79375">
            <a:solidFill>
              <a:schemeClr val="bg1"/>
            </a:soli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观</a:t>
            </a:r>
            <a:endParaRPr lang="zh-CN" altLang="en-US" sz="66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3" name="椭圆 103"/>
          <p:cNvSpPr/>
          <p:nvPr/>
        </p:nvSpPr>
        <p:spPr>
          <a:xfrm>
            <a:off x="7608168" y="3826281"/>
            <a:ext cx="1310909" cy="1310909"/>
          </a:xfrm>
          <a:prstGeom prst="ellipse">
            <a:avLst/>
          </a:prstGeom>
          <a:solidFill>
            <a:srgbClr val="FE9345"/>
          </a:solidFill>
          <a:ln w="79375">
            <a:solidFill>
              <a:schemeClr val="bg1"/>
            </a:soli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看</a:t>
            </a:r>
            <a:endParaRPr lang="zh-CN" altLang="en-US" sz="66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1"/>
          <p:cNvSpPr txBox="1"/>
          <p:nvPr/>
        </p:nvSpPr>
        <p:spPr>
          <a:xfrm>
            <a:off x="854888" y="1016053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新课导入 </a:t>
            </a:r>
            <a:r>
              <a:rPr lang="en-US" alt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我</a:t>
            </a:r>
            <a:r>
              <a:rPr lang="zh-CN" altLang="en-US" sz="2800" dirty="0" smtClean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的科幻梦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3" name="矩形 2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4963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7975" y="92075"/>
              <a:ext cx="165735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rgbClr val="046F65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rgbClr val="046F65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1985509" y="93067"/>
              <a:ext cx="1573914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384032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7837668" y="103414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7952361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形 1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6640" y="887875"/>
            <a:ext cx="668917" cy="66891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51098" y="1938635"/>
            <a:ext cx="653691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    如果你能用时光机穿越回到恐龙时代，你想做些什么呢？</a:t>
            </a:r>
            <a:endParaRPr lang="en-US" altLang="zh-CN" sz="28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    如果你去了外太空见到外星人，你要怎么和他们打招呼呢？</a:t>
            </a:r>
            <a:endParaRPr lang="en-US" altLang="zh-CN" sz="28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+mn-ea"/>
              </a:rPr>
              <a:t>今</a:t>
            </a:r>
            <a:r>
              <a:rPr lang="zh-CN" altLang="en-US" sz="2800" dirty="0" smtClean="0">
                <a:latin typeface="+mn-ea"/>
              </a:rPr>
              <a:t>天我们就开启天马行空的想象，去写一写科幻故事吧。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3176" y="2303794"/>
            <a:ext cx="4855134" cy="3240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1"/>
          <p:cNvSpPr txBox="1"/>
          <p:nvPr/>
        </p:nvSpPr>
        <p:spPr>
          <a:xfrm>
            <a:off x="862622" y="927602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 smtClean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科幻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8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81C7C0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384032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7837668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7952361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7649" y="919811"/>
            <a:ext cx="564973" cy="56497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8298" y="1844824"/>
            <a:ext cx="683727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         </a:t>
            </a:r>
            <a:r>
              <a:rPr lang="zh-CN" altLang="en-US" sz="3200" b="1" dirty="0" smtClean="0"/>
              <a:t>科</a:t>
            </a:r>
            <a:r>
              <a:rPr lang="zh-CN" altLang="en-US" sz="3200" b="1" dirty="0"/>
              <a:t>学的幻想，即</a:t>
            </a:r>
            <a:r>
              <a:rPr lang="zh-CN" altLang="en-US" sz="3200" b="1" dirty="0">
                <a:solidFill>
                  <a:srgbClr val="FF0000"/>
                </a:solidFill>
              </a:rPr>
              <a:t>根据有限的科学假设</a:t>
            </a:r>
            <a:r>
              <a:rPr lang="zh-CN" altLang="en-US" sz="3200" b="1" dirty="0"/>
              <a:t>（某些东西的存在，某些事件的发生），</a:t>
            </a:r>
            <a:r>
              <a:rPr lang="zh-CN" altLang="en-US" sz="3200" b="1" dirty="0">
                <a:solidFill>
                  <a:srgbClr val="FF0000"/>
                </a:solidFill>
              </a:rPr>
              <a:t>在不与人类最大的可知信息量</a:t>
            </a:r>
            <a:r>
              <a:rPr lang="zh-CN" altLang="en-US" sz="3200" b="1" dirty="0"/>
              <a:t>（如现有的科学理论，有据可考的事件记录）</a:t>
            </a:r>
            <a:r>
              <a:rPr lang="zh-CN" altLang="en-US" sz="3200" b="1" dirty="0">
                <a:solidFill>
                  <a:srgbClr val="FF0000"/>
                </a:solidFill>
              </a:rPr>
              <a:t>冲突的前提下</a:t>
            </a:r>
            <a:r>
              <a:rPr lang="zh-CN" altLang="en-US" sz="3200" b="1" dirty="0"/>
              <a:t>，</a:t>
            </a:r>
            <a:r>
              <a:rPr lang="zh-CN" altLang="en-US" sz="3200" b="1" dirty="0">
                <a:solidFill>
                  <a:srgbClr val="FF0000"/>
                </a:solidFill>
              </a:rPr>
              <a:t>虚构可能发生的事件。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21" name="Picture 2" descr="C:\Users\Administrator\Desktop\城市说威海灯塔大海旅游景点手绘插画海报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44643" y="908720"/>
            <a:ext cx="4872037" cy="5916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0" name="Text Box 4"/>
          <p:cNvSpPr txBox="1"/>
          <p:nvPr/>
        </p:nvSpPr>
        <p:spPr>
          <a:xfrm>
            <a:off x="885027" y="2151420"/>
            <a:ext cx="10081120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indent="711200" algn="l" defTabSz="914400" eaLnBrk="1" latinLnBrk="0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科幻</a:t>
            </a:r>
            <a:r>
              <a:rPr kumimoji="0" lang="zh-CN" altLang="en-US" sz="3200" kern="1200" cap="none" spc="0" normalizeH="0" baseline="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源于生活，又高于生活。所以，</a:t>
            </a:r>
            <a:r>
              <a:rPr lang="zh-CN" altLang="en-US" sz="32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科幻</a:t>
            </a:r>
            <a:r>
              <a:rPr kumimoji="0" lang="zh-CN" altLang="en-US" sz="3200" kern="1200" cap="none" spc="0" normalizeH="0" baseline="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要联系实际，以现实生活为基础，在原有事物的基础上，根据自己的想象，进行拆散，重新组合，增加新的元素，赋予多重功能，创造出新的对人类有益的东西。</a:t>
            </a:r>
            <a:endParaRPr kumimoji="0" lang="zh-CN" altLang="en-US" sz="3200" kern="1200" cap="none" spc="0" normalizeH="0" baseline="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28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454350" y="93067"/>
              <a:ext cx="1633538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384032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7837668" y="103414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7952361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7649" y="919811"/>
            <a:ext cx="564973" cy="564973"/>
          </a:xfrm>
          <a:prstGeom prst="rect">
            <a:avLst/>
          </a:prstGeom>
        </p:spPr>
      </p:pic>
      <p:sp>
        <p:nvSpPr>
          <p:cNvPr id="30" name="标题 1"/>
          <p:cNvSpPr txBox="1"/>
          <p:nvPr/>
        </p:nvSpPr>
        <p:spPr>
          <a:xfrm>
            <a:off x="862622" y="927602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ea"/>
              </a:rPr>
              <a:t>写法指导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28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427681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7881317" y="103414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7996010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7649" y="919811"/>
            <a:ext cx="564973" cy="564973"/>
          </a:xfrm>
          <a:prstGeom prst="rect">
            <a:avLst/>
          </a:prstGeom>
        </p:spPr>
      </p:pic>
      <p:sp>
        <p:nvSpPr>
          <p:cNvPr id="30" name="标题 1"/>
          <p:cNvSpPr txBox="1"/>
          <p:nvPr/>
        </p:nvSpPr>
        <p:spPr>
          <a:xfrm>
            <a:off x="862622" y="927602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 smtClean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交流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2622" y="2005628"/>
            <a:ext cx="109220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+mn-ea"/>
              </a:rPr>
              <a:t>    你印象最深的科幻故事是什么？</a:t>
            </a:r>
            <a:endParaRPr lang="en-US" altLang="zh-CN" sz="3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+mn-ea"/>
              </a:rPr>
              <a:t>    故事里写了哪些现实中并不存在，却看起来另人信服的科学技术</a:t>
            </a:r>
            <a:r>
              <a:rPr lang="zh-CN" altLang="en-US" sz="3200" dirty="0">
                <a:latin typeface="+mn-ea"/>
              </a:rPr>
              <a:t>？</a:t>
            </a:r>
            <a:endParaRPr lang="en-US" altLang="zh-CN" sz="3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+mn-ea"/>
              </a:rPr>
              <a:t>    这些科学技术对人民的生活和命运产生了什么影响？</a:t>
            </a:r>
            <a:endParaRPr lang="zh-CN" altLang="en-US" sz="3200" dirty="0">
              <a:latin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28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427681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7881317" y="103414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7996010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7649" y="919811"/>
            <a:ext cx="564973" cy="564973"/>
          </a:xfrm>
          <a:prstGeom prst="rect">
            <a:avLst/>
          </a:prstGeom>
        </p:spPr>
      </p:pic>
      <p:sp>
        <p:nvSpPr>
          <p:cNvPr id="30" name="标题 1"/>
          <p:cNvSpPr txBox="1"/>
          <p:nvPr/>
        </p:nvSpPr>
        <p:spPr>
          <a:xfrm>
            <a:off x="862622" y="927602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ea"/>
              </a:rPr>
              <a:t>写法指导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74851" y="2060848"/>
            <a:ext cx="3499081" cy="4019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1646" y="2079372"/>
            <a:ext cx="68175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        大胆的想象一下，如果你的大脑可以直接从书上拷贝知识，你打算做些什么？</a:t>
            </a:r>
            <a:endParaRPr lang="zh-CN" altLang="en-US" sz="3200" dirty="0"/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31274" y="4571002"/>
            <a:ext cx="3283287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28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427681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7881317" y="103414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7996010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7649" y="919811"/>
            <a:ext cx="564973" cy="564973"/>
          </a:xfrm>
          <a:prstGeom prst="rect">
            <a:avLst/>
          </a:prstGeom>
        </p:spPr>
      </p:pic>
      <p:sp>
        <p:nvSpPr>
          <p:cNvPr id="30" name="标题 1"/>
          <p:cNvSpPr txBox="1"/>
          <p:nvPr/>
        </p:nvSpPr>
        <p:spPr>
          <a:xfrm>
            <a:off x="862622" y="927602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ea"/>
              </a:rPr>
              <a:t>写法指导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09833" y="1598576"/>
            <a:ext cx="8235696" cy="47914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33360" y="4797152"/>
            <a:ext cx="2654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不用花费更多时间去学校学习</a:t>
            </a:r>
            <a:endParaRPr lang="zh-CN" altLang="en-US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2316635" y="3536141"/>
            <a:ext cx="2654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做一</a:t>
            </a:r>
            <a:r>
              <a:rPr lang="zh-CN" altLang="en-US" sz="2400" dirty="0" smtClean="0"/>
              <a:t>名科学家</a:t>
            </a:r>
            <a:endParaRPr lang="zh-CN" altLang="en-US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3647264" y="2132856"/>
            <a:ext cx="2947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省下学习时间去旅游</a:t>
            </a:r>
            <a:endParaRPr lang="zh-CN" altLang="en-US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7247054" y="2132855"/>
            <a:ext cx="18474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治病救人</a:t>
            </a:r>
            <a:endParaRPr lang="zh-CN" altLang="en-US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8184232" y="3574757"/>
            <a:ext cx="2484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发明创造新东西</a:t>
            </a:r>
            <a:endParaRPr lang="zh-CN" altLang="en-US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8004124" y="5085184"/>
            <a:ext cx="2484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读遍所有的书</a:t>
            </a:r>
            <a:endParaRPr lang="zh-CN" altLang="en-US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24" grpId="0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1"/>
          <p:cNvSpPr txBox="1"/>
          <p:nvPr/>
        </p:nvSpPr>
        <p:spPr>
          <a:xfrm>
            <a:off x="862622" y="927602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sz="28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ea"/>
              </a:rPr>
              <a:t>写法指导</a:t>
            </a:r>
            <a:endParaRPr lang="zh-CN" altLang="en-US" sz="2800" dirty="0">
              <a:solidFill>
                <a:srgbClr val="046F65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  <a:solidFill>
            <a:srgbClr val="81C7C0"/>
          </a:solidFill>
        </p:grpSpPr>
        <p:sp>
          <p:nvSpPr>
            <p:cNvPr id="28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rgbClr val="046F65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046F65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454350" y="93067"/>
              <a:ext cx="1633538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355673" y="92075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7809309" y="103414"/>
              <a:ext cx="1743075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7924002" y="86717"/>
              <a:ext cx="0" cy="461962"/>
            </a:xfrm>
            <a:prstGeom prst="line">
              <a:avLst/>
            </a:prstGeom>
            <a:grpFill/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7649" y="919811"/>
            <a:ext cx="564973" cy="564973"/>
          </a:xfrm>
          <a:prstGeom prst="rect">
            <a:avLst/>
          </a:prstGeom>
        </p:spPr>
      </p:pic>
      <p:sp>
        <p:nvSpPr>
          <p:cNvPr id="14339" name="文本占位符 136194"/>
          <p:cNvSpPr>
            <a:spLocks noGrp="1"/>
          </p:cNvSpPr>
          <p:nvPr>
            <p:ph idx="4294967295"/>
          </p:nvPr>
        </p:nvSpPr>
        <p:spPr>
          <a:xfrm>
            <a:off x="2567608" y="2464732"/>
            <a:ext cx="9289032" cy="3020604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中间</a:t>
            </a:r>
            <a:r>
              <a:rPr lang="zh-CN" altLang="en-US" sz="32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：</a:t>
            </a:r>
            <a:r>
              <a:rPr lang="zh-CN" altLang="en-US" sz="3200" b="1" dirty="0" smtClean="0">
                <a:latin typeface="+mj-lt"/>
                <a:ea typeface="+mj-ea"/>
                <a:cs typeface="+mj-cs"/>
              </a:rPr>
              <a:t>人物的生活环境是怎样的？他们运用的不可思议的科学技术是什么样子的？这种科学技术使故事中的人物有哪些奇特的经历？</a:t>
            </a:r>
            <a:endParaRPr lang="en-US" altLang="zh-CN" sz="3200" b="1" dirty="0" smtClean="0">
              <a:latin typeface="+mj-lt"/>
              <a:ea typeface="+mj-ea"/>
              <a:cs typeface="+mj-cs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32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结尾：</a:t>
            </a:r>
            <a:r>
              <a:rPr lang="zh-CN" altLang="en-US" sz="3200" b="1" dirty="0" smtClean="0">
                <a:latin typeface="+mj-lt"/>
                <a:ea typeface="+mj-ea"/>
                <a:cs typeface="+mj-cs"/>
              </a:rPr>
              <a:t>表达</a:t>
            </a:r>
            <a:r>
              <a:rPr lang="zh-CN" altLang="en-US" sz="3200" b="1" dirty="0">
                <a:latin typeface="+mj-lt"/>
                <a:ea typeface="+mj-ea"/>
                <a:cs typeface="+mj-cs"/>
              </a:rPr>
              <a:t>你</a:t>
            </a:r>
            <a:r>
              <a:rPr lang="zh-CN" altLang="en-US" sz="3200" b="1" dirty="0" smtClean="0">
                <a:latin typeface="+mj-lt"/>
                <a:ea typeface="+mj-ea"/>
                <a:cs typeface="+mj-cs"/>
              </a:rPr>
              <a:t>对科幻世界的感情。</a:t>
            </a:r>
            <a:endParaRPr lang="zh-CN" altLang="en-US" sz="3200" b="1" dirty="0">
              <a:latin typeface="+mj-lt"/>
              <a:ea typeface="+mj-ea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67608" y="1726068"/>
            <a:ext cx="7600157" cy="7353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 eaLnBrk="1" hangingPunct="1">
              <a:lnSpc>
                <a:spcPct val="150000"/>
              </a:lnSpc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+mj-lt"/>
                <a:ea typeface="+mj-ea"/>
                <a:cs typeface="+mj-cs"/>
                <a:sym typeface="+mn-ea"/>
              </a:rPr>
              <a:t>开头</a:t>
            </a:r>
            <a:r>
              <a:rPr lang="zh-CN" altLang="en-US" sz="32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  <a:sym typeface="+mn-ea"/>
              </a:rPr>
              <a:t>：</a:t>
            </a:r>
            <a:r>
              <a:rPr lang="zh-CN" altLang="en-US" sz="3200" b="1" dirty="0" smtClean="0">
                <a:latin typeface="+mj-lt"/>
                <a:ea typeface="+mj-ea"/>
                <a:cs typeface="+mj-cs"/>
                <a:sym typeface="+mn-ea"/>
              </a:rPr>
              <a:t>交代想拥有的科幻梦是什么样子的</a:t>
            </a:r>
            <a:endParaRPr lang="zh-CN" altLang="en-US" sz="3200" b="1" dirty="0">
              <a:latin typeface="+mj-lt"/>
              <a:ea typeface="+mj-ea"/>
              <a:cs typeface="+mj-cs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69657" y="1847842"/>
            <a:ext cx="1981927" cy="789070"/>
          </a:xfrm>
          <a:prstGeom prst="roundRect">
            <a:avLst/>
          </a:prstGeom>
          <a:solidFill>
            <a:srgbClr val="688155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  <a:effectLst>
            <a:outerShdw dist="38100" dir="2700000" algn="tl" rotWithShape="0">
              <a:srgbClr val="005DA2">
                <a:alpha val="7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列提纲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3" grpId="0"/>
    </p:bldLst>
  </p:timing>
</p:sld>
</file>

<file path=ppt/tags/tag1.xml><?xml version="1.0" encoding="utf-8"?>
<p:tagLst xmlns:p="http://schemas.openxmlformats.org/presentationml/2006/main">
  <p:tag name="KSO_WPP_MARK_KEY" val="312c163b-c2cc-4f5a-b698-e78c8996f5c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2540</Words>
  <Application>WPS 演示</Application>
  <PresentationFormat>自定义</PresentationFormat>
  <Paragraphs>358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楷体</vt:lpstr>
      <vt:lpstr>华文新魏</vt:lpstr>
      <vt:lpstr>黑体</vt:lpstr>
      <vt:lpstr>Arial Unicode MS</vt:lpstr>
      <vt:lpstr>Arial</vt:lpstr>
      <vt:lpstr>Microsoft JhengHei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习作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144</cp:revision>
  <dcterms:created xsi:type="dcterms:W3CDTF">2019-07-30T11:34:00Z</dcterms:created>
  <dcterms:modified xsi:type="dcterms:W3CDTF">2023-01-19T01:50:46Z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911DFEB8B2A64068AAA574ADD08DB497</vt:lpwstr>
  </property>
</Properties>
</file>