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5"/>
  </p:handoutMasterIdLst>
  <p:sldIdLst>
    <p:sldId id="258" r:id="rId3"/>
    <p:sldId id="260" r:id="rId5"/>
    <p:sldId id="259" r:id="rId6"/>
    <p:sldId id="261" r:id="rId7"/>
    <p:sldId id="310" r:id="rId8"/>
    <p:sldId id="311" r:id="rId9"/>
    <p:sldId id="312" r:id="rId10"/>
    <p:sldId id="282" r:id="rId11"/>
    <p:sldId id="329" r:id="rId12"/>
    <p:sldId id="330" r:id="rId13"/>
    <p:sldId id="341" r:id="rId14"/>
    <p:sldId id="332" r:id="rId15"/>
    <p:sldId id="333" r:id="rId16"/>
    <p:sldId id="334" r:id="rId17"/>
    <p:sldId id="335" r:id="rId18"/>
    <p:sldId id="275" r:id="rId19"/>
    <p:sldId id="336" r:id="rId20"/>
    <p:sldId id="337" r:id="rId21"/>
    <p:sldId id="338" r:id="rId22"/>
    <p:sldId id="339" r:id="rId23"/>
    <p:sldId id="340" r:id="rId24"/>
  </p:sldIdLst>
  <p:sldSz cx="9144000" cy="5143500" type="screen16x9"/>
  <p:notesSz cx="6858000" cy="9144000"/>
  <p:embeddedFontLst>
    <p:embeddedFont>
      <p:font typeface="Calibri" panose="020F0502020204030204"/>
      <p:regular r:id="rId29"/>
      <p:bold r:id="rId30"/>
      <p:italic r:id="rId31"/>
      <p:boldItalic r:id="rId32"/>
    </p:embeddedFont>
    <p:embeddedFont>
      <p:font typeface="微软雅黑" panose="020B0503020204020204" charset="-122"/>
      <p:regular r:id="rId33"/>
    </p:embeddedFont>
    <p:embeddedFont>
      <p:font typeface="楷体" panose="02010609060101010101" charset="-122"/>
      <p:regular r:id="rId34"/>
    </p:embeddedFont>
  </p:embeddedFontLst>
  <p:custDataLst>
    <p:tags r:id="rId35"/>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450"/>
    <a:srgbClr val="E04236"/>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09" d="100"/>
          <a:sy n="109" d="100"/>
        </p:scale>
        <p:origin x="-96" y="-654"/>
      </p:cViewPr>
      <p:guideLst>
        <p:guide orient="horz" pos="1620"/>
        <p:guide pos="2880"/>
      </p:guideLst>
    </p:cSldViewPr>
  </p:slideViewPr>
  <p:notesTextViewPr>
    <p:cViewPr>
      <p:scale>
        <a:sx n="3" d="2"/>
        <a:sy n="3" d="2"/>
      </p:scale>
      <p:origin x="0" y="0"/>
    </p:cViewPr>
  </p:notesTextViewPr>
  <p:sorterViewPr>
    <p:cViewPr>
      <p:scale>
        <a:sx n="168" d="100"/>
        <a:sy n="1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83.xml"/><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 Target="slides/slide1.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1200" kern="1200">
        <a:solidFill>
          <a:schemeClr val="tx1"/>
        </a:solidFill>
        <a:latin typeface="微软雅黑" panose="020B0503020204020204" charset="-122"/>
        <a:ea typeface="微软雅黑" panose="020B0503020204020204" charset="-122"/>
        <a:cs typeface="+mn-cs"/>
      </a:defRPr>
    </a:lvl1pPr>
    <a:lvl2pPr marL="342900" algn="l" defTabSz="685800" rtl="0" eaLnBrk="1" latinLnBrk="0" hangingPunct="1">
      <a:defRPr sz="900" kern="1200">
        <a:solidFill>
          <a:schemeClr val="tx1"/>
        </a:solidFill>
        <a:latin typeface="微软雅黑" panose="020B0503020204020204" charset="-122"/>
        <a:ea typeface="微软雅黑" panose="020B0503020204020204" charset="-122"/>
        <a:cs typeface="+mn-cs"/>
      </a:defRPr>
    </a:lvl2pPr>
    <a:lvl3pPr marL="685800" algn="l" defTabSz="685800" rtl="0" eaLnBrk="1" latinLnBrk="0" hangingPunct="1">
      <a:defRPr sz="900" kern="1200">
        <a:solidFill>
          <a:schemeClr val="tx1"/>
        </a:solidFill>
        <a:latin typeface="微软雅黑" panose="020B0503020204020204" charset="-122"/>
        <a:ea typeface="微软雅黑" panose="020B0503020204020204" charset="-122"/>
        <a:cs typeface="+mn-cs"/>
      </a:defRPr>
    </a:lvl3pPr>
    <a:lvl4pPr marL="1028700" algn="l" defTabSz="685800" rtl="0" eaLnBrk="1" latinLnBrk="0" hangingPunct="1">
      <a:defRPr sz="900" kern="1200">
        <a:solidFill>
          <a:schemeClr val="tx1"/>
        </a:solidFill>
        <a:latin typeface="微软雅黑" panose="020B0503020204020204" charset="-122"/>
        <a:ea typeface="微软雅黑" panose="020B0503020204020204" charset="-122"/>
        <a:cs typeface="+mn-cs"/>
      </a:defRPr>
    </a:lvl4pPr>
    <a:lvl5pPr marL="1371600" algn="l" defTabSz="685800" rtl="0" eaLnBrk="1" latinLnBrk="0" hangingPunct="1">
      <a:defRPr sz="900" kern="1200">
        <a:solidFill>
          <a:schemeClr val="tx1"/>
        </a:solidFill>
        <a:latin typeface="微软雅黑" panose="020B0503020204020204" charset="-122"/>
        <a:ea typeface="微软雅黑" panose="020B0503020204020204" charset="-122"/>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3467842" y="1906519"/>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www.1ppt.com/jianli/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 name="标题 1"/>
          <p:cNvSpPr>
            <a:spLocks noGrp="1"/>
          </p:cNvSpPr>
          <p:nvPr>
            <p:ph type="ctrTitle" hasCustomPrompt="1"/>
            <p:custDataLst>
              <p:tags r:id="rId2"/>
            </p:custDataLst>
          </p:nvPr>
        </p:nvSpPr>
        <p:spPr>
          <a:xfrm>
            <a:off x="502412" y="1941211"/>
            <a:ext cx="8139178" cy="674375"/>
          </a:xfrm>
        </p:spPr>
        <p:txBody>
          <a:bodyPr lIns="76200" tIns="28575" rIns="19050" bIns="28575" anchor="t" anchorCtr="0">
            <a:noAutofit/>
          </a:bodyPr>
          <a:lstStyle>
            <a:lvl1pPr algn="ctr">
              <a:defRPr sz="4100" b="0" spc="45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502412" y="2674620"/>
            <a:ext cx="8139178" cy="713238"/>
          </a:xfrm>
        </p:spPr>
        <p:txBody>
          <a:bodyPr lIns="76200" tIns="28575" rIns="57150" bIns="28575">
            <a:noAutofit/>
          </a:bodyPr>
          <a:lstStyle>
            <a:lvl1pPr marL="0" indent="0" algn="ctr" eaLnBrk="1" fontAlgn="auto" latinLnBrk="0" hangingPunct="1">
              <a:lnSpc>
                <a:spcPct val="100000"/>
              </a:lnSpc>
              <a:buNone/>
              <a:defRPr sz="1800" u="none" strike="noStrike" kern="1200" cap="none" spc="150" normalizeH="0" baseline="0">
                <a:solidFill>
                  <a:schemeClr val="tx1"/>
                </a:solidFill>
                <a:uFillTx/>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8" y="714381"/>
            <a:ext cx="8139178" cy="378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502412" y="1941211"/>
            <a:ext cx="8139178" cy="674375"/>
          </a:xfrm>
        </p:spPr>
        <p:txBody>
          <a:bodyPr vert="horz" lIns="76200" tIns="28575" rIns="19050" bIns="28575" rtlCol="0" anchor="t" anchorCtr="0">
            <a:noAutofit/>
          </a:bodyPr>
          <a:lstStyle>
            <a:lvl1pPr marL="0" marR="0" algn="ctr" defTabSz="685800" rtl="0" eaLnBrk="1" fontAlgn="auto" latinLnBrk="0" hangingPunct="1">
              <a:lnSpc>
                <a:spcPct val="100000"/>
              </a:lnSpc>
              <a:buNone/>
              <a:defRPr kumimoji="0" lang="zh-CN" altLang="en-US" sz="4100" b="0" i="0" u="none" strike="noStrike" kern="1200" cap="none" spc="45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76200" tIns="28575" rIns="57150" bIns="28575" rtlCol="0" anchor="ctr" anchorCtr="0">
            <a:noAutofit/>
          </a:bodyPr>
          <a:lstStyle>
            <a:lvl1pPr marL="0" marR="0" algn="l" defTabSz="685800" rtl="0" eaLnBrk="1" fontAlgn="auto" latinLnBrk="0" hangingPunct="1">
              <a:lnSpc>
                <a:spcPct val="100000"/>
              </a:lnSpc>
              <a:buNone/>
              <a:defRPr kumimoji="0" lang="zh-CN" altLang="en-US" sz="2100" b="1" i="0" u="none" strike="noStrike" kern="1200" cap="none" spc="15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2" y="972000"/>
            <a:ext cx="8139178" cy="3781016"/>
          </a:xfrm>
        </p:spPr>
        <p:txBody>
          <a:bodyPr vert="horz" lIns="76200" tIns="0" rIns="61913" bIns="0" rtlCol="0">
            <a:noAutofit/>
          </a:bodyPr>
          <a:lstStyle>
            <a:lvl1pPr marL="171450" marR="0" lvl="0"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685800" rtl="0" eaLnBrk="1" fontAlgn="auto" latinLnBrk="0" hangingPunct="1">
              <a:lnSpc>
                <a:spcPct val="130000"/>
              </a:lnSpc>
              <a:spcBef>
                <a:spcPts val="0"/>
              </a:spcBef>
              <a:spcAft>
                <a:spcPts val="750"/>
              </a:spcAft>
              <a:buFont typeface="Arial" panose="020B0604020202020204" pitchFamily="34" charset="0"/>
              <a:buChar char="•"/>
              <a:tabLst>
                <a:tab pos="1207135" algn="l"/>
              </a:tabLst>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2856548"/>
            <a:ext cx="8139178" cy="468634"/>
          </a:xfrm>
        </p:spPr>
        <p:txBody>
          <a:bodyPr lIns="76200" tIns="28575" rIns="47625" bIns="28575" anchor="t" anchorCtr="0">
            <a:noAutofit/>
          </a:bodyPr>
          <a:lstStyle>
            <a:lvl1pPr>
              <a:defRPr sz="2700" b="0" u="none" strike="noStrike" kern="1200" cap="none" spc="225"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502444" y="3383757"/>
            <a:ext cx="8139178" cy="808489"/>
          </a:xfrm>
        </p:spPr>
        <p:txBody>
          <a:bodyPr lIns="76200" tIns="28575" rIns="57150" bIns="28575">
            <a:noAutofit/>
          </a:bodyPr>
          <a:lstStyle>
            <a:lvl1pPr marL="0" indent="0" eaLnBrk="1" fontAlgn="auto" latinLnBrk="0" hangingPunct="1">
              <a:buNone/>
              <a:defRPr kumimoji="0" lang="zh-CN" altLang="en-US" sz="1200" b="0" i="0" u="none" strike="noStrike" kern="1200" cap="none" spc="113"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76200" tIns="28575" rIns="57150" bIns="28575" rtlCol="0" anchor="ctr" anchorCtr="0">
            <a:noAutofit/>
          </a:bodyPr>
          <a:lstStyle>
            <a:lvl1pPr marL="0" marR="0" lvl="0" algn="l" defTabSz="685800" rtl="0" eaLnBrk="1" fontAlgn="auto" latinLnBrk="0" hangingPunct="1">
              <a:lnSpc>
                <a:spcPct val="100000"/>
              </a:lnSpc>
              <a:buNone/>
              <a:defRPr kumimoji="0" lang="zh-CN" altLang="en-US" sz="2100" b="1" i="0" u="none" strike="noStrike" kern="1200" cap="none" spc="15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502447" y="972000"/>
            <a:ext cx="3962432" cy="3780000"/>
          </a:xfrm>
        </p:spPr>
        <p:txBody>
          <a:bodyPr vert="horz" lIns="76200" tIns="0" rIns="61913" bIns="0" rtlCol="0">
            <a:noAutofit/>
          </a:bodyPr>
          <a:lstStyle>
            <a:lvl1pPr marL="171450" marR="0" lvl="0"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685800" rtl="0" eaLnBrk="1" fontAlgn="auto" latinLnBrk="0" hangingPunct="1">
              <a:lnSpc>
                <a:spcPct val="130000"/>
              </a:lnSpc>
              <a:spcBef>
                <a:spcPts val="0"/>
              </a:spcBef>
              <a:spcAft>
                <a:spcPts val="750"/>
              </a:spcAft>
              <a:buFont typeface="Arial" panose="020B0604020202020204" pitchFamily="34" charset="0"/>
              <a:buChar char="•"/>
              <a:tabLst>
                <a:tab pos="1207135" algn="l"/>
              </a:tabLst>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679158" y="972000"/>
            <a:ext cx="3962432" cy="378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76200" tIns="28575" rIns="57150" bIns="28575" rtlCol="0" anchor="ctr" anchorCtr="0">
            <a:noAutofit/>
          </a:bodyPr>
          <a:lstStyle>
            <a:lvl1pPr marL="0" marR="0" lvl="0" algn="l" defTabSz="685800" rtl="0" eaLnBrk="1" fontAlgn="auto" latinLnBrk="0" hangingPunct="1">
              <a:lnSpc>
                <a:spcPct val="100000"/>
              </a:lnSpc>
              <a:buNone/>
              <a:defRPr kumimoji="0" lang="zh-CN" altLang="en-US" sz="2100" b="1" i="0" u="none" strike="noStrike" kern="1200" cap="none" spc="15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7" y="972001"/>
            <a:ext cx="3962432" cy="285752"/>
          </a:xfrm>
        </p:spPr>
        <p:txBody>
          <a:bodyPr lIns="76200" tIns="28575" rIns="57150" bIns="28575" anchor="t" anchorCtr="0">
            <a:noAutofit/>
          </a:bodyPr>
          <a:lstStyle>
            <a:lvl1pPr marL="0" indent="0" eaLnBrk="1" fontAlgn="auto" latinLnBrk="0" hangingPunct="1">
              <a:lnSpc>
                <a:spcPct val="100000"/>
              </a:lnSpc>
              <a:spcAft>
                <a:spcPts val="0"/>
              </a:spcAft>
              <a:buNone/>
              <a:defRPr sz="1500" b="1" u="none" strike="noStrike" kern="1200" cap="none" spc="150" normalizeH="0" baseline="0">
                <a:solidFill>
                  <a:schemeClr val="tx1"/>
                </a:solidFill>
                <a:uFillTx/>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341782"/>
            <a:ext cx="3962400" cy="3414176"/>
          </a:xfrm>
        </p:spPr>
        <p:txBody>
          <a:bodyPr vert="horz" lIns="76200" tIns="0" rIns="61913" bIns="0" rtlCol="0">
            <a:noAutofit/>
          </a:bodyPr>
          <a:lstStyle>
            <a:lvl1pPr marL="171450" marR="0" lvl="0"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685800" rtl="0" eaLnBrk="1" fontAlgn="auto" latinLnBrk="0" hangingPunct="1">
              <a:lnSpc>
                <a:spcPct val="130000"/>
              </a:lnSpc>
              <a:spcBef>
                <a:spcPts val="0"/>
              </a:spcBef>
              <a:spcAft>
                <a:spcPts val="750"/>
              </a:spcAft>
              <a:buFont typeface="Arial" panose="020B0604020202020204" pitchFamily="34" charset="0"/>
              <a:buChar char="•"/>
              <a:tabLst>
                <a:tab pos="1207135" algn="l"/>
              </a:tabLst>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2" y="972001"/>
            <a:ext cx="3962432" cy="285752"/>
          </a:xfrm>
        </p:spPr>
        <p:txBody>
          <a:bodyPr vert="horz" lIns="76200" tIns="28575" rIns="57150" bIns="28575" rtlCol="0" anchor="t" anchorCtr="0">
            <a:noAutofit/>
          </a:bodyPr>
          <a:lstStyle>
            <a:lvl1pPr marL="0" marR="0" lvl="0" indent="0" algn="l" defTabSz="6858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15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2" y="1341782"/>
            <a:ext cx="3962432" cy="3414176"/>
          </a:xfrm>
        </p:spPr>
        <p:txBody>
          <a:bodyPr vert="horz" lIns="76200" tIns="0" rIns="61913" bIns="0" rtlCol="0">
            <a:noAutofit/>
          </a:bodyPr>
          <a:lstStyle>
            <a:lvl1pPr marL="171450" marR="0" lvl="0"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685800" rtl="0" eaLnBrk="1" fontAlgn="auto" latinLnBrk="0" hangingPunct="1">
              <a:lnSpc>
                <a:spcPct val="130000"/>
              </a:lnSpc>
              <a:spcBef>
                <a:spcPts val="0"/>
              </a:spcBef>
              <a:spcAft>
                <a:spcPts val="750"/>
              </a:spcAft>
              <a:buFont typeface="Arial" panose="020B0604020202020204" pitchFamily="34" charset="0"/>
              <a:buChar char="•"/>
              <a:tabLst>
                <a:tab pos="1207135" algn="l"/>
              </a:tabLst>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76200" tIns="28575" rIns="57150" bIns="28575" rtlCol="0" anchor="ctr" anchorCtr="0">
            <a:noAutofit/>
          </a:bodyPr>
          <a:lstStyle>
            <a:lvl1pPr marL="0" marR="0" lvl="0" algn="l" defTabSz="685800" rtl="0" eaLnBrk="1" fontAlgn="auto" latinLnBrk="0" hangingPunct="1">
              <a:lnSpc>
                <a:spcPct val="100000"/>
              </a:lnSpc>
              <a:buNone/>
              <a:defRPr kumimoji="0" lang="zh-CN" altLang="en-US" sz="2100" b="1" i="0" u="none" strike="noStrike" kern="1200" cap="none" spc="15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02447" y="972000"/>
            <a:ext cx="3962432" cy="3780000"/>
          </a:xfrm>
        </p:spPr>
        <p:txBody>
          <a:bodyPr vert="horz" lIns="76200" tIns="0" rIns="61913" bIns="0" rtlCol="0">
            <a:noAutofit/>
          </a:bodyPr>
          <a:lstStyle>
            <a:lvl1pPr marL="0" marR="0" lvl="0" indent="0" algn="l" defTabSz="685800" rtl="0" eaLnBrk="1" fontAlgn="auto" latinLnBrk="0" hangingPunct="1">
              <a:lnSpc>
                <a:spcPct val="130000"/>
              </a:lnSpc>
              <a:spcBef>
                <a:spcPts val="0"/>
              </a:spcBef>
              <a:spcAft>
                <a:spcPts val="750"/>
              </a:spcAft>
              <a:buFont typeface="Arial" panose="020B0604020202020204" pitchFamily="34" charset="0"/>
              <a:buNone/>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685800" rtl="0" eaLnBrk="1" fontAlgn="auto" latinLnBrk="0" hangingPunct="1">
              <a:lnSpc>
                <a:spcPct val="130000"/>
              </a:lnSpc>
              <a:spcBef>
                <a:spcPts val="0"/>
              </a:spcBef>
              <a:spcAft>
                <a:spcPts val="750"/>
              </a:spcAft>
              <a:buFont typeface="Arial" panose="020B0604020202020204" pitchFamily="34" charset="0"/>
              <a:buChar char="•"/>
              <a:tabLst>
                <a:tab pos="1207135" algn="l"/>
              </a:tabLst>
              <a:defRPr kumimoji="0" lang="zh-CN" altLang="en-US" sz="1200" b="0" i="0" u="none" strike="noStrike" kern="1200" cap="none" spc="113" normalizeH="0" baseline="0" noProof="1" dirty="0">
                <a:solidFill>
                  <a:schemeClr val="tx1"/>
                </a:solidFill>
                <a:uFillTx/>
                <a:latin typeface="+mn-lt"/>
                <a:ea typeface="+mn-ea"/>
                <a:cs typeface="+mn-cs"/>
                <a:sym typeface="+mn-ea"/>
              </a:defRPr>
            </a:lvl2pPr>
            <a:lvl3pPr marL="857250" marR="0" lvl="2"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solidFill>
                <a:uFillTx/>
                <a:latin typeface="+mn-lt"/>
                <a:ea typeface="+mn-ea"/>
                <a:cs typeface="+mn-cs"/>
                <a:sym typeface="+mn-ea"/>
              </a:defRPr>
            </a:lvl3pPr>
            <a:lvl4pPr marL="1200150" marR="0" lvl="3"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solidFill>
                <a:uFillTx/>
                <a:latin typeface="+mn-lt"/>
                <a:ea typeface="+mn-ea"/>
                <a:cs typeface="+mn-cs"/>
                <a:sym typeface="+mn-ea"/>
              </a:defRPr>
            </a:lvl4pPr>
            <a:lvl5pPr marL="1543050" marR="0" lvl="4"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679194" y="972000"/>
            <a:ext cx="3962432" cy="3780000"/>
          </a:xfrm>
        </p:spPr>
        <p:txBody>
          <a:bodyPr vert="horz" lIns="76200" tIns="0" rIns="61913" bIns="0" rtlCol="0">
            <a:normAutofit/>
          </a:bodyPr>
          <a:lstStyle>
            <a:lvl1pPr marL="171450" marR="0" lvl="0"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714382"/>
            <a:ext cx="713238" cy="4041680"/>
          </a:xfrm>
        </p:spPr>
        <p:txBody>
          <a:bodyPr vert="eaVert" lIns="76200" tIns="28575" rIns="57150" bIns="28575" rtlCol="0" anchor="ctr" anchorCtr="0">
            <a:noAutofit/>
          </a:bodyPr>
          <a:lstStyle>
            <a:lvl1pPr marL="0" marR="0" lvl="0" algn="l" defTabSz="685800" rtl="0" eaLnBrk="1" fontAlgn="auto" latinLnBrk="0" hangingPunct="1">
              <a:lnSpc>
                <a:spcPct val="100000"/>
              </a:lnSpc>
              <a:spcAft>
                <a:spcPts val="0"/>
              </a:spcAft>
              <a:buNone/>
              <a:defRPr kumimoji="0" lang="zh-CN" altLang="en-US" sz="1800" b="1" i="0" u="none" strike="noStrike" kern="1200" cap="none" spc="15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714376"/>
            <a:ext cx="7371076" cy="4041680"/>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9" Type="http://schemas.openxmlformats.org/officeDocument/2006/relationships/theme" Target="../theme/theme1.xml"/><Relationship Id="rId38" Type="http://schemas.openxmlformats.org/officeDocument/2006/relationships/tags" Target="../tags/tag61.xml"/><Relationship Id="rId37" Type="http://schemas.openxmlformats.org/officeDocument/2006/relationships/tags" Target="../tags/tag60.xml"/><Relationship Id="rId36" Type="http://schemas.openxmlformats.org/officeDocument/2006/relationships/tags" Target="../tags/tag59.xml"/><Relationship Id="rId35" Type="http://schemas.openxmlformats.org/officeDocument/2006/relationships/tags" Target="../tags/tag58.xml"/><Relationship Id="rId34" Type="http://schemas.openxmlformats.org/officeDocument/2006/relationships/tags" Target="../tags/tag57.xml"/><Relationship Id="rId33" Type="http://schemas.openxmlformats.org/officeDocument/2006/relationships/tags" Target="../tags/tag56.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3"/>
            </p:custDataLst>
          </p:nvPr>
        </p:nvSpPr>
        <p:spPr>
          <a:xfrm>
            <a:off x="502412" y="324000"/>
            <a:ext cx="8139178" cy="486000"/>
          </a:xfrm>
          <a:prstGeom prst="rect">
            <a:avLst/>
          </a:prstGeom>
        </p:spPr>
        <p:txBody>
          <a:bodyPr vert="horz" lIns="76200" tIns="28575" rIns="57150" bIns="28575"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4"/>
            </p:custDataLst>
          </p:nvPr>
        </p:nvSpPr>
        <p:spPr>
          <a:xfrm>
            <a:off x="502412" y="972000"/>
            <a:ext cx="8139178" cy="3780000"/>
          </a:xfrm>
          <a:prstGeom prst="rect">
            <a:avLst/>
          </a:prstGeom>
        </p:spPr>
        <p:txBody>
          <a:bodyPr vert="horz" lIns="76200" tIns="0" rIns="61913"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35"/>
            </p:custDataLst>
          </p:nvPr>
        </p:nvSpPr>
        <p:spPr>
          <a:xfrm>
            <a:off x="659807" y="4762375"/>
            <a:ext cx="2025000" cy="237600"/>
          </a:xfrm>
          <a:prstGeom prst="rect">
            <a:avLst/>
          </a:prstGeom>
        </p:spPr>
        <p:txBody>
          <a:bodyPr vert="horz" lIns="68580" tIns="34290" rIns="68580" bIns="3429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36"/>
            </p:custDataLst>
          </p:nvPr>
        </p:nvSpPr>
        <p:spPr>
          <a:xfrm>
            <a:off x="3087000" y="4762375"/>
            <a:ext cx="2970000" cy="237600"/>
          </a:xfrm>
          <a:prstGeom prst="rect">
            <a:avLst/>
          </a:prstGeom>
        </p:spPr>
        <p:txBody>
          <a:bodyPr vert="horz" lIns="68580" tIns="34290" rIns="68580" bIns="3429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7"/>
            </p:custDataLst>
          </p:nvPr>
        </p:nvSpPr>
        <p:spPr>
          <a:xfrm>
            <a:off x="6457950" y="4762375"/>
            <a:ext cx="2025000" cy="237600"/>
          </a:xfrm>
          <a:prstGeom prst="rect">
            <a:avLst/>
          </a:prstGeom>
        </p:spPr>
        <p:txBody>
          <a:bodyPr vert="horz" lIns="68580" tIns="34290" rIns="68580" bIns="3429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3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Lst>
  <p:txStyles>
    <p:titleStyle>
      <a:lvl1pPr algn="l" defTabSz="685800" rtl="0" eaLnBrk="1" fontAlgn="auto" latinLnBrk="0" hangingPunct="1">
        <a:lnSpc>
          <a:spcPct val="100000"/>
        </a:lnSpc>
        <a:spcBef>
          <a:spcPct val="0"/>
        </a:spcBef>
        <a:buNone/>
        <a:defRPr sz="2100" b="1" u="none" strike="noStrike" kern="1200" cap="none" spc="15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750"/>
        </a:spcAft>
        <a:buFont typeface="Arial" panose="020B0604020202020204" pitchFamily="34" charset="0"/>
        <a:buChar char="•"/>
        <a:tabLst>
          <a:tab pos="1207135" algn="l"/>
        </a:tabLst>
        <a:defRPr sz="1200" u="none" strike="noStrike" kern="1200" cap="none" spc="113"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tags" Target="../tags/tag62.xml"/><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7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72.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73.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74.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75.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76.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7.xml"/><Relationship Id="rId2" Type="http://schemas.openxmlformats.org/officeDocument/2006/relationships/tags" Target="../tags/tag77.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78.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79.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80.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81.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8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4.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5.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66.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67.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68.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69.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70.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3056335" y="1351359"/>
            <a:ext cx="4999435" cy="1015663"/>
          </a:xfrm>
          <a:prstGeom prst="rect">
            <a:avLst/>
          </a:prstGeom>
          <a:noFill/>
          <a:ln>
            <a:noFill/>
          </a:ln>
          <a:effectLst/>
        </p:spPr>
        <p:txBody>
          <a:bodyPr>
            <a:spAutoFit/>
          </a:bodyPr>
          <a:lstStyle>
            <a:lvl1pPr/>
            <a:lvl2pPr/>
            <a:lvl3pPr/>
            <a:lvl4pPr/>
            <a:lvl5pPr/>
            <a:lvl6pPr/>
            <a:lvl7pPr/>
            <a:lvl8pPr/>
            <a:lvl9pPr/>
          </a:lstStyle>
          <a:p>
            <a:pPr defTabSz="342900" fontAlgn="auto">
              <a:spcBef>
                <a:spcPct val="50000"/>
              </a:spcBef>
              <a:spcAft>
                <a:spcPts val="0"/>
              </a:spcAft>
              <a:defRPr/>
            </a:pPr>
            <a:endParaRPr lang="zh-CN" altLang="en-US" sz="6000" b="1" dirty="0">
              <a:latin typeface="+mn-lt"/>
              <a:ea typeface="黑体" panose="02010609060101010101" charset="-122"/>
              <a:cs typeface="黑体" panose="02010609060101010101" charset="-122"/>
            </a:endParaRPr>
          </a:p>
        </p:txBody>
      </p:sp>
      <p:pic>
        <p:nvPicPr>
          <p:cNvPr id="6" name="图片 5"/>
          <p:cNvPicPr>
            <a:picLocks noChangeAspect="1"/>
          </p:cNvPicPr>
          <p:nvPr/>
        </p:nvPicPr>
        <p:blipFill>
          <a:blip r:embed="rId1" cstate="email">
            <a:extLst>
              <a:ext uri="{BEBA8EAE-BF5A-486C-A8C5-ECC9F3942E4B}">
                <a14:imgProps xmlns:a14="http://schemas.microsoft.com/office/drawing/2010/main">
                  <a14:imgLayer r:embed="rId2">
                    <a14:imgEffect>
                      <a14:backgroundRemoval t="0" b="100000" l="0" r="100000"/>
                    </a14:imgEffect>
                  </a14:imgLayer>
                </a14:imgProps>
              </a:ext>
            </a:extLst>
          </a:blip>
          <a:stretch>
            <a:fillRect/>
          </a:stretch>
        </p:blipFill>
        <p:spPr>
          <a:xfrm>
            <a:off x="5140142" y="932329"/>
            <a:ext cx="4003858" cy="4123765"/>
          </a:xfrm>
          <a:prstGeom prst="rect">
            <a:avLst/>
          </a:prstGeom>
        </p:spPr>
      </p:pic>
      <p:sp>
        <p:nvSpPr>
          <p:cNvPr id="7" name="标题 1"/>
          <p:cNvSpPr txBox="1"/>
          <p:nvPr/>
        </p:nvSpPr>
        <p:spPr bwMode="auto">
          <a:xfrm>
            <a:off x="0" y="1434371"/>
            <a:ext cx="5692588"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lvl="0" algn="l" rtl="0" fontAlgn="base">
              <a:spcBef>
                <a:spcPct val="0"/>
              </a:spcBef>
              <a:spcAft>
                <a:spcPct val="0"/>
              </a:spcAft>
              <a:buClrTx/>
              <a:buSzTx/>
              <a:buFontTx/>
              <a:defRPr sz="2100" b="1" kern="1200" spc="150">
                <a:solidFill>
                  <a:schemeClr val="tx1"/>
                </a:solidFill>
                <a:latin typeface="+mj-lt"/>
                <a:ea typeface="+mj-ea"/>
                <a:cs typeface="+mj-cs"/>
              </a:defRPr>
            </a:lvl1pPr>
            <a:lvl2pPr algn="l" rtl="0" fontAlgn="base">
              <a:spcBef>
                <a:spcPct val="0"/>
              </a:spcBef>
              <a:spcAft>
                <a:spcPct val="0"/>
              </a:spcAft>
              <a:defRPr sz="2100" b="1">
                <a:solidFill>
                  <a:schemeClr val="tx1"/>
                </a:solidFill>
                <a:latin typeface="Arial" panose="020B0604020202020204" pitchFamily="34" charset="0"/>
                <a:ea typeface="微软雅黑" panose="020B0503020204020204" charset="-122"/>
              </a:defRPr>
            </a:lvl2pPr>
            <a:lvl3pPr algn="l" rtl="0" fontAlgn="base">
              <a:spcBef>
                <a:spcPct val="0"/>
              </a:spcBef>
              <a:spcAft>
                <a:spcPct val="0"/>
              </a:spcAft>
              <a:defRPr sz="2100" b="1">
                <a:solidFill>
                  <a:schemeClr val="tx1"/>
                </a:solidFill>
                <a:latin typeface="Arial" panose="020B0604020202020204" pitchFamily="34" charset="0"/>
                <a:ea typeface="微软雅黑" panose="020B0503020204020204" charset="-122"/>
              </a:defRPr>
            </a:lvl3pPr>
            <a:lvl4pPr algn="l" rtl="0" fontAlgn="base">
              <a:spcBef>
                <a:spcPct val="0"/>
              </a:spcBef>
              <a:spcAft>
                <a:spcPct val="0"/>
              </a:spcAft>
              <a:defRPr sz="2100" b="1">
                <a:solidFill>
                  <a:schemeClr val="tx1"/>
                </a:solidFill>
                <a:latin typeface="Arial" panose="020B0604020202020204" pitchFamily="34" charset="0"/>
                <a:ea typeface="微软雅黑" panose="020B0503020204020204" charset="-122"/>
              </a:defRPr>
            </a:lvl4pPr>
            <a:lvl5pPr algn="l" rtl="0" fontAlgn="base">
              <a:spcBef>
                <a:spcPct val="0"/>
              </a:spcBef>
              <a:spcAft>
                <a:spcPct val="0"/>
              </a:spcAft>
              <a:defRPr sz="2100" b="1">
                <a:solidFill>
                  <a:schemeClr val="tx1"/>
                </a:solidFill>
                <a:latin typeface="Arial" panose="020B0604020202020204" pitchFamily="34" charset="0"/>
                <a:ea typeface="微软雅黑" panose="020B0503020204020204" charset="-122"/>
              </a:defRPr>
            </a:lvl5pPr>
            <a:lvl6pPr marL="342900" algn="l" rtl="0" fontAlgn="base">
              <a:spcBef>
                <a:spcPct val="0"/>
              </a:spcBef>
              <a:spcAft>
                <a:spcPct val="0"/>
              </a:spcAft>
              <a:defRPr sz="2100" b="1">
                <a:solidFill>
                  <a:schemeClr val="tx1"/>
                </a:solidFill>
                <a:latin typeface="Arial" panose="020B0604020202020204" pitchFamily="34" charset="0"/>
                <a:ea typeface="微软雅黑" panose="020B0503020204020204" charset="-122"/>
              </a:defRPr>
            </a:lvl6pPr>
            <a:lvl7pPr marL="685800" algn="l" rtl="0" fontAlgn="base">
              <a:spcBef>
                <a:spcPct val="0"/>
              </a:spcBef>
              <a:spcAft>
                <a:spcPct val="0"/>
              </a:spcAft>
              <a:defRPr sz="2100" b="1">
                <a:solidFill>
                  <a:schemeClr val="tx1"/>
                </a:solidFill>
                <a:latin typeface="Arial" panose="020B0604020202020204" pitchFamily="34" charset="0"/>
                <a:ea typeface="微软雅黑" panose="020B0503020204020204" charset="-122"/>
              </a:defRPr>
            </a:lvl7pPr>
            <a:lvl8pPr marL="1028700" algn="l" rtl="0" fontAlgn="base">
              <a:spcBef>
                <a:spcPct val="0"/>
              </a:spcBef>
              <a:spcAft>
                <a:spcPct val="0"/>
              </a:spcAft>
              <a:defRPr sz="2100" b="1">
                <a:solidFill>
                  <a:schemeClr val="tx1"/>
                </a:solidFill>
                <a:latin typeface="Arial" panose="020B0604020202020204" pitchFamily="34" charset="0"/>
                <a:ea typeface="微软雅黑" panose="020B0503020204020204" charset="-122"/>
              </a:defRPr>
            </a:lvl8pPr>
            <a:lvl9pPr marL="1371600" algn="l" rtl="0" fontAlgn="base">
              <a:spcBef>
                <a:spcPct val="0"/>
              </a:spcBef>
              <a:spcAft>
                <a:spcPct val="0"/>
              </a:spcAft>
              <a:defRPr sz="2100" b="1">
                <a:solidFill>
                  <a:schemeClr val="tx1"/>
                </a:solidFill>
                <a:latin typeface="Arial" panose="020B0604020202020204" pitchFamily="34" charset="0"/>
                <a:ea typeface="微软雅黑" panose="020B0503020204020204" charset="-122"/>
              </a:defRPr>
            </a:lvl9pPr>
          </a:lstStyle>
          <a:p>
            <a:pPr algn="ctr"/>
            <a:r>
              <a:rPr lang="zh-CN" altLang="en-US" sz="4800" dirty="0" smtClean="0">
                <a:solidFill>
                  <a:srgbClr val="FF0000"/>
                </a:solidFill>
                <a:latin typeface="微软雅黑" panose="020B0503020204020204" charset="-122"/>
                <a:ea typeface="微软雅黑" panose="020B0503020204020204" charset="-122"/>
                <a:sym typeface="楷体" panose="02010609060101010101" charset="-122"/>
              </a:rPr>
              <a:t>语文园</a:t>
            </a:r>
            <a:r>
              <a:rPr lang="zh-CN" altLang="en-US" sz="4800" dirty="0" smtClean="0">
                <a:solidFill>
                  <a:srgbClr val="FF0000"/>
                </a:solidFill>
                <a:latin typeface="微软雅黑" panose="020B0503020204020204" charset="-122"/>
                <a:ea typeface="微软雅黑" panose="020B0503020204020204" charset="-122"/>
                <a:sym typeface="楷体" panose="02010609060101010101" charset="-122"/>
              </a:rPr>
              <a:t>地五</a:t>
            </a:r>
            <a:endParaRPr lang="zh-CN" altLang="en-US" sz="4800" dirty="0">
              <a:solidFill>
                <a:srgbClr val="FF0000"/>
              </a:solidFill>
              <a:latin typeface="微软雅黑" panose="020B0503020204020204" charset="-122"/>
              <a:ea typeface="微软雅黑" panose="020B0503020204020204" charset="-122"/>
              <a:sym typeface="楷体" panose="02010609060101010101" charset="-122"/>
            </a:endParaRPr>
          </a:p>
        </p:txBody>
      </p:sp>
      <p:sp>
        <p:nvSpPr>
          <p:cNvPr id="8" name="副标题 2"/>
          <p:cNvSpPr txBox="1"/>
          <p:nvPr/>
        </p:nvSpPr>
        <p:spPr bwMode="auto">
          <a:xfrm>
            <a:off x="0" y="2575168"/>
            <a:ext cx="5692588" cy="294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Autofit/>
          </a:bodyPr>
          <a:lstStyle>
            <a:lvl1pPr marL="0" lvl="0" indent="0" algn="ctr" rtl="0" fontAlgn="base">
              <a:lnSpc>
                <a:spcPct val="130000"/>
              </a:lnSpc>
              <a:spcBef>
                <a:spcPct val="0"/>
              </a:spcBef>
              <a:spcAft>
                <a:spcPts val="750"/>
              </a:spcAft>
              <a:buClrTx/>
              <a:buSzTx/>
              <a:buFont typeface="Arial" panose="020B0604020202020204" pitchFamily="34" charset="0"/>
              <a:buChar char="•"/>
              <a:defRPr sz="1200" kern="1200" spc="113">
                <a:solidFill>
                  <a:schemeClr val="tx1"/>
                </a:solidFill>
                <a:latin typeface="+mn-lt"/>
                <a:ea typeface="+mn-ea"/>
                <a:cs typeface="+mn-cs"/>
              </a:defRPr>
            </a:lvl1pPr>
            <a:lvl2pPr marL="457200" lvl="1" indent="0" algn="ctr" rtl="0" fontAlgn="base">
              <a:lnSpc>
                <a:spcPct val="130000"/>
              </a:lnSpc>
              <a:spcBef>
                <a:spcPct val="0"/>
              </a:spcBef>
              <a:spcAft>
                <a:spcPts val="750"/>
              </a:spcAft>
              <a:buClrTx/>
              <a:buSzTx/>
              <a:buFont typeface="Arial" panose="020B0604020202020204" pitchFamily="34" charset="0"/>
              <a:buChar char="•"/>
              <a:tabLst>
                <a:tab pos="1207135" algn="l"/>
              </a:tabLst>
              <a:defRPr sz="1200" kern="1200" spc="113">
                <a:solidFill>
                  <a:schemeClr val="tx1"/>
                </a:solidFill>
                <a:latin typeface="+mn-lt"/>
                <a:ea typeface="+mn-ea"/>
                <a:cs typeface="+mn-cs"/>
              </a:defRPr>
            </a:lvl2pPr>
            <a:lvl3pPr marL="914400" lvl="2" indent="0" algn="ctr" rtl="0" fontAlgn="base">
              <a:lnSpc>
                <a:spcPct val="130000"/>
              </a:lnSpc>
              <a:spcBef>
                <a:spcPct val="0"/>
              </a:spcBef>
              <a:spcAft>
                <a:spcPts val="750"/>
              </a:spcAft>
              <a:buClrTx/>
              <a:buSzTx/>
              <a:buFont typeface="Arial" panose="020B0604020202020204" pitchFamily="34" charset="0"/>
              <a:buChar char="•"/>
              <a:tabLst>
                <a:tab pos="1207135" algn="l"/>
              </a:tabLst>
              <a:defRPr sz="1200" kern="1200" spc="113">
                <a:solidFill>
                  <a:schemeClr val="tx1"/>
                </a:solidFill>
                <a:latin typeface="+mn-lt"/>
                <a:ea typeface="+mn-ea"/>
                <a:cs typeface="+mn-cs"/>
              </a:defRPr>
            </a:lvl3pPr>
            <a:lvl4pPr marL="1371600" lvl="3" indent="0" algn="ctr" rtl="0" fontAlgn="base">
              <a:lnSpc>
                <a:spcPct val="130000"/>
              </a:lnSpc>
              <a:spcBef>
                <a:spcPct val="0"/>
              </a:spcBef>
              <a:spcAft>
                <a:spcPts val="750"/>
              </a:spcAft>
              <a:buClrTx/>
              <a:buSzTx/>
              <a:buFont typeface="Arial" panose="020B0604020202020204" pitchFamily="34" charset="0"/>
              <a:buChar char="•"/>
              <a:tabLst>
                <a:tab pos="1207135" algn="l"/>
              </a:tabLst>
              <a:defRPr sz="1200" kern="1200" spc="113">
                <a:solidFill>
                  <a:schemeClr val="tx1"/>
                </a:solidFill>
                <a:latin typeface="+mn-lt"/>
                <a:ea typeface="+mn-ea"/>
                <a:cs typeface="+mn-cs"/>
              </a:defRPr>
            </a:lvl4pPr>
            <a:lvl5pPr marL="1828800" lvl="4" indent="0" algn="ctr" rtl="0" fontAlgn="base">
              <a:lnSpc>
                <a:spcPct val="130000"/>
              </a:lnSpc>
              <a:spcBef>
                <a:spcPct val="0"/>
              </a:spcBef>
              <a:spcAft>
                <a:spcPts val="750"/>
              </a:spcAft>
              <a:buClrTx/>
              <a:buSzTx/>
              <a:buFont typeface="Arial" panose="020B0604020202020204" pitchFamily="34" charset="0"/>
              <a:buChar char="•"/>
              <a:tabLst>
                <a:tab pos="1207135" algn="l"/>
              </a:tabLst>
              <a:defRPr sz="1200" kern="1200" spc="113">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buFont typeface="Arial" panose="020B0604020202020204" pitchFamily="34" charset="0"/>
              <a:buNone/>
            </a:pPr>
            <a:r>
              <a:rPr lang="zh-CN" altLang="zh-CN" sz="2800" smtClean="0">
                <a:solidFill>
                  <a:srgbClr val="FF0000"/>
                </a:solidFill>
                <a:latin typeface="微软雅黑" panose="020B0503020204020204" charset="-122"/>
                <a:ea typeface="微软雅黑" panose="020B0503020204020204" charset="-122"/>
              </a:rPr>
              <a:t>第</a:t>
            </a:r>
            <a:r>
              <a:rPr lang="en-US" altLang="zh-CN" sz="2800" smtClean="0">
                <a:solidFill>
                  <a:srgbClr val="FF0000"/>
                </a:solidFill>
                <a:latin typeface="微软雅黑" panose="020B0503020204020204" charset="-122"/>
                <a:ea typeface="微软雅黑" panose="020B0503020204020204" charset="-122"/>
              </a:rPr>
              <a:t>1</a:t>
            </a:r>
            <a:r>
              <a:rPr lang="zh-CN" altLang="zh-CN" sz="2800" smtClean="0">
                <a:solidFill>
                  <a:srgbClr val="FF0000"/>
                </a:solidFill>
                <a:latin typeface="微软雅黑" panose="020B0503020204020204" charset="-122"/>
                <a:ea typeface="微软雅黑" panose="020B0503020204020204" charset="-122"/>
              </a:rPr>
              <a:t>课时</a:t>
            </a:r>
            <a:endParaRPr lang="zh-CN" altLang="zh-CN" sz="2800" dirty="0">
              <a:solidFill>
                <a:srgbClr val="FF0000"/>
              </a:solidFill>
              <a:latin typeface="微软雅黑" panose="020B0503020204020204" charset="-122"/>
              <a:ea typeface="微软雅黑" panose="020B0503020204020204" charset="-122"/>
            </a:endParaRPr>
          </a:p>
        </p:txBody>
      </p:sp>
    </p:spTree>
    <p:custDataLst>
      <p:tags r:id="rId3"/>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84421" y="1316832"/>
            <a:ext cx="7429500" cy="2007394"/>
          </a:xfrm>
          <a:prstGeom prst="rect">
            <a:avLst/>
          </a:prstGeom>
          <a:noFill/>
        </p:spPr>
        <p:txBody>
          <a:bodyPr wrap="square" lIns="68580" tIns="34290" rIns="68580" bIns="34290" rtlCol="0">
            <a:spAutoFit/>
          </a:bodyPr>
          <a:lstStyle/>
          <a:p>
            <a:pPr fontAlgn="auto">
              <a:lnSpc>
                <a:spcPct val="150000"/>
              </a:lnSpc>
            </a:pPr>
            <a:r>
              <a:rPr lang="zh-CN" altLang="en-US" sz="2100" dirty="0">
                <a:solidFill>
                  <a:srgbClr val="E04236"/>
                </a:solidFill>
                <a:latin typeface="微软雅黑" panose="020B0503020204020204" charset="-122"/>
                <a:ea typeface="微软雅黑" panose="020B0503020204020204" charset="-122"/>
                <a:cs typeface="微软雅黑" panose="020B0503020204020204" charset="-122"/>
              </a:rPr>
              <a:t>走马观花</a:t>
            </a:r>
            <a:r>
              <a:rPr lang="zh-CN" altLang="en-US" sz="2100" dirty="0">
                <a:latin typeface="微软雅黑" panose="020B0503020204020204" charset="-122"/>
                <a:ea typeface="微软雅黑" panose="020B0503020204020204" charset="-122"/>
                <a:cs typeface="微软雅黑" panose="020B0503020204020204" charset="-122"/>
              </a:rPr>
              <a:t>：骑在奔跑的马上看花，不会看得很清楚。原形容事情如意，心境愉快。后多指大略地观察一下。比喻观察事物或了解情况不深入细致。</a:t>
            </a:r>
            <a:endParaRPr lang="zh-CN" altLang="en-US" sz="2100" dirty="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100" dirty="0">
                <a:solidFill>
                  <a:srgbClr val="E04236"/>
                </a:solidFill>
                <a:latin typeface="微软雅黑" panose="020B0503020204020204" charset="-122"/>
                <a:ea typeface="微软雅黑" panose="020B0503020204020204" charset="-122"/>
                <a:cs typeface="微软雅黑" panose="020B0503020204020204" charset="-122"/>
                <a:sym typeface="+mn-ea"/>
              </a:rPr>
              <a:t>走马</a:t>
            </a:r>
            <a:r>
              <a:rPr lang="zh-CN" altLang="en-US" sz="2100" dirty="0">
                <a:latin typeface="微软雅黑" panose="020B0503020204020204" charset="-122"/>
                <a:ea typeface="微软雅黑" panose="020B0503020204020204" charset="-122"/>
                <a:cs typeface="微软雅黑" panose="020B0503020204020204" charset="-122"/>
                <a:sym typeface="+mn-ea"/>
              </a:rPr>
              <a:t>：骑着马跑。</a:t>
            </a:r>
            <a:endParaRPr lang="zh-CN" altLang="en-US" sz="2100" dirty="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1" cstate="email"/>
          <a:stretch>
            <a:fillRect/>
          </a:stretch>
        </p:blipFill>
        <p:spPr>
          <a:xfrm>
            <a:off x="4987767" y="2571750"/>
            <a:ext cx="3900011" cy="2399824"/>
          </a:xfrm>
          <a:prstGeom prst="round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84421" y="1316832"/>
            <a:ext cx="7429500" cy="1523494"/>
          </a:xfrm>
          <a:prstGeom prst="rect">
            <a:avLst/>
          </a:prstGeom>
          <a:noFill/>
        </p:spPr>
        <p:txBody>
          <a:bodyPr wrap="square" lIns="68580" tIns="34290" rIns="68580" bIns="34290" rtlCol="0">
            <a:spAutoFit/>
          </a:bodyPr>
          <a:lstStyle/>
          <a:p>
            <a:pPr fontAlgn="auto">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       </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rPr>
              <a:t>自愧弗如</a:t>
            </a:r>
            <a:r>
              <a:rPr lang="zh-CN" altLang="en-US" sz="2100" dirty="0">
                <a:latin typeface="微软雅黑" panose="020B0503020204020204" charset="-122"/>
                <a:ea typeface="微软雅黑" panose="020B0503020204020204" charset="-122"/>
                <a:cs typeface="微软雅黑" panose="020B0503020204020204" charset="-122"/>
              </a:rPr>
              <a:t>：自感不如别人而内心惭愧</a:t>
            </a:r>
            <a:r>
              <a:rPr lang="zh-CN" altLang="en-US" sz="2100" dirty="0">
                <a:latin typeface="微软雅黑" panose="020B0503020204020204" charset="-122"/>
                <a:ea typeface="微软雅黑" panose="020B0503020204020204" charset="-122"/>
                <a:cs typeface="微软雅黑" panose="020B0503020204020204" charset="-122"/>
              </a:rPr>
              <a:t>。</a:t>
            </a:r>
            <a:r>
              <a:rPr lang="en-US" altLang="zh-CN" sz="2100" dirty="0">
                <a:latin typeface="微软雅黑" panose="020B0503020204020204" charset="-122"/>
                <a:ea typeface="微软雅黑" panose="020B0503020204020204" charset="-122"/>
                <a:cs typeface="微软雅黑" panose="020B0503020204020204" charset="-122"/>
              </a:rPr>
              <a:t> </a:t>
            </a:r>
            <a:endParaRPr lang="en-US" altLang="zh-CN" sz="2100" dirty="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en-US" altLang="zh-CN" sz="2100" dirty="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100" dirty="0">
                <a:latin typeface="微软雅黑" panose="020B0503020204020204" charset="-122"/>
                <a:ea typeface="微软雅黑" panose="020B0503020204020204" charset="-122"/>
                <a:cs typeface="微软雅黑" panose="020B0503020204020204" charset="-122"/>
                <a:sym typeface="+mn-ea"/>
              </a:rPr>
              <a:t>       </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sym typeface="+mn-ea"/>
              </a:rPr>
              <a:t>弗</a:t>
            </a:r>
            <a:r>
              <a:rPr lang="zh-CN" altLang="en-US" sz="2100" dirty="0">
                <a:latin typeface="微软雅黑" panose="020B0503020204020204" charset="-122"/>
                <a:ea typeface="微软雅黑" panose="020B0503020204020204" charset="-122"/>
                <a:cs typeface="微软雅黑" panose="020B0503020204020204" charset="-122"/>
                <a:sym typeface="+mn-ea"/>
              </a:rPr>
              <a:t>：不</a:t>
            </a:r>
            <a:endParaRPr lang="zh-CN" altLang="en-US" sz="2100" dirty="0">
              <a:latin typeface="微软雅黑" panose="020B0503020204020204" charset="-122"/>
              <a:ea typeface="微软雅黑" panose="020B0503020204020204" charset="-122"/>
              <a:cs typeface="微软雅黑" panose="020B0503020204020204" charset="-122"/>
            </a:endParaRPr>
          </a:p>
        </p:txBody>
      </p:sp>
      <p:pic>
        <p:nvPicPr>
          <p:cNvPr id="1026" name="Picture 2" descr="https://timgsa.baidu.com/timg?image&amp;quality=80&amp;size=b9999_10000&amp;sec=1572346530415&amp;di=5b7e47bc435b38227e001ac2f54e6b64&amp;imgtype=0&amp;src=http%3A%2F%2Fb-ssl.duitang.com%2Fuploads%2Fitem%2F201607%2F10%2F20160710121634_nutEw.jpeg"/>
          <p:cNvPicPr>
            <a:picLocks noChangeAspect="1" noChangeArrowheads="1"/>
          </p:cNvPicPr>
          <p:nvPr/>
        </p:nvPicPr>
        <p:blipFill>
          <a:blip r:embed="rId1" cstate="email"/>
          <a:srcRect/>
          <a:stretch>
            <a:fillRect/>
          </a:stretch>
        </p:blipFill>
        <p:spPr bwMode="auto">
          <a:xfrm>
            <a:off x="4301836" y="2078578"/>
            <a:ext cx="2569153" cy="2569153"/>
          </a:xfrm>
          <a:prstGeom prst="roundRect">
            <a:avLst/>
          </a:prstGeom>
          <a:noFill/>
          <a:extLst>
            <a:ext uri="{909E8E84-426E-40DD-AFC4-6F175D3DCCD1}">
              <a14:hiddenFill xmlns:a14="http://schemas.microsoft.com/office/drawing/2010/main">
                <a:solidFill>
                  <a:srgbClr val="FFFFFF"/>
                </a:solidFill>
              </a14:hiddenFill>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84421" y="1316832"/>
            <a:ext cx="7429500" cy="1038746"/>
          </a:xfrm>
          <a:prstGeom prst="rect">
            <a:avLst/>
          </a:prstGeom>
          <a:noFill/>
        </p:spPr>
        <p:txBody>
          <a:bodyPr wrap="square" lIns="68580" tIns="34290" rIns="68580" bIns="34290" rtlCol="0">
            <a:spAutoFit/>
          </a:bodyPr>
          <a:lstStyle/>
          <a:p>
            <a:pPr fontAlgn="auto">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      </a:t>
            </a:r>
            <a:r>
              <a:rPr lang="en-US" altLang="zh-CN" sz="21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rPr>
              <a:t>声泪俱下：</a:t>
            </a:r>
            <a:r>
              <a:rPr lang="zh-CN" altLang="en-US" sz="2100" dirty="0">
                <a:latin typeface="微软雅黑" panose="020B0503020204020204" charset="-122"/>
                <a:ea typeface="微软雅黑" panose="020B0503020204020204" charset="-122"/>
                <a:cs typeface="微软雅黑" panose="020B0503020204020204" charset="-122"/>
              </a:rPr>
              <a:t>形容极其悲苦、激动。</a:t>
            </a:r>
            <a:endParaRPr lang="zh-CN" altLang="en-US" sz="2100" dirty="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100" dirty="0">
                <a:latin typeface="微软雅黑" panose="020B0503020204020204" charset="-122"/>
                <a:ea typeface="微软雅黑" panose="020B0503020204020204" charset="-122"/>
                <a:cs typeface="微软雅黑" panose="020B0503020204020204" charset="-122"/>
                <a:sym typeface="+mn-ea"/>
              </a:rPr>
              <a:t>      </a:t>
            </a:r>
            <a:r>
              <a:rPr lang="zh-CN" altLang="en-US" sz="21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sym typeface="+mn-ea"/>
              </a:rPr>
              <a:t>俱：</a:t>
            </a:r>
            <a:r>
              <a:rPr lang="zh-CN" altLang="en-US" sz="2100" dirty="0">
                <a:latin typeface="微软雅黑" panose="020B0503020204020204" charset="-122"/>
                <a:ea typeface="微软雅黑" panose="020B0503020204020204" charset="-122"/>
                <a:cs typeface="微软雅黑" panose="020B0503020204020204" charset="-122"/>
                <a:sym typeface="+mn-ea"/>
              </a:rPr>
              <a:t>都。一边诉说，一边哭泣。形容极其悲苦、激动。</a:t>
            </a:r>
            <a:endParaRPr lang="zh-CN" altLang="en-US" sz="2100" dirty="0">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1" cstate="email"/>
          <a:stretch>
            <a:fillRect/>
          </a:stretch>
        </p:blipFill>
        <p:spPr>
          <a:xfrm>
            <a:off x="2840355" y="2566988"/>
            <a:ext cx="3142774" cy="2135505"/>
          </a:xfrm>
          <a:prstGeom prst="round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84421" y="1316831"/>
            <a:ext cx="7429500" cy="1037749"/>
          </a:xfrm>
          <a:prstGeom prst="rect">
            <a:avLst/>
          </a:prstGeom>
          <a:noFill/>
        </p:spPr>
        <p:txBody>
          <a:bodyPr wrap="square" lIns="68580" tIns="34290" rIns="68580" bIns="34290" rtlCol="0">
            <a:spAutoFit/>
          </a:bodyPr>
          <a:lstStyle/>
          <a:p>
            <a:pPr fontAlgn="auto">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      </a:t>
            </a:r>
            <a:r>
              <a:rPr lang="en-US" altLang="zh-CN" sz="21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rPr>
              <a:t>不以为然：</a:t>
            </a:r>
            <a:r>
              <a:rPr lang="zh-CN" altLang="en-US" sz="2100" dirty="0">
                <a:latin typeface="微软雅黑" panose="020B0503020204020204" charset="-122"/>
                <a:ea typeface="微软雅黑" panose="020B0503020204020204" charset="-122"/>
                <a:cs typeface="微软雅黑" panose="020B0503020204020204" charset="-122"/>
              </a:rPr>
              <a:t>不认为是对的。表示不同意或否定。</a:t>
            </a:r>
            <a:endParaRPr lang="zh-CN" altLang="en-US" sz="2100" dirty="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100" dirty="0">
                <a:latin typeface="微软雅黑" panose="020B0503020204020204" charset="-122"/>
                <a:ea typeface="微软雅黑" panose="020B0503020204020204" charset="-122"/>
                <a:cs typeface="微软雅黑" panose="020B0503020204020204" charset="-122"/>
                <a:sym typeface="+mn-ea"/>
              </a:rPr>
              <a:t>      </a:t>
            </a:r>
            <a:r>
              <a:rPr lang="zh-CN" altLang="en-US" sz="21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sym typeface="+mn-ea"/>
              </a:rPr>
              <a:t>然：</a:t>
            </a:r>
            <a:r>
              <a:rPr lang="zh-CN" altLang="en-US" sz="2100" dirty="0">
                <a:latin typeface="微软雅黑" panose="020B0503020204020204" charset="-122"/>
                <a:ea typeface="微软雅黑" panose="020B0503020204020204" charset="-122"/>
                <a:cs typeface="微软雅黑" panose="020B0503020204020204" charset="-122"/>
                <a:sym typeface="+mn-ea"/>
              </a:rPr>
              <a:t>正确，对，这样</a:t>
            </a:r>
            <a:r>
              <a:rPr lang="zh-CN" altLang="en-US" sz="2100" dirty="0">
                <a:latin typeface="微软雅黑" panose="020B0503020204020204" charset="-122"/>
                <a:ea typeface="微软雅黑" panose="020B0503020204020204" charset="-122"/>
                <a:cs typeface="微软雅黑" panose="020B0503020204020204" charset="-122"/>
                <a:sym typeface="+mn-ea"/>
              </a:rPr>
              <a:t>。</a:t>
            </a:r>
            <a:endParaRPr lang="zh-CN" altLang="en-US" sz="2100" dirty="0">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1" cstate="email"/>
          <a:stretch>
            <a:fillRect/>
          </a:stretch>
        </p:blipFill>
        <p:spPr>
          <a:xfrm>
            <a:off x="3372327" y="2424113"/>
            <a:ext cx="2399824" cy="2421255"/>
          </a:xfrm>
          <a:prstGeom prst="round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35115" y="851535"/>
            <a:ext cx="6716554" cy="1522571"/>
          </a:xfrm>
          <a:prstGeom prst="rect">
            <a:avLst/>
          </a:prstGeom>
          <a:noFill/>
        </p:spPr>
        <p:txBody>
          <a:bodyPr wrap="square" lIns="68580" tIns="34290" rIns="68580" bIns="34290" rtlCol="0">
            <a:spAutoFit/>
          </a:bodyPr>
          <a:lstStyle/>
          <a:p>
            <a:pPr fontAlgn="auto">
              <a:lnSpc>
                <a:spcPct val="150000"/>
              </a:lnSpc>
            </a:pPr>
            <a:r>
              <a:rPr lang="zh-CN" altLang="en-US" sz="2100" dirty="0">
                <a:solidFill>
                  <a:srgbClr val="E04236"/>
                </a:solidFill>
                <a:latin typeface="微软雅黑" panose="020B0503020204020204" charset="-122"/>
                <a:ea typeface="微软雅黑" panose="020B0503020204020204" charset="-122"/>
                <a:cs typeface="微软雅黑" panose="020B0503020204020204" charset="-122"/>
              </a:rPr>
              <a:t>过犹不及</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rPr>
              <a:t>：</a:t>
            </a:r>
            <a:r>
              <a:rPr lang="zh-CN" altLang="en-US" sz="2100" dirty="0">
                <a:latin typeface="微软雅黑" panose="020B0503020204020204" charset="-122"/>
                <a:ea typeface="微软雅黑" panose="020B0503020204020204" charset="-122"/>
                <a:cs typeface="微软雅黑" panose="020B0503020204020204" charset="-122"/>
              </a:rPr>
              <a:t>事情做得过头，就跟做得不够一样，都是不合适的。</a:t>
            </a:r>
            <a:endParaRPr lang="zh-CN" altLang="en-US" sz="2100" dirty="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100" dirty="0">
                <a:solidFill>
                  <a:srgbClr val="E04236"/>
                </a:solidFill>
                <a:latin typeface="微软雅黑" panose="020B0503020204020204" charset="-122"/>
                <a:ea typeface="微软雅黑" panose="020B0503020204020204" charset="-122"/>
                <a:cs typeface="微软雅黑" panose="020B0503020204020204" charset="-122"/>
                <a:sym typeface="+mn-ea"/>
              </a:rPr>
              <a:t>及</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sym typeface="+mn-ea"/>
              </a:rPr>
              <a:t>：</a:t>
            </a:r>
            <a:r>
              <a:rPr lang="zh-CN" altLang="en-US" sz="2100" dirty="0">
                <a:latin typeface="微软雅黑" panose="020B0503020204020204" charset="-122"/>
                <a:ea typeface="微软雅黑" panose="020B0503020204020204" charset="-122"/>
                <a:cs typeface="微软雅黑" panose="020B0503020204020204" charset="-122"/>
                <a:sym typeface="+mn-ea"/>
              </a:rPr>
              <a:t>达到。</a:t>
            </a:r>
            <a:endParaRPr lang="zh-CN" altLang="en-US" sz="2100" dirty="0">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cstate="email"/>
          <a:stretch>
            <a:fillRect/>
          </a:stretch>
        </p:blipFill>
        <p:spPr>
          <a:xfrm>
            <a:off x="3532823" y="2374106"/>
            <a:ext cx="3107055" cy="2521268"/>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84421" y="987743"/>
            <a:ext cx="7429500" cy="1522571"/>
          </a:xfrm>
          <a:prstGeom prst="rect">
            <a:avLst/>
          </a:prstGeom>
          <a:noFill/>
        </p:spPr>
        <p:txBody>
          <a:bodyPr wrap="square" lIns="68580" tIns="34290" rIns="68580" bIns="34290" rtlCol="0">
            <a:spAutoFit/>
          </a:bodyPr>
          <a:lstStyle/>
          <a:p>
            <a:pPr fontAlgn="auto">
              <a:lnSpc>
                <a:spcPct val="150000"/>
              </a:lnSpc>
            </a:pPr>
            <a:r>
              <a:rPr lang="zh-CN" altLang="en-US" sz="2100" dirty="0">
                <a:solidFill>
                  <a:srgbClr val="E04236"/>
                </a:solidFill>
                <a:latin typeface="微软雅黑" panose="020B0503020204020204" charset="-122"/>
                <a:ea typeface="微软雅黑" panose="020B0503020204020204" charset="-122"/>
                <a:cs typeface="微软雅黑" panose="020B0503020204020204" charset="-122"/>
              </a:rPr>
              <a:t>赴汤蹈火</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rPr>
              <a:t>：</a:t>
            </a:r>
            <a:r>
              <a:rPr lang="zh-CN" altLang="en-US" sz="2100" dirty="0">
                <a:latin typeface="微软雅黑" panose="020B0503020204020204" charset="-122"/>
                <a:ea typeface="微软雅黑" panose="020B0503020204020204" charset="-122"/>
                <a:cs typeface="微软雅黑" panose="020B0503020204020204" charset="-122"/>
              </a:rPr>
              <a:t>勇往直前，奋不顾身的行为。为某事付出全部的勇气，努力向前冲。</a:t>
            </a:r>
            <a:endParaRPr lang="zh-CN" altLang="en-US" sz="2100" dirty="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100" dirty="0">
                <a:solidFill>
                  <a:srgbClr val="E04236"/>
                </a:solidFill>
                <a:latin typeface="微软雅黑" panose="020B0503020204020204" charset="-122"/>
                <a:ea typeface="微软雅黑" panose="020B0503020204020204" charset="-122"/>
                <a:cs typeface="微软雅黑" panose="020B0503020204020204" charset="-122"/>
                <a:sym typeface="+mn-ea"/>
              </a:rPr>
              <a:t>汤</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sym typeface="+mn-ea"/>
              </a:rPr>
              <a:t>：</a:t>
            </a:r>
            <a:r>
              <a:rPr lang="zh-CN" altLang="en-US" sz="2100" dirty="0">
                <a:latin typeface="微软雅黑" panose="020B0503020204020204" charset="-122"/>
                <a:ea typeface="微软雅黑" panose="020B0503020204020204" charset="-122"/>
                <a:cs typeface="微软雅黑" panose="020B0503020204020204" charset="-122"/>
                <a:sym typeface="+mn-ea"/>
              </a:rPr>
              <a:t>开水</a:t>
            </a:r>
            <a:endParaRPr lang="zh-CN" altLang="en-US" sz="2100" dirty="0">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1" cstate="email"/>
          <a:stretch>
            <a:fillRect/>
          </a:stretch>
        </p:blipFill>
        <p:spPr>
          <a:xfrm>
            <a:off x="2797016" y="2839403"/>
            <a:ext cx="3549968" cy="1821656"/>
          </a:xfrm>
          <a:prstGeom prst="round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1775460" y="885349"/>
            <a:ext cx="1634014" cy="417195"/>
          </a:xfrm>
          <a:prstGeom prst="roundRect">
            <a:avLst/>
          </a:prstGeom>
          <a:ln>
            <a:solidFill>
              <a:srgbClr val="A1C450"/>
            </a:solidFill>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r>
              <a:rPr lang="zh-CN" altLang="en-US" sz="2100" dirty="0">
                <a:latin typeface="微软雅黑" panose="020B0503020204020204" charset="-122"/>
                <a:ea typeface="微软雅黑" panose="020B0503020204020204" charset="-122"/>
              </a:rPr>
              <a:t>课后练习</a:t>
            </a:r>
            <a:endParaRPr lang="zh-CN" altLang="en-US" sz="2100" dirty="0">
              <a:latin typeface="微软雅黑" panose="020B0503020204020204" charset="-122"/>
              <a:ea typeface="微软雅黑" panose="020B0503020204020204" charset="-122"/>
            </a:endParaRPr>
          </a:p>
        </p:txBody>
      </p:sp>
      <p:sp>
        <p:nvSpPr>
          <p:cNvPr id="3" name="文本框 2"/>
          <p:cNvSpPr txBox="1"/>
          <p:nvPr/>
        </p:nvSpPr>
        <p:spPr>
          <a:xfrm>
            <a:off x="1226821" y="2091690"/>
            <a:ext cx="6298406" cy="391478"/>
          </a:xfrm>
          <a:prstGeom prst="rect">
            <a:avLst/>
          </a:prstGeom>
          <a:noFill/>
        </p:spPr>
        <p:txBody>
          <a:bodyPr wrap="square" lIns="68580" tIns="34290" rIns="68580" bIns="34290" rtlCol="0">
            <a:spAutoFit/>
          </a:bodyPr>
          <a:lstStyle/>
          <a:p>
            <a:r>
              <a:rPr lang="zh-CN" altLang="en-US" sz="2100" dirty="0">
                <a:latin typeface="微软雅黑" panose="020B0503020204020204" charset="-122"/>
                <a:ea typeface="微软雅黑" panose="020B0503020204020204" charset="-122"/>
                <a:cs typeface="微软雅黑" panose="020B0503020204020204" charset="-122"/>
              </a:rPr>
              <a:t>走马观花</a:t>
            </a:r>
            <a:endParaRPr lang="zh-CN" altLang="en-US" sz="21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253252" y="2714821"/>
            <a:ext cx="4840605" cy="391478"/>
          </a:xfrm>
          <a:prstGeom prst="rect">
            <a:avLst/>
          </a:prstGeom>
          <a:noFill/>
        </p:spPr>
        <p:txBody>
          <a:bodyPr wrap="square" lIns="68580" tIns="34290" rIns="68580" bIns="34290" rtlCol="0">
            <a:spAutoFit/>
          </a:bodyPr>
          <a:lstStyle/>
          <a:p>
            <a:pPr fontAlgn="auto">
              <a:lnSpc>
                <a:spcPct val="100000"/>
              </a:lnSpc>
            </a:pPr>
            <a:r>
              <a:rPr sz="2100" dirty="0" err="1">
                <a:solidFill>
                  <a:srgbClr val="E04236"/>
                </a:solidFill>
                <a:latin typeface="微软雅黑" panose="020B0503020204020204" charset="-122"/>
                <a:ea typeface="微软雅黑" panose="020B0503020204020204" charset="-122"/>
              </a:rPr>
              <a:t>做任何事情都不能走马观花,草草了事</a:t>
            </a:r>
            <a:r>
              <a:rPr sz="2100" dirty="0">
                <a:solidFill>
                  <a:srgbClr val="E04236"/>
                </a:solidFill>
                <a:latin typeface="微软雅黑" panose="020B0503020204020204" charset="-122"/>
                <a:ea typeface="微软雅黑" panose="020B0503020204020204" charset="-122"/>
              </a:rPr>
              <a:t>。</a:t>
            </a:r>
            <a:endParaRPr sz="2100" dirty="0">
              <a:solidFill>
                <a:srgbClr val="E04236"/>
              </a:solidFill>
              <a:latin typeface="微软雅黑" panose="020B0503020204020204" charset="-122"/>
              <a:ea typeface="微软雅黑" panose="020B0503020204020204" charset="-122"/>
            </a:endParaRPr>
          </a:p>
        </p:txBody>
      </p:sp>
      <p:sp>
        <p:nvSpPr>
          <p:cNvPr id="4" name="文本框 3"/>
          <p:cNvSpPr txBox="1"/>
          <p:nvPr/>
        </p:nvSpPr>
        <p:spPr>
          <a:xfrm>
            <a:off x="1253252" y="1480661"/>
            <a:ext cx="4764881" cy="391478"/>
          </a:xfrm>
          <a:prstGeom prst="rect">
            <a:avLst/>
          </a:prstGeom>
          <a:noFill/>
        </p:spPr>
        <p:txBody>
          <a:bodyPr wrap="square" lIns="68580" tIns="34290" rIns="68580" bIns="34290" rtlCol="0">
            <a:spAutoFit/>
          </a:bodyPr>
          <a:lstStyle/>
          <a:p>
            <a:r>
              <a:rPr lang="zh-CN" altLang="en-US" sz="2100" b="1" dirty="0">
                <a:latin typeface="微软雅黑" panose="020B0503020204020204" charset="-122"/>
                <a:ea typeface="微软雅黑" panose="020B0503020204020204" charset="-122"/>
              </a:rPr>
              <a:t>请用下列词语造句。</a:t>
            </a:r>
            <a:endParaRPr lang="zh-CN" altLang="en-US" sz="2100" b="1" dirty="0">
              <a:latin typeface="微软雅黑" panose="020B0503020204020204" charset="-122"/>
              <a:ea typeface="微软雅黑" panose="020B0503020204020204" charset="-122"/>
            </a:endParaRPr>
          </a:p>
        </p:txBody>
      </p:sp>
      <p:sp>
        <p:nvSpPr>
          <p:cNvPr id="6" name="文本框 5"/>
          <p:cNvSpPr txBox="1"/>
          <p:nvPr/>
        </p:nvSpPr>
        <p:spPr>
          <a:xfrm>
            <a:off x="1226820" y="3517582"/>
            <a:ext cx="1294924" cy="391478"/>
          </a:xfrm>
          <a:prstGeom prst="rect">
            <a:avLst/>
          </a:prstGeom>
          <a:noFill/>
        </p:spPr>
        <p:txBody>
          <a:bodyPr wrap="square" lIns="68580" tIns="34290" rIns="68580" bIns="34290" rtlCol="0">
            <a:spAutoFit/>
          </a:bodyPr>
          <a:lstStyle/>
          <a:p>
            <a:r>
              <a:rPr lang="zh-CN" altLang="en-US" sz="2100" dirty="0">
                <a:latin typeface="微软雅黑" panose="020B0503020204020204" charset="-122"/>
                <a:ea typeface="微软雅黑" panose="020B0503020204020204" charset="-122"/>
                <a:cs typeface="微软雅黑" panose="020B0503020204020204" charset="-122"/>
                <a:sym typeface="+mn-ea"/>
              </a:rPr>
              <a:t>不以为然</a:t>
            </a:r>
            <a:endParaRPr lang="zh-CN" altLang="en-US" sz="2100" dirty="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1226820" y="4268326"/>
            <a:ext cx="4495800" cy="391478"/>
          </a:xfrm>
          <a:prstGeom prst="rect">
            <a:avLst/>
          </a:prstGeom>
          <a:noFill/>
        </p:spPr>
        <p:txBody>
          <a:bodyPr wrap="square" lIns="68580" tIns="34290" rIns="68580" bIns="34290" rtlCol="0">
            <a:spAutoFit/>
          </a:bodyPr>
          <a:lstStyle/>
          <a:p>
            <a:pPr fontAlgn="auto">
              <a:lnSpc>
                <a:spcPct val="100000"/>
              </a:lnSpc>
            </a:pPr>
            <a:r>
              <a:rPr sz="2100" dirty="0" err="1">
                <a:solidFill>
                  <a:srgbClr val="E04236"/>
                </a:solidFill>
                <a:latin typeface="微软雅黑" panose="020B0503020204020204" charset="-122"/>
                <a:ea typeface="微软雅黑" panose="020B0503020204020204" charset="-122"/>
              </a:rPr>
              <a:t>他们对她的建议不以为然</a:t>
            </a:r>
            <a:r>
              <a:rPr sz="2100" dirty="0">
                <a:solidFill>
                  <a:srgbClr val="E04236"/>
                </a:solidFill>
                <a:latin typeface="微软雅黑" panose="020B0503020204020204" charset="-122"/>
                <a:ea typeface="微软雅黑" panose="020B0503020204020204" charset="-122"/>
              </a:rPr>
              <a:t>。</a:t>
            </a:r>
            <a:endParaRPr sz="2100" dirty="0">
              <a:solidFill>
                <a:srgbClr val="E04236"/>
              </a:solidFill>
              <a:latin typeface="微软雅黑" panose="020B0503020204020204" charset="-122"/>
              <a:ea typeface="微软雅黑" panose="020B0503020204020204" charset="-122"/>
            </a:endParaRPr>
          </a:p>
        </p:txBody>
      </p:sp>
      <p:pic>
        <p:nvPicPr>
          <p:cNvPr id="8" name="图片 7" descr="小怪兽滑滑板"/>
          <p:cNvPicPr>
            <a:picLocks noChangeAspect="1"/>
          </p:cNvPicPr>
          <p:nvPr/>
        </p:nvPicPr>
        <p:blipFill>
          <a:blip r:embed="rId1" cstate="email"/>
          <a:stretch>
            <a:fillRect/>
          </a:stretch>
        </p:blipFill>
        <p:spPr>
          <a:xfrm>
            <a:off x="6755476" y="2771452"/>
            <a:ext cx="1762472" cy="1883739"/>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p:bldP spid="4"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3667602" y="828675"/>
            <a:ext cx="1634014" cy="417195"/>
          </a:xfrm>
          <a:prstGeom prst="roundRect">
            <a:avLst/>
          </a:prstGeom>
          <a:ln>
            <a:solidFill>
              <a:srgbClr val="A1C450"/>
            </a:solidFill>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r>
              <a:rPr lang="zh-CN" altLang="en-US" sz="2100" dirty="0">
                <a:latin typeface="微软雅黑" panose="020B0503020204020204" charset="-122"/>
                <a:ea typeface="微软雅黑" panose="020B0503020204020204" charset="-122"/>
              </a:rPr>
              <a:t>成语典故</a:t>
            </a:r>
            <a:endParaRPr lang="zh-CN" altLang="en-US" sz="2100" dirty="0">
              <a:latin typeface="微软雅黑" panose="020B0503020204020204" charset="-122"/>
              <a:ea typeface="微软雅黑" panose="020B0503020204020204" charset="-122"/>
            </a:endParaRPr>
          </a:p>
        </p:txBody>
      </p:sp>
      <p:sp>
        <p:nvSpPr>
          <p:cNvPr id="2" name="文本框 1"/>
          <p:cNvSpPr txBox="1"/>
          <p:nvPr/>
        </p:nvSpPr>
        <p:spPr>
          <a:xfrm>
            <a:off x="748666" y="1426369"/>
            <a:ext cx="1650206" cy="391478"/>
          </a:xfrm>
          <a:prstGeom prst="rect">
            <a:avLst/>
          </a:prstGeom>
          <a:noFill/>
        </p:spPr>
        <p:txBody>
          <a:bodyPr wrap="square" lIns="68580" tIns="34290" rIns="68580" bIns="34290" rtlCol="0">
            <a:spAutoFit/>
          </a:bodyPr>
          <a:lstStyle/>
          <a:p>
            <a:r>
              <a:rPr lang="zh-CN" altLang="en-US" sz="2100" dirty="0">
                <a:solidFill>
                  <a:srgbClr val="E04236"/>
                </a:solidFill>
                <a:latin typeface="微软雅黑" panose="020B0503020204020204" charset="-122"/>
                <a:ea typeface="微软雅黑" panose="020B0503020204020204" charset="-122"/>
              </a:rPr>
              <a:t>走马观花</a:t>
            </a:r>
            <a:endParaRPr lang="zh-CN" altLang="en-US" sz="2100" dirty="0">
              <a:solidFill>
                <a:srgbClr val="E04236"/>
              </a:solidFill>
              <a:latin typeface="微软雅黑" panose="020B0503020204020204" charset="-122"/>
              <a:ea typeface="微软雅黑" panose="020B0503020204020204" charset="-122"/>
            </a:endParaRPr>
          </a:p>
        </p:txBody>
      </p:sp>
      <p:sp>
        <p:nvSpPr>
          <p:cNvPr id="4" name="文本框 3"/>
          <p:cNvSpPr txBox="1"/>
          <p:nvPr/>
        </p:nvSpPr>
        <p:spPr>
          <a:xfrm>
            <a:off x="748665" y="2051642"/>
            <a:ext cx="5782022" cy="2492990"/>
          </a:xfrm>
          <a:prstGeom prst="rect">
            <a:avLst/>
          </a:prstGeom>
          <a:noFill/>
        </p:spPr>
        <p:txBody>
          <a:bodyPr wrap="square" lIns="68580" tIns="34290" rIns="68580" bIns="34290" rtlCol="0">
            <a:spAutoFit/>
          </a:bodyPr>
          <a:lstStyle/>
          <a:p>
            <a:pPr fontAlgn="auto">
              <a:lnSpc>
                <a:spcPct val="150000"/>
              </a:lnSpc>
            </a:pPr>
            <a:r>
              <a:rPr lang="zh-CN" altLang="en-US" sz="2100" dirty="0">
                <a:latin typeface="微软雅黑" panose="020B0503020204020204" charset="-122"/>
                <a:ea typeface="微软雅黑" panose="020B0503020204020204" charset="-122"/>
              </a:rPr>
              <a:t>唐朝</a:t>
            </a:r>
            <a:r>
              <a:rPr lang="zh-CN" altLang="en-US" sz="2100" dirty="0">
                <a:latin typeface="微软雅黑" panose="020B0503020204020204" charset="-122"/>
                <a:ea typeface="微软雅黑" panose="020B0503020204020204" charset="-122"/>
              </a:rPr>
              <a:t>诗人孟郊年轻时隐居嵩山，过着清贫闲淡的生活，在母亲的鼓励下，他多次进京赶考没有考中，直到46岁时才考取进士，他用写诗“昔日龌龊不足夸，今朝放荡思无涯。春风得意马蹄疾，一日看尽长安花”来抒发自己的喜悦心情。</a:t>
            </a:r>
            <a:endParaRPr lang="zh-CN" altLang="en-US" sz="2100" dirty="0">
              <a:latin typeface="微软雅黑" panose="020B0503020204020204" charset="-122"/>
              <a:ea typeface="微软雅黑" panose="020B0503020204020204" charset="-122"/>
            </a:endParaRPr>
          </a:p>
        </p:txBody>
      </p:sp>
      <p:pic>
        <p:nvPicPr>
          <p:cNvPr id="5" name="图片 4" descr="女2小贴士"/>
          <p:cNvPicPr>
            <a:picLocks noChangeAspect="1"/>
          </p:cNvPicPr>
          <p:nvPr/>
        </p:nvPicPr>
        <p:blipFill>
          <a:blip r:embed="rId1" cstate="email"/>
          <a:stretch>
            <a:fillRect/>
          </a:stretch>
        </p:blipFill>
        <p:spPr>
          <a:xfrm>
            <a:off x="6842587" y="2926334"/>
            <a:ext cx="1924526" cy="1618298"/>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3667602" y="828675"/>
            <a:ext cx="1634014" cy="417195"/>
          </a:xfrm>
          <a:prstGeom prst="roundRect">
            <a:avLst/>
          </a:prstGeom>
          <a:ln>
            <a:solidFill>
              <a:srgbClr val="A1C450"/>
            </a:solidFill>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r>
              <a:rPr lang="zh-CN" altLang="en-US" sz="2100">
                <a:latin typeface="微软雅黑" panose="020B0503020204020204" charset="-122"/>
                <a:ea typeface="微软雅黑" panose="020B0503020204020204" charset="-122"/>
              </a:rPr>
              <a:t>成语典故</a:t>
            </a:r>
            <a:endParaRPr lang="zh-CN" altLang="en-US" sz="2100">
              <a:latin typeface="微软雅黑" panose="020B0503020204020204" charset="-122"/>
              <a:ea typeface="微软雅黑" panose="020B0503020204020204" charset="-122"/>
            </a:endParaRPr>
          </a:p>
        </p:txBody>
      </p:sp>
      <p:sp>
        <p:nvSpPr>
          <p:cNvPr id="2" name="文本框 1"/>
          <p:cNvSpPr txBox="1"/>
          <p:nvPr/>
        </p:nvSpPr>
        <p:spPr>
          <a:xfrm>
            <a:off x="748666" y="1426369"/>
            <a:ext cx="1650206" cy="391478"/>
          </a:xfrm>
          <a:prstGeom prst="rect">
            <a:avLst/>
          </a:prstGeom>
          <a:noFill/>
        </p:spPr>
        <p:txBody>
          <a:bodyPr wrap="square" lIns="68580" tIns="34290" rIns="68580" bIns="34290" rtlCol="0">
            <a:spAutoFit/>
          </a:bodyPr>
          <a:lstStyle/>
          <a:p>
            <a:r>
              <a:rPr lang="zh-CN" altLang="en-US" sz="2100" dirty="0">
                <a:solidFill>
                  <a:srgbClr val="E04236"/>
                </a:solidFill>
                <a:latin typeface="微软雅黑" panose="020B0503020204020204" charset="-122"/>
                <a:ea typeface="微软雅黑" panose="020B0503020204020204" charset="-122"/>
              </a:rPr>
              <a:t>自愧弗如</a:t>
            </a:r>
            <a:endParaRPr lang="zh-CN" altLang="en-US" sz="2100" dirty="0">
              <a:solidFill>
                <a:srgbClr val="E04236"/>
              </a:solidFill>
              <a:latin typeface="微软雅黑" panose="020B0503020204020204" charset="-122"/>
              <a:ea typeface="微软雅黑" panose="020B0503020204020204" charset="-122"/>
            </a:endParaRPr>
          </a:p>
        </p:txBody>
      </p:sp>
      <p:sp>
        <p:nvSpPr>
          <p:cNvPr id="4" name="文本框 3"/>
          <p:cNvSpPr txBox="1"/>
          <p:nvPr/>
        </p:nvSpPr>
        <p:spPr>
          <a:xfrm>
            <a:off x="623454" y="1965917"/>
            <a:ext cx="5846662" cy="2977039"/>
          </a:xfrm>
          <a:prstGeom prst="rect">
            <a:avLst/>
          </a:prstGeom>
          <a:noFill/>
        </p:spPr>
        <p:txBody>
          <a:bodyPr wrap="square" lIns="68580" tIns="34290" rIns="68580" bIns="34290" rtlCol="0">
            <a:spAutoFit/>
          </a:bodyPr>
          <a:lstStyle/>
          <a:p>
            <a:pPr fontAlgn="auto">
              <a:lnSpc>
                <a:spcPct val="150000"/>
              </a:lnSpc>
            </a:pPr>
            <a:r>
              <a:rPr lang="zh-CN" altLang="en-US" sz="2100" dirty="0">
                <a:latin typeface="微软雅黑" panose="020B0503020204020204" charset="-122"/>
                <a:ea typeface="微软雅黑" panose="020B0503020204020204" charset="-122"/>
              </a:rPr>
              <a:t>战国</a:t>
            </a:r>
            <a:r>
              <a:rPr lang="zh-CN" altLang="en-US" sz="2100" dirty="0">
                <a:latin typeface="微软雅黑" panose="020B0503020204020204" charset="-122"/>
                <a:ea typeface="微软雅黑" panose="020B0503020204020204" charset="-122"/>
              </a:rPr>
              <a:t>时期，齐国大臣邹忌身高八尺有余（今185cm），容貌漂亮，他穿上华丽的衣服问自己的妻子，自己与城北美男徐公谁</a:t>
            </a:r>
            <a:r>
              <a:rPr lang="zh-CN" altLang="en-US" sz="2100" dirty="0">
                <a:latin typeface="微软雅黑" panose="020B0503020204020204" charset="-122"/>
                <a:ea typeface="微软雅黑" panose="020B0503020204020204" charset="-122"/>
              </a:rPr>
              <a:t>美，妻子</a:t>
            </a:r>
            <a:r>
              <a:rPr lang="zh-CN" altLang="en-US" sz="2100" dirty="0">
                <a:latin typeface="微软雅黑" panose="020B0503020204020204" charset="-122"/>
                <a:ea typeface="微软雅黑" panose="020B0503020204020204" charset="-122"/>
              </a:rPr>
              <a:t>与妾都说他最美。第二天又问家里的来客，客人也是如此说。然而城北徐公来了，邹忌照了照镜子，感到</a:t>
            </a:r>
            <a:r>
              <a:rPr lang="zh-CN" altLang="en-US" sz="2100" dirty="0">
                <a:latin typeface="微软雅黑" panose="020B0503020204020204" charset="-122"/>
                <a:ea typeface="微软雅黑" panose="020B0503020204020204" charset="-122"/>
              </a:rPr>
              <a:t>自愧弗如。</a:t>
            </a:r>
            <a:endParaRPr lang="zh-CN" altLang="en-US" sz="21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6533674" y="2653189"/>
            <a:ext cx="2221706" cy="2141696"/>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3667602" y="828675"/>
            <a:ext cx="1634014" cy="417195"/>
          </a:xfrm>
          <a:prstGeom prst="roundRect">
            <a:avLst/>
          </a:prstGeom>
          <a:ln>
            <a:solidFill>
              <a:srgbClr val="A1C450"/>
            </a:solidFill>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r>
              <a:rPr lang="zh-CN" altLang="en-US" sz="2100">
                <a:latin typeface="微软雅黑" panose="020B0503020204020204" charset="-122"/>
                <a:ea typeface="微软雅黑" panose="020B0503020204020204" charset="-122"/>
              </a:rPr>
              <a:t>成语典故</a:t>
            </a:r>
            <a:endParaRPr lang="zh-CN" altLang="en-US" sz="2100">
              <a:latin typeface="微软雅黑" panose="020B0503020204020204" charset="-122"/>
              <a:ea typeface="微软雅黑" panose="020B0503020204020204" charset="-122"/>
            </a:endParaRPr>
          </a:p>
        </p:txBody>
      </p:sp>
      <p:sp>
        <p:nvSpPr>
          <p:cNvPr id="2" name="文本框 1"/>
          <p:cNvSpPr txBox="1"/>
          <p:nvPr/>
        </p:nvSpPr>
        <p:spPr>
          <a:xfrm>
            <a:off x="748666" y="1426369"/>
            <a:ext cx="1650206" cy="391478"/>
          </a:xfrm>
          <a:prstGeom prst="rect">
            <a:avLst/>
          </a:prstGeom>
          <a:noFill/>
        </p:spPr>
        <p:txBody>
          <a:bodyPr wrap="square" lIns="68580" tIns="34290" rIns="68580" bIns="34290" rtlCol="0">
            <a:spAutoFit/>
          </a:bodyPr>
          <a:lstStyle/>
          <a:p>
            <a:r>
              <a:rPr lang="zh-CN" altLang="en-US" sz="2100" dirty="0">
                <a:solidFill>
                  <a:srgbClr val="E04236"/>
                </a:solidFill>
                <a:latin typeface="微软雅黑" panose="020B0503020204020204" charset="-122"/>
                <a:ea typeface="微软雅黑" panose="020B0503020204020204" charset="-122"/>
              </a:rPr>
              <a:t>过犹不及</a:t>
            </a:r>
            <a:endParaRPr lang="zh-CN" altLang="en-US" sz="2100" dirty="0">
              <a:solidFill>
                <a:srgbClr val="E04236"/>
              </a:solidFill>
              <a:latin typeface="微软雅黑" panose="020B0503020204020204" charset="-122"/>
              <a:ea typeface="微软雅黑" panose="020B0503020204020204" charset="-122"/>
            </a:endParaRPr>
          </a:p>
        </p:txBody>
      </p:sp>
      <p:sp>
        <p:nvSpPr>
          <p:cNvPr id="4" name="文本框 3"/>
          <p:cNvSpPr txBox="1"/>
          <p:nvPr/>
        </p:nvSpPr>
        <p:spPr>
          <a:xfrm>
            <a:off x="748665" y="1817847"/>
            <a:ext cx="5581174" cy="2492216"/>
          </a:xfrm>
          <a:prstGeom prst="rect">
            <a:avLst/>
          </a:prstGeom>
          <a:noFill/>
        </p:spPr>
        <p:txBody>
          <a:bodyPr wrap="square" lIns="68580" tIns="34290" rIns="68580" bIns="34290" rtlCol="0">
            <a:spAutoFit/>
          </a:bodyPr>
          <a:lstStyle/>
          <a:p>
            <a:pPr fontAlgn="auto">
              <a:lnSpc>
                <a:spcPct val="150000"/>
              </a:lnSpc>
            </a:pPr>
            <a:r>
              <a:rPr lang="zh-CN" altLang="en-US" sz="2100" dirty="0">
                <a:latin typeface="微软雅黑" panose="020B0503020204020204" charset="-122"/>
                <a:ea typeface="微软雅黑" panose="020B0503020204020204" charset="-122"/>
              </a:rPr>
              <a:t>春秋</a:t>
            </a:r>
            <a:r>
              <a:rPr lang="zh-CN" altLang="en-US" sz="2100" dirty="0">
                <a:latin typeface="微软雅黑" panose="020B0503020204020204" charset="-122"/>
                <a:ea typeface="微软雅黑" panose="020B0503020204020204" charset="-122"/>
              </a:rPr>
              <a:t>时期，孔子的学生子贡问孔子他的同学子张和子夏哪个更贤明一些。孔子说子张常常超过周礼的要求，子夏则常常达不到周礼的要求。子贡又问，子张能超过是不是好一些？孔子回答说超过和达不到的效果是一样的。</a:t>
            </a:r>
            <a:endParaRPr lang="zh-CN" altLang="en-US" sz="2100" dirty="0">
              <a:latin typeface="微软雅黑" panose="020B0503020204020204" charset="-122"/>
              <a:ea typeface="微软雅黑" panose="020B0503020204020204" charset="-122"/>
            </a:endParaRPr>
          </a:p>
        </p:txBody>
      </p:sp>
      <p:pic>
        <p:nvPicPr>
          <p:cNvPr id="5" name="图片 4" descr="女2小贴士"/>
          <p:cNvPicPr>
            <a:picLocks noChangeAspect="1"/>
          </p:cNvPicPr>
          <p:nvPr/>
        </p:nvPicPr>
        <p:blipFill>
          <a:blip r:embed="rId1" cstate="email"/>
          <a:stretch>
            <a:fillRect/>
          </a:stretch>
        </p:blipFill>
        <p:spPr>
          <a:xfrm>
            <a:off x="6593206" y="2869406"/>
            <a:ext cx="1924526" cy="1618298"/>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402459" y="1946569"/>
            <a:ext cx="6793706" cy="1548289"/>
          </a:xfrm>
        </p:spPr>
        <p:txBody>
          <a:bodyPr>
            <a:normAutofit/>
          </a:bodyPr>
          <a:lstStyle/>
          <a:p>
            <a:pPr marL="0" indent="0" defTabSz="342900" fontAlgn="base">
              <a:lnSpc>
                <a:spcPct val="150000"/>
              </a:lnSpc>
              <a:spcBef>
                <a:spcPct val="0"/>
              </a:spcBef>
              <a:spcAft>
                <a:spcPct val="0"/>
              </a:spcAft>
              <a:buNone/>
              <a:defRPr/>
            </a:pPr>
            <a:r>
              <a:rPr lang="en-US" altLang="zh-CN" sz="2400" b="1" dirty="0" smtClean="0">
                <a:latin typeface="+mn-ea"/>
                <a:cs typeface="+mn-ea"/>
                <a:sym typeface="+mn-ea"/>
              </a:rPr>
              <a:t>1</a:t>
            </a:r>
            <a:r>
              <a:rPr lang="en-US" altLang="zh-CN" sz="2400" b="1" dirty="0">
                <a:latin typeface="+mn-ea"/>
                <a:cs typeface="+mn-ea"/>
                <a:sym typeface="+mn-ea"/>
              </a:rPr>
              <a:t>.</a:t>
            </a:r>
            <a:r>
              <a:rPr lang="zh-CN" altLang="en-US" sz="2400" b="1" dirty="0" smtClean="0">
                <a:latin typeface="+mn-ea"/>
                <a:cs typeface="+mn-ea"/>
                <a:sym typeface="+mn-ea"/>
              </a:rPr>
              <a:t>学会</a:t>
            </a:r>
            <a:r>
              <a:rPr lang="zh-CN" altLang="en-US" sz="2400" b="1" dirty="0">
                <a:latin typeface="+mn-ea"/>
                <a:cs typeface="+mn-ea"/>
                <a:sym typeface="+mn-ea"/>
              </a:rPr>
              <a:t>良好的学习方法。 </a:t>
            </a:r>
            <a:r>
              <a:rPr lang="en-US" altLang="zh-CN" sz="2400" b="1" dirty="0">
                <a:solidFill>
                  <a:srgbClr val="E04236"/>
                </a:solidFill>
                <a:latin typeface="+mn-ea"/>
                <a:cs typeface="+mn-ea"/>
                <a:sym typeface="+mn-ea"/>
              </a:rPr>
              <a:t>(</a:t>
            </a:r>
            <a:r>
              <a:rPr lang="zh-CN" altLang="en-US" sz="2400" b="1" dirty="0">
                <a:solidFill>
                  <a:srgbClr val="E04236"/>
                </a:solidFill>
                <a:latin typeface="+mn-ea"/>
                <a:cs typeface="+mn-ea"/>
                <a:sym typeface="+mn-ea"/>
              </a:rPr>
              <a:t>重点</a:t>
            </a:r>
            <a:r>
              <a:rPr lang="en-US" altLang="zh-CN" sz="2400" b="1" dirty="0">
                <a:solidFill>
                  <a:srgbClr val="E04236"/>
                </a:solidFill>
                <a:latin typeface="+mn-ea"/>
                <a:cs typeface="+mn-ea"/>
                <a:sym typeface="+mn-ea"/>
              </a:rPr>
              <a:t>)</a:t>
            </a:r>
            <a:endParaRPr lang="en-US" altLang="zh-CN" sz="2400" b="1" dirty="0">
              <a:solidFill>
                <a:srgbClr val="E04236"/>
              </a:solidFill>
              <a:latin typeface="+mn-ea"/>
              <a:cs typeface="+mn-ea"/>
            </a:endParaRPr>
          </a:p>
          <a:p>
            <a:pPr marL="0" indent="0" defTabSz="342900" fontAlgn="base">
              <a:lnSpc>
                <a:spcPct val="150000"/>
              </a:lnSpc>
              <a:spcBef>
                <a:spcPct val="0"/>
              </a:spcBef>
              <a:spcAft>
                <a:spcPct val="0"/>
              </a:spcAft>
              <a:buNone/>
              <a:defRPr/>
            </a:pPr>
            <a:r>
              <a:rPr lang="en-US" altLang="zh-CN" sz="2400" b="1" dirty="0" smtClean="0">
                <a:solidFill>
                  <a:schemeClr val="tx1"/>
                </a:solidFill>
                <a:latin typeface="+mn-ea"/>
                <a:cs typeface="+mn-ea"/>
              </a:rPr>
              <a:t>2.</a:t>
            </a:r>
            <a:r>
              <a:rPr lang="zh-CN" altLang="en-US" sz="2400" b="1" dirty="0" smtClean="0">
                <a:solidFill>
                  <a:schemeClr val="tx1"/>
                </a:solidFill>
                <a:latin typeface="+mn-ea"/>
                <a:cs typeface="+mn-ea"/>
              </a:rPr>
              <a:t>积累一些成语并学会运用。</a:t>
            </a:r>
            <a:r>
              <a:rPr lang="zh-CN" altLang="en-US" sz="2400" b="1" dirty="0" smtClean="0">
                <a:solidFill>
                  <a:srgbClr val="E04236"/>
                </a:solidFill>
                <a:latin typeface="+mn-ea"/>
                <a:cs typeface="+mn-ea"/>
              </a:rPr>
              <a:t>（重点）</a:t>
            </a:r>
            <a:endParaRPr lang="zh-CN" altLang="en-US" sz="2400" b="1" dirty="0" smtClean="0">
              <a:solidFill>
                <a:srgbClr val="E04236"/>
              </a:solidFill>
              <a:latin typeface="+mn-ea"/>
              <a:cs typeface="+mn-ea"/>
            </a:endParaRPr>
          </a:p>
        </p:txBody>
      </p:sp>
      <p:sp>
        <p:nvSpPr>
          <p:cNvPr id="4" name="圆角矩形 3"/>
          <p:cNvSpPr/>
          <p:nvPr/>
        </p:nvSpPr>
        <p:spPr>
          <a:xfrm>
            <a:off x="3695103" y="732080"/>
            <a:ext cx="2208419" cy="503723"/>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dirty="0">
                <a:solidFill>
                  <a:schemeClr val="tx1"/>
                </a:solidFill>
                <a:latin typeface="微软雅黑" panose="020B0503020204020204" charset="-122"/>
                <a:ea typeface="微软雅黑" panose="020B0503020204020204" charset="-122"/>
              </a:rPr>
              <a:t>学习目标</a:t>
            </a:r>
            <a:endParaRPr lang="en-US" altLang="zh-CN" sz="2100" dirty="0">
              <a:solidFill>
                <a:schemeClr val="tx1"/>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cstate="email"/>
          <a:stretch>
            <a:fillRect/>
          </a:stretch>
        </p:blipFill>
        <p:spPr>
          <a:xfrm flipH="1">
            <a:off x="3409011" y="392199"/>
            <a:ext cx="777830" cy="887798"/>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3667602" y="828675"/>
            <a:ext cx="1634014" cy="417195"/>
          </a:xfrm>
          <a:prstGeom prst="roundRect">
            <a:avLst/>
          </a:prstGeom>
          <a:ln>
            <a:solidFill>
              <a:srgbClr val="A1C450"/>
            </a:solidFill>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r>
              <a:rPr lang="zh-CN" altLang="en-US" sz="2100">
                <a:latin typeface="微软雅黑" panose="020B0503020204020204" charset="-122"/>
                <a:ea typeface="微软雅黑" panose="020B0503020204020204" charset="-122"/>
              </a:rPr>
              <a:t>成语典故</a:t>
            </a:r>
            <a:endParaRPr lang="zh-CN" altLang="en-US" sz="2100">
              <a:latin typeface="微软雅黑" panose="020B0503020204020204" charset="-122"/>
              <a:ea typeface="微软雅黑" panose="020B0503020204020204" charset="-122"/>
            </a:endParaRPr>
          </a:p>
        </p:txBody>
      </p:sp>
      <p:sp>
        <p:nvSpPr>
          <p:cNvPr id="2" name="文本框 1"/>
          <p:cNvSpPr txBox="1"/>
          <p:nvPr/>
        </p:nvSpPr>
        <p:spPr>
          <a:xfrm>
            <a:off x="405766" y="1336120"/>
            <a:ext cx="1650206" cy="391478"/>
          </a:xfrm>
          <a:prstGeom prst="rect">
            <a:avLst/>
          </a:prstGeom>
          <a:noFill/>
        </p:spPr>
        <p:txBody>
          <a:bodyPr wrap="square" lIns="68580" tIns="34290" rIns="68580" bIns="34290" rtlCol="0">
            <a:spAutoFit/>
          </a:bodyPr>
          <a:lstStyle/>
          <a:p>
            <a:r>
              <a:rPr lang="zh-CN" altLang="en-US" sz="2100" dirty="0">
                <a:solidFill>
                  <a:srgbClr val="E04236"/>
                </a:solidFill>
                <a:latin typeface="微软雅黑" panose="020B0503020204020204" charset="-122"/>
                <a:ea typeface="微软雅黑" panose="020B0503020204020204" charset="-122"/>
              </a:rPr>
              <a:t>赴汤蹈火</a:t>
            </a:r>
            <a:endParaRPr lang="zh-CN" altLang="en-US" sz="2100" dirty="0">
              <a:solidFill>
                <a:srgbClr val="E04236"/>
              </a:solidFill>
              <a:latin typeface="微软雅黑" panose="020B0503020204020204" charset="-122"/>
              <a:ea typeface="微软雅黑" panose="020B0503020204020204" charset="-122"/>
            </a:endParaRPr>
          </a:p>
        </p:txBody>
      </p:sp>
      <p:sp>
        <p:nvSpPr>
          <p:cNvPr id="4" name="文本框 3"/>
          <p:cNvSpPr txBox="1"/>
          <p:nvPr/>
        </p:nvSpPr>
        <p:spPr>
          <a:xfrm>
            <a:off x="405765" y="1817847"/>
            <a:ext cx="6506528" cy="2977039"/>
          </a:xfrm>
          <a:prstGeom prst="rect">
            <a:avLst/>
          </a:prstGeom>
          <a:noFill/>
        </p:spPr>
        <p:txBody>
          <a:bodyPr wrap="square" lIns="68580" tIns="34290" rIns="68580" bIns="34290" rtlCol="0">
            <a:spAutoFit/>
          </a:bodyPr>
          <a:lstStyle/>
          <a:p>
            <a:pPr fontAlgn="auto">
              <a:lnSpc>
                <a:spcPct val="150000"/>
              </a:lnSpc>
            </a:pPr>
            <a:r>
              <a:rPr lang="zh-CN" altLang="en-US" sz="2100" dirty="0">
                <a:latin typeface="微软雅黑" panose="020B0503020204020204" charset="-122"/>
                <a:ea typeface="微软雅黑" panose="020B0503020204020204" charset="-122"/>
              </a:rPr>
              <a:t>出自</a:t>
            </a:r>
            <a:r>
              <a:rPr lang="zh-CN" altLang="en-US" sz="2100" dirty="0">
                <a:latin typeface="微软雅黑" panose="020B0503020204020204" charset="-122"/>
                <a:ea typeface="微软雅黑" panose="020B0503020204020204" charset="-122"/>
              </a:rPr>
              <a:t>《</a:t>
            </a:r>
            <a:r>
              <a:rPr lang="zh-CN" altLang="en-US" sz="2100" dirty="0">
                <a:latin typeface="微软雅黑" panose="020B0503020204020204" charset="-122"/>
                <a:ea typeface="微软雅黑" panose="020B0503020204020204" charset="-122"/>
              </a:rPr>
              <a:t>荀子</a:t>
            </a:r>
            <a:r>
              <a:rPr lang="en-US" altLang="zh-CN" sz="2100" dirty="0"/>
              <a:t>•</a:t>
            </a:r>
            <a:r>
              <a:rPr lang="zh-CN" altLang="en-US" sz="2100" dirty="0">
                <a:latin typeface="微软雅黑" panose="020B0503020204020204" charset="-122"/>
                <a:ea typeface="微软雅黑" panose="020B0503020204020204" charset="-122"/>
              </a:rPr>
              <a:t>议兵》</a:t>
            </a:r>
            <a:r>
              <a:rPr lang="zh-CN" altLang="en-US" sz="2100" dirty="0">
                <a:latin typeface="微软雅黑" panose="020B0503020204020204" charset="-122"/>
                <a:ea typeface="微软雅黑" panose="020B0503020204020204" charset="-122"/>
              </a:rPr>
              <a:t>：臣之所道，仁人之兵，王者之志也。君之所贵，权谋势利也；所行，攻夺变诈也，诸侯之事也。仁人之兵，不可诈也。彼可诈者，怠慢者也，路亶者也，君臣上下之间滑然有离德者也。故以桀诈桀，犹巧拙有幸焉。以桀诈尧，譬之若以卵投石，以指挠沸；若赴水火，入焉焦没耳。</a:t>
            </a:r>
            <a:endParaRPr lang="zh-CN" altLang="en-US" sz="2100" dirty="0">
              <a:latin typeface="微软雅黑" panose="020B0503020204020204" charset="-122"/>
              <a:ea typeface="微软雅黑" panose="020B0503020204020204" charset="-122"/>
            </a:endParaRPr>
          </a:p>
        </p:txBody>
      </p:sp>
      <p:pic>
        <p:nvPicPr>
          <p:cNvPr id="5" name="图片 4" descr="女2小贴士"/>
          <p:cNvPicPr>
            <a:picLocks noChangeAspect="1"/>
          </p:cNvPicPr>
          <p:nvPr/>
        </p:nvPicPr>
        <p:blipFill>
          <a:blip r:embed="rId1" cstate="email"/>
          <a:stretch>
            <a:fillRect/>
          </a:stretch>
        </p:blipFill>
        <p:spPr>
          <a:xfrm>
            <a:off x="6912293" y="3266836"/>
            <a:ext cx="1924526" cy="1618298"/>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3667602" y="828675"/>
            <a:ext cx="1634014" cy="417195"/>
          </a:xfrm>
          <a:prstGeom prst="roundRect">
            <a:avLst/>
          </a:prstGeom>
          <a:ln>
            <a:solidFill>
              <a:srgbClr val="A1C450"/>
            </a:solidFill>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r>
              <a:rPr lang="zh-CN" altLang="en-US" sz="2100">
                <a:latin typeface="微软雅黑" panose="020B0503020204020204" charset="-122"/>
                <a:ea typeface="微软雅黑" panose="020B0503020204020204" charset="-122"/>
              </a:rPr>
              <a:t>成语典故</a:t>
            </a:r>
            <a:endParaRPr lang="zh-CN" altLang="en-US" sz="2100">
              <a:latin typeface="微软雅黑" panose="020B0503020204020204" charset="-122"/>
              <a:ea typeface="微软雅黑" panose="020B0503020204020204" charset="-122"/>
            </a:endParaRPr>
          </a:p>
        </p:txBody>
      </p:sp>
      <p:sp>
        <p:nvSpPr>
          <p:cNvPr id="2" name="文本框 1"/>
          <p:cNvSpPr txBox="1"/>
          <p:nvPr/>
        </p:nvSpPr>
        <p:spPr>
          <a:xfrm>
            <a:off x="491491" y="1383901"/>
            <a:ext cx="1650206" cy="434162"/>
          </a:xfrm>
          <a:prstGeom prst="roundRect">
            <a:avLst/>
          </a:prstGeom>
          <a:solidFill>
            <a:srgbClr val="A1C450"/>
          </a:solidFill>
        </p:spPr>
        <p:txBody>
          <a:bodyPr wrap="square" lIns="68580" tIns="34290" rIns="68580" bIns="34290" rtlCol="0">
            <a:spAutoFit/>
          </a:bodyPr>
          <a:lstStyle/>
          <a:p>
            <a:pPr algn="ctr"/>
            <a:r>
              <a:rPr lang="zh-CN" altLang="en-US" sz="2100" b="1" dirty="0">
                <a:solidFill>
                  <a:schemeClr val="bg1"/>
                </a:solidFill>
                <a:latin typeface="微软雅黑" panose="020B0503020204020204" charset="-122"/>
                <a:ea typeface="微软雅黑" panose="020B0503020204020204" charset="-122"/>
              </a:rPr>
              <a:t>翻   译</a:t>
            </a:r>
            <a:endParaRPr lang="zh-CN" altLang="en-US" sz="2100" b="1" dirty="0">
              <a:solidFill>
                <a:schemeClr val="bg1"/>
              </a:solidFill>
              <a:latin typeface="微软雅黑" panose="020B0503020204020204" charset="-122"/>
              <a:ea typeface="微软雅黑" panose="020B0503020204020204" charset="-122"/>
            </a:endParaRPr>
          </a:p>
        </p:txBody>
      </p:sp>
      <p:sp>
        <p:nvSpPr>
          <p:cNvPr id="4" name="文本框 3"/>
          <p:cNvSpPr txBox="1"/>
          <p:nvPr/>
        </p:nvSpPr>
        <p:spPr>
          <a:xfrm>
            <a:off x="405765" y="1817846"/>
            <a:ext cx="8470669" cy="3010055"/>
          </a:xfrm>
          <a:prstGeom prst="rect">
            <a:avLst/>
          </a:prstGeom>
          <a:noFill/>
        </p:spPr>
        <p:txBody>
          <a:bodyPr wrap="square" lIns="68580" tIns="34290" rIns="68580" bIns="34290" rtlCol="0">
            <a:spAutoFit/>
          </a:bodyPr>
          <a:lstStyle/>
          <a:p>
            <a:pPr fontAlgn="auto">
              <a:lnSpc>
                <a:spcPct val="130000"/>
              </a:lnSpc>
            </a:pPr>
            <a:r>
              <a:rPr lang="zh-CN" altLang="en-US" sz="2100" dirty="0">
                <a:latin typeface="微软雅黑" panose="020B0503020204020204" charset="-122"/>
                <a:ea typeface="微软雅黑" panose="020B0503020204020204" charset="-122"/>
              </a:rPr>
              <a:t>荀卿说：“不对。我所说的，是仁德之人的军队、是称王天下者的意志。您所看重的，是权变谋略、形势有利；所施行的，是攻取掠夺、机变诡诈：这些都是诸侯干的事。仁德之人的军队，是不可能被欺诈的；那可以被欺诈的，只是一些懈怠大意的军队，羸弱疲惫的军队，君臣上下之间涣散而离心离德的军队。所以用桀欺骗桀，还由于巧拙不同而有侥幸获胜的；用桀欺骗尧，拿它打个比方，就好像用鸡蛋掷石头、用手指搅开水，就好像投身水火、一进去就会被烧焦淹没的啊</a:t>
            </a:r>
            <a:r>
              <a:rPr lang="zh-CN" altLang="en-US" sz="2100" dirty="0" smtClean="0">
                <a:latin typeface="微软雅黑" panose="020B0503020204020204" charset="-122"/>
                <a:ea typeface="微软雅黑" panose="020B0503020204020204" charset="-122"/>
              </a:rPr>
              <a:t>。 </a:t>
            </a:r>
            <a:endParaRPr lang="zh-CN" altLang="en-US" sz="2100" dirty="0">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085919" y="958214"/>
            <a:ext cx="4358640" cy="3399473"/>
          </a:xfrm>
        </p:spPr>
        <p:txBody>
          <a:bodyPr>
            <a:normAutofit/>
          </a:bodyPr>
          <a:lstStyle/>
          <a:p>
            <a:pPr fontAlgn="auto">
              <a:lnSpc>
                <a:spcPct val="150000"/>
              </a:lnSpc>
            </a:pPr>
            <a:r>
              <a:rPr lang="zh-CN" altLang="en-US" sz="2400" b="0" dirty="0">
                <a:latin typeface="微软雅黑" panose="020B0503020204020204" charset="-122"/>
                <a:ea typeface="微软雅黑" panose="020B0503020204020204" charset="-122"/>
                <a:cs typeface="微软雅黑" panose="020B0503020204020204" charset="-122"/>
                <a:sym typeface="+mn-ea"/>
              </a:rPr>
              <a:t>通过</a:t>
            </a:r>
            <a:r>
              <a:rPr lang="zh-CN" altLang="en-US" sz="2400" b="0" dirty="0">
                <a:latin typeface="微软雅黑" panose="020B0503020204020204" charset="-122"/>
                <a:ea typeface="微软雅黑" panose="020B0503020204020204" charset="-122"/>
                <a:cs typeface="微软雅黑" panose="020B0503020204020204" charset="-122"/>
                <a:sym typeface="+mn-ea"/>
              </a:rPr>
              <a:t>六年的学习，我们养成了许多良好的学习习惯，这可以提高学习效率，使我们终身受益。</a:t>
            </a:r>
            <a:endParaRPr lang="zh-CN" altLang="en-US" sz="2400" b="0" dirty="0">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女2骑扫把"/>
          <p:cNvPicPr>
            <a:picLocks noChangeAspect="1"/>
          </p:cNvPicPr>
          <p:nvPr/>
        </p:nvPicPr>
        <p:blipFill>
          <a:blip r:embed="rId1" cstate="email"/>
          <a:stretch>
            <a:fillRect/>
          </a:stretch>
        </p:blipFill>
        <p:spPr>
          <a:xfrm>
            <a:off x="6302216" y="1616392"/>
            <a:ext cx="2298383" cy="2083118"/>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340034" y="1697485"/>
            <a:ext cx="5646896" cy="1902965"/>
          </a:xfrm>
          <a:prstGeom prst="roundRect">
            <a:avLst/>
          </a:prstGeom>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lnSpc>
                <a:spcPct val="150000"/>
              </a:lnSpc>
            </a:pPr>
            <a:endParaRPr lang="zh-CN" altLang="en-US" dirty="0"/>
          </a:p>
        </p:txBody>
      </p:sp>
      <p:pic>
        <p:nvPicPr>
          <p:cNvPr id="4" name="图片 3" descr="男2给怪兽上课"/>
          <p:cNvPicPr>
            <a:picLocks noChangeAspect="1"/>
          </p:cNvPicPr>
          <p:nvPr/>
        </p:nvPicPr>
        <p:blipFill>
          <a:blip r:embed="rId1" cstate="email"/>
          <a:stretch>
            <a:fillRect/>
          </a:stretch>
        </p:blipFill>
        <p:spPr>
          <a:xfrm>
            <a:off x="492681" y="2912745"/>
            <a:ext cx="1422083" cy="1368743"/>
          </a:xfrm>
          <a:prstGeom prst="rect">
            <a:avLst/>
          </a:prstGeom>
        </p:spPr>
      </p:pic>
      <p:sp>
        <p:nvSpPr>
          <p:cNvPr id="9" name="文本框 8"/>
          <p:cNvSpPr txBox="1"/>
          <p:nvPr/>
        </p:nvSpPr>
        <p:spPr>
          <a:xfrm>
            <a:off x="2459572" y="1773685"/>
            <a:ext cx="5213985" cy="1523494"/>
          </a:xfrm>
          <a:prstGeom prst="rect">
            <a:avLst/>
          </a:prstGeom>
          <a:noFill/>
        </p:spPr>
        <p:txBody>
          <a:bodyPr wrap="square" lIns="68580" tIns="34290" rIns="68580" bIns="34290" rtlCol="0">
            <a:spAutoFit/>
          </a:bodyPr>
          <a:lstStyle/>
          <a:p>
            <a:pPr>
              <a:lnSpc>
                <a:spcPct val="150000"/>
              </a:lnSpc>
            </a:pPr>
            <a:r>
              <a:rPr lang="zh-CN" altLang="en-US" sz="2100" dirty="0">
                <a:latin typeface="微软雅黑" panose="020B0503020204020204" charset="-122"/>
                <a:ea typeface="微软雅黑" panose="020B0503020204020204" charset="-122"/>
              </a:rPr>
              <a:t>我</a:t>
            </a:r>
            <a:r>
              <a:rPr lang="zh-CN" altLang="en-US" sz="2100" dirty="0">
                <a:latin typeface="微软雅黑" panose="020B0503020204020204" charset="-122"/>
                <a:ea typeface="微软雅黑" panose="020B0503020204020204" charset="-122"/>
              </a:rPr>
              <a:t>现在几乎每天都要读</a:t>
            </a:r>
            <a:r>
              <a:rPr lang="zh-CN" altLang="en-US" sz="2100" dirty="0">
                <a:latin typeface="微软雅黑" panose="020B0503020204020204" charset="-122"/>
                <a:ea typeface="微软雅黑" panose="020B0503020204020204" charset="-122"/>
              </a:rPr>
              <a:t>课外书</a:t>
            </a:r>
            <a:r>
              <a:rPr lang="zh-CN" altLang="en-US" sz="2100" dirty="0">
                <a:latin typeface="微软雅黑" panose="020B0503020204020204" charset="-122"/>
                <a:ea typeface="微软雅黑" panose="020B0503020204020204" charset="-122"/>
              </a:rPr>
              <a:t>，哪天不读就不习惯。而且读的大多是名著，阅读</a:t>
            </a:r>
            <a:r>
              <a:rPr lang="zh-CN" altLang="en-US" sz="2100" dirty="0">
                <a:latin typeface="微软雅黑" panose="020B0503020204020204" charset="-122"/>
                <a:ea typeface="微软雅黑" panose="020B0503020204020204" charset="-122"/>
              </a:rPr>
              <a:t>品位也</a:t>
            </a:r>
            <a:r>
              <a:rPr lang="zh-CN" altLang="en-US" sz="2100" dirty="0">
                <a:latin typeface="微软雅黑" panose="020B0503020204020204" charset="-122"/>
                <a:ea typeface="微软雅黑" panose="020B0503020204020204" charset="-122"/>
              </a:rPr>
              <a:t>在</a:t>
            </a:r>
            <a:r>
              <a:rPr lang="zh-CN" altLang="en-US" sz="2100" dirty="0">
                <a:latin typeface="微软雅黑" panose="020B0503020204020204" charset="-122"/>
                <a:ea typeface="微软雅黑" panose="020B0503020204020204" charset="-122"/>
              </a:rPr>
              <a:t>提高。</a:t>
            </a:r>
            <a:endParaRPr lang="zh-CN" altLang="en-US" sz="2100" dirty="0">
              <a:latin typeface="微软雅黑" panose="020B0503020204020204" charset="-122"/>
              <a:ea typeface="微软雅黑" panose="020B050302020402020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921155" y="1735931"/>
            <a:ext cx="5646896" cy="1809967"/>
          </a:xfrm>
          <a:prstGeom prst="roundRect">
            <a:avLst/>
          </a:prstGeom>
          <a:ln>
            <a:solidFill>
              <a:srgbClr val="A1C450"/>
            </a:solidFill>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endParaRPr lang="zh-CN" altLang="en-US"/>
          </a:p>
        </p:txBody>
      </p:sp>
      <p:sp>
        <p:nvSpPr>
          <p:cNvPr id="9" name="文本框 8"/>
          <p:cNvSpPr txBox="1"/>
          <p:nvPr/>
        </p:nvSpPr>
        <p:spPr>
          <a:xfrm>
            <a:off x="1040693" y="1812131"/>
            <a:ext cx="5213985" cy="1523494"/>
          </a:xfrm>
          <a:prstGeom prst="rect">
            <a:avLst/>
          </a:prstGeom>
          <a:noFill/>
        </p:spPr>
        <p:txBody>
          <a:bodyPr wrap="square" lIns="68580" tIns="34290" rIns="68580" bIns="34290" rtlCol="0">
            <a:spAutoFit/>
          </a:bodyPr>
          <a:lstStyle/>
          <a:p>
            <a:pPr>
              <a:lnSpc>
                <a:spcPct val="150000"/>
              </a:lnSpc>
            </a:pPr>
            <a:r>
              <a:rPr lang="zh-CN" altLang="en-US" sz="2100" dirty="0">
                <a:latin typeface="微软雅黑" panose="020B0503020204020204" charset="-122"/>
                <a:ea typeface="微软雅黑" panose="020B0503020204020204" charset="-122"/>
              </a:rPr>
              <a:t>我</a:t>
            </a:r>
            <a:r>
              <a:rPr lang="zh-CN" altLang="en-US" sz="2100" dirty="0">
                <a:latin typeface="微软雅黑" panose="020B0503020204020204" charset="-122"/>
                <a:ea typeface="微软雅黑" panose="020B0503020204020204" charset="-122"/>
              </a:rPr>
              <a:t>习惯边读书边思考，用旁批或笔记把心得写下来，好像在和作者聊天，同时加深了对作品的理解，感觉好极了。</a:t>
            </a:r>
            <a:endParaRPr lang="zh-CN" altLang="en-US" sz="2100" dirty="0">
              <a:latin typeface="微软雅黑" panose="020B0503020204020204" charset="-122"/>
              <a:ea typeface="微软雅黑" panose="020B0503020204020204" charset="-122"/>
            </a:endParaRPr>
          </a:p>
        </p:txBody>
      </p:sp>
      <p:pic>
        <p:nvPicPr>
          <p:cNvPr id="2" name="图片 1" descr="女2灯泡"/>
          <p:cNvPicPr>
            <a:picLocks noChangeAspect="1"/>
          </p:cNvPicPr>
          <p:nvPr/>
        </p:nvPicPr>
        <p:blipFill>
          <a:blip r:embed="rId1" cstate="email"/>
          <a:stretch>
            <a:fillRect/>
          </a:stretch>
        </p:blipFill>
        <p:spPr>
          <a:xfrm>
            <a:off x="6788337" y="3289805"/>
            <a:ext cx="1830922" cy="1445087"/>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66035" y="1798796"/>
            <a:ext cx="5795010" cy="2167934"/>
          </a:xfrm>
          <a:prstGeom prst="roundRect">
            <a:avLst/>
          </a:prstGeom>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endParaRPr lang="zh-CN" altLang="en-US"/>
          </a:p>
        </p:txBody>
      </p:sp>
      <p:sp>
        <p:nvSpPr>
          <p:cNvPr id="9" name="文本框 8"/>
          <p:cNvSpPr txBox="1"/>
          <p:nvPr/>
        </p:nvSpPr>
        <p:spPr>
          <a:xfrm>
            <a:off x="2747919" y="2115922"/>
            <a:ext cx="5213985" cy="1523494"/>
          </a:xfrm>
          <a:prstGeom prst="rect">
            <a:avLst/>
          </a:prstGeom>
          <a:noFill/>
        </p:spPr>
        <p:txBody>
          <a:bodyPr wrap="square" lIns="68580" tIns="34290" rIns="68580" bIns="34290" rtlCol="0">
            <a:spAutoFit/>
          </a:bodyPr>
          <a:lstStyle/>
          <a:p>
            <a:pPr>
              <a:lnSpc>
                <a:spcPct val="150000"/>
              </a:lnSpc>
            </a:pPr>
            <a:r>
              <a:rPr lang="zh-CN" altLang="en-US" sz="2100" dirty="0">
                <a:latin typeface="微软雅黑" panose="020B0503020204020204" charset="-122"/>
                <a:ea typeface="微软雅黑" panose="020B0503020204020204" charset="-122"/>
              </a:rPr>
              <a:t>我</a:t>
            </a:r>
            <a:r>
              <a:rPr lang="zh-CN" altLang="en-US" sz="2100" dirty="0">
                <a:latin typeface="微软雅黑" panose="020B0503020204020204" charset="-122"/>
                <a:ea typeface="微软雅黑" panose="020B0503020204020204" charset="-122"/>
              </a:rPr>
              <a:t>每次完成习作后都认真读几遍，看通不通顺，有什么问题，然后用修改符号仔细修改。我的作文</a:t>
            </a:r>
            <a:r>
              <a:rPr lang="zh-CN" altLang="en-US" sz="2100" dirty="0">
                <a:latin typeface="微软雅黑" panose="020B0503020204020204" charset="-122"/>
                <a:ea typeface="微软雅黑" panose="020B0503020204020204" charset="-122"/>
              </a:rPr>
              <a:t>越写越好，</a:t>
            </a:r>
            <a:r>
              <a:rPr lang="zh-CN" altLang="en-US" sz="2100" dirty="0">
                <a:latin typeface="微软雅黑" panose="020B0503020204020204" charset="-122"/>
                <a:ea typeface="微软雅黑" panose="020B0503020204020204" charset="-122"/>
              </a:rPr>
              <a:t>也越来越喜欢动笔了。</a:t>
            </a:r>
            <a:endParaRPr lang="zh-CN" altLang="en-US" sz="2100" dirty="0">
              <a:latin typeface="微软雅黑" panose="020B0503020204020204" charset="-122"/>
              <a:ea typeface="微软雅黑" panose="020B0503020204020204" charset="-122"/>
            </a:endParaRPr>
          </a:p>
        </p:txBody>
      </p:sp>
      <p:pic>
        <p:nvPicPr>
          <p:cNvPr id="2" name="图片 1" descr="女2指点"/>
          <p:cNvPicPr>
            <a:picLocks noChangeAspect="1"/>
          </p:cNvPicPr>
          <p:nvPr/>
        </p:nvPicPr>
        <p:blipFill>
          <a:blip r:embed="rId1" cstate="email"/>
          <a:stretch>
            <a:fillRect/>
          </a:stretch>
        </p:blipFill>
        <p:spPr>
          <a:xfrm>
            <a:off x="397431" y="2010727"/>
            <a:ext cx="2063472" cy="1628689"/>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720090" y="1644968"/>
            <a:ext cx="5897880" cy="1579721"/>
          </a:xfrm>
          <a:prstGeom prst="roundRect">
            <a:avLst/>
          </a:prstGeom>
          <a:ln>
            <a:solidFill>
              <a:srgbClr val="A1C450"/>
            </a:solidFill>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endParaRPr lang="zh-CN" altLang="en-US"/>
          </a:p>
        </p:txBody>
      </p:sp>
      <p:sp>
        <p:nvSpPr>
          <p:cNvPr id="9" name="文本框 8"/>
          <p:cNvSpPr txBox="1"/>
          <p:nvPr/>
        </p:nvSpPr>
        <p:spPr>
          <a:xfrm>
            <a:off x="839629" y="1721167"/>
            <a:ext cx="5213985" cy="1361123"/>
          </a:xfrm>
          <a:prstGeom prst="rect">
            <a:avLst/>
          </a:prstGeom>
          <a:noFill/>
        </p:spPr>
        <p:txBody>
          <a:bodyPr wrap="square" lIns="68580" tIns="34290" rIns="68580" bIns="34290" rtlCol="0">
            <a:spAutoFit/>
          </a:bodyPr>
          <a:lstStyle/>
          <a:p>
            <a:r>
              <a:rPr lang="zh-CN" altLang="en-US" sz="2100" dirty="0">
                <a:latin typeface="微软雅黑" panose="020B0503020204020204" charset="-122"/>
                <a:ea typeface="微软雅黑" panose="020B0503020204020204" charset="-122"/>
              </a:rPr>
              <a:t>我</a:t>
            </a:r>
            <a:r>
              <a:rPr lang="zh-CN" altLang="en-US" sz="2100" dirty="0">
                <a:latin typeface="微软雅黑" panose="020B0503020204020204" charset="-122"/>
                <a:ea typeface="微软雅黑" panose="020B0503020204020204" charset="-122"/>
              </a:rPr>
              <a:t>碰到不懂的问题就随时向人请教，或者去读书、查资料，琢磨解决问题的办法。勤问勤查的习惯让我学到了不少知识，也获得了好的学习方法。</a:t>
            </a:r>
            <a:endParaRPr lang="zh-CN" altLang="en-US" sz="2100" dirty="0">
              <a:latin typeface="微软雅黑" panose="020B0503020204020204" charset="-122"/>
              <a:ea typeface="微软雅黑" panose="020B0503020204020204" charset="-122"/>
            </a:endParaRPr>
          </a:p>
        </p:txBody>
      </p:sp>
      <p:pic>
        <p:nvPicPr>
          <p:cNvPr id="2" name="图片 1" descr="女2骑扫把"/>
          <p:cNvPicPr>
            <a:picLocks noChangeAspect="1"/>
          </p:cNvPicPr>
          <p:nvPr/>
        </p:nvPicPr>
        <p:blipFill>
          <a:blip r:embed="rId1" cstate="email"/>
          <a:stretch>
            <a:fillRect/>
          </a:stretch>
        </p:blipFill>
        <p:spPr>
          <a:xfrm>
            <a:off x="6914630" y="3224688"/>
            <a:ext cx="1681250" cy="1523633"/>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478719" y="834693"/>
            <a:ext cx="6441887" cy="3810044"/>
          </a:xfrm>
          <a:prstGeom prst="roundRect">
            <a:avLst/>
          </a:prstGeom>
          <a:ln>
            <a:solidFill>
              <a:srgbClr val="A1C450"/>
            </a:solidFill>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endParaRPr lang="zh-CN" altLang="en-US"/>
          </a:p>
        </p:txBody>
      </p:sp>
      <p:sp>
        <p:nvSpPr>
          <p:cNvPr id="9" name="文本框 8"/>
          <p:cNvSpPr txBox="1"/>
          <p:nvPr/>
        </p:nvSpPr>
        <p:spPr>
          <a:xfrm>
            <a:off x="615748" y="956117"/>
            <a:ext cx="6374996" cy="3462486"/>
          </a:xfrm>
          <a:prstGeom prst="rect">
            <a:avLst/>
          </a:prstGeom>
          <a:noFill/>
        </p:spPr>
        <p:txBody>
          <a:bodyPr wrap="square" lIns="68580" tIns="34290" rIns="68580" bIns="34290" rtlCol="0">
            <a:spAutoFit/>
          </a:bodyPr>
          <a:lstStyle/>
          <a:p>
            <a:pPr>
              <a:lnSpc>
                <a:spcPct val="150000"/>
              </a:lnSpc>
            </a:pPr>
            <a:r>
              <a:rPr sz="2100" dirty="0" err="1">
                <a:latin typeface="微软雅黑" panose="020B0503020204020204" charset="-122"/>
                <a:ea typeface="微软雅黑" panose="020B0503020204020204" charset="-122"/>
              </a:rPr>
              <a:t>良好的学习习惯好处是</a:t>
            </a:r>
            <a:r>
              <a:rPr sz="2100" dirty="0" err="1">
                <a:latin typeface="微软雅黑" panose="020B0503020204020204" charset="-122"/>
                <a:ea typeface="微软雅黑" panose="020B0503020204020204" charset="-122"/>
              </a:rPr>
              <a:t>：可以通过生物钟、通过条件反射自动提醒你自觉地去做应该做的事；</a:t>
            </a:r>
            <a:r>
              <a:rPr sz="2100" dirty="0" err="1">
                <a:latin typeface="微软雅黑" panose="020B0503020204020204" charset="-122"/>
                <a:ea typeface="微软雅黑" panose="020B0503020204020204" charset="-122"/>
              </a:rPr>
              <a:t>可以发挥下意识的作用</a:t>
            </a:r>
            <a:r>
              <a:rPr lang="zh-CN" altLang="en-US" sz="2100" dirty="0">
                <a:latin typeface="微软雅黑" panose="020B0503020204020204" charset="-122"/>
                <a:ea typeface="微软雅黑" panose="020B0503020204020204" charset="-122"/>
              </a:rPr>
              <a:t>。</a:t>
            </a:r>
            <a:r>
              <a:rPr sz="2100" dirty="0" err="1">
                <a:latin typeface="微软雅黑" panose="020B0503020204020204" charset="-122"/>
                <a:ea typeface="微软雅黑" panose="020B0503020204020204" charset="-122"/>
              </a:rPr>
              <a:t>一个具有良好学习习惯的人</a:t>
            </a:r>
            <a:r>
              <a:rPr sz="2100" dirty="0" err="1">
                <a:latin typeface="微软雅黑" panose="020B0503020204020204" charset="-122"/>
                <a:ea typeface="微软雅黑" panose="020B0503020204020204" charset="-122"/>
              </a:rPr>
              <a:t>，他的下意识会随时随地支配他按照平时习惯了的套路做那些与学习相关的事，使之在不知不觉中</a:t>
            </a:r>
            <a:r>
              <a:rPr sz="2100" dirty="0">
                <a:latin typeface="微软雅黑" panose="020B0503020204020204" charset="-122"/>
                <a:ea typeface="微软雅黑" panose="020B0503020204020204" charset="-122"/>
              </a:rPr>
              <a:t>，</a:t>
            </a:r>
            <a:r>
              <a:rPr lang="zh-CN" altLang="en-US" sz="2100" dirty="0">
                <a:latin typeface="微软雅黑" panose="020B0503020204020204" charset="-122"/>
                <a:ea typeface="微软雅黑" panose="020B0503020204020204" charset="-122"/>
              </a:rPr>
              <a:t>将</a:t>
            </a:r>
            <a:r>
              <a:rPr sz="2100" dirty="0" err="1">
                <a:latin typeface="微软雅黑" panose="020B0503020204020204" charset="-122"/>
                <a:ea typeface="微软雅黑" panose="020B0503020204020204" charset="-122"/>
              </a:rPr>
              <a:t>事情做得轻轻松松</a:t>
            </a:r>
            <a:r>
              <a:rPr sz="2100" dirty="0" err="1">
                <a:latin typeface="微软雅黑" panose="020B0503020204020204" charset="-122"/>
                <a:ea typeface="微软雅黑" panose="020B0503020204020204" charset="-122"/>
              </a:rPr>
              <a:t>，有条有理；可以调动潜意识为学习服务。总的来说可以帮助你取得好的学习成绩</a:t>
            </a:r>
            <a:r>
              <a:rPr sz="2100" dirty="0">
                <a:latin typeface="微软雅黑" panose="020B0503020204020204" charset="-122"/>
                <a:ea typeface="微软雅黑" panose="020B0503020204020204" charset="-122"/>
              </a:rPr>
              <a:t>。</a:t>
            </a:r>
            <a:endParaRPr sz="2100" dirty="0">
              <a:latin typeface="微软雅黑" panose="020B0503020204020204" charset="-122"/>
              <a:ea typeface="微软雅黑" panose="020B0503020204020204" charset="-122"/>
            </a:endParaRPr>
          </a:p>
        </p:txBody>
      </p:sp>
      <p:pic>
        <p:nvPicPr>
          <p:cNvPr id="5" name="图片 4" descr="女2小贴士"/>
          <p:cNvPicPr>
            <a:picLocks noChangeAspect="1"/>
          </p:cNvPicPr>
          <p:nvPr/>
        </p:nvPicPr>
        <p:blipFill>
          <a:blip r:embed="rId1" cstate="email"/>
          <a:stretch>
            <a:fillRect/>
          </a:stretch>
        </p:blipFill>
        <p:spPr>
          <a:xfrm>
            <a:off x="6990744" y="3010376"/>
            <a:ext cx="1749753" cy="1471221"/>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标注 5"/>
          <p:cNvSpPr/>
          <p:nvPr/>
        </p:nvSpPr>
        <p:spPr>
          <a:xfrm>
            <a:off x="3161348" y="1741171"/>
            <a:ext cx="3871436" cy="1103471"/>
          </a:xfrm>
          <a:prstGeom prst="wedgeRoundRectCallout">
            <a:avLst/>
          </a:prstGeom>
          <a:ln>
            <a:solidFill>
              <a:srgbClr val="A1C450"/>
            </a:solidFill>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l">
              <a:lnSpc>
                <a:spcPct val="150000"/>
              </a:lnSpc>
            </a:pPr>
            <a:r>
              <a:rPr lang="zh-CN" altLang="en-US" sz="2100" dirty="0">
                <a:latin typeface="微软雅黑" panose="020B0503020204020204" charset="-122"/>
                <a:ea typeface="微软雅黑" panose="020B0503020204020204" charset="-122"/>
              </a:rPr>
              <a:t>你</a:t>
            </a:r>
            <a:r>
              <a:rPr lang="zh-CN" altLang="en-US" sz="2100" dirty="0">
                <a:latin typeface="微软雅黑" panose="020B0503020204020204" charset="-122"/>
                <a:ea typeface="微软雅黑" panose="020B0503020204020204" charset="-122"/>
              </a:rPr>
              <a:t>能借助文言文里学过的生字，推想下面词语的意思吗？</a:t>
            </a:r>
            <a:endParaRPr lang="zh-CN" altLang="en-US" sz="2100" dirty="0">
              <a:latin typeface="微软雅黑" panose="020B0503020204020204" charset="-122"/>
              <a:ea typeface="微软雅黑" panose="020B0503020204020204" charset="-122"/>
            </a:endParaRPr>
          </a:p>
        </p:txBody>
      </p:sp>
      <p:sp>
        <p:nvSpPr>
          <p:cNvPr id="2" name="圆角矩形 1"/>
          <p:cNvSpPr/>
          <p:nvPr/>
        </p:nvSpPr>
        <p:spPr>
          <a:xfrm>
            <a:off x="1413986" y="859631"/>
            <a:ext cx="1603058" cy="404813"/>
          </a:xfrm>
          <a:prstGeom prst="roundRect">
            <a:avLst/>
          </a:prstGeom>
          <a:solidFill>
            <a:srgbClr val="A1C450"/>
          </a:solidFill>
          <a:ln>
            <a:noFill/>
          </a:ln>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r>
              <a:rPr lang="zh-CN" altLang="en-US" sz="2100" dirty="0">
                <a:solidFill>
                  <a:schemeClr val="bg1"/>
                </a:solidFill>
                <a:latin typeface="微软雅黑" panose="020B0503020204020204" charset="-122"/>
                <a:ea typeface="微软雅黑" panose="020B0503020204020204" charset="-122"/>
              </a:rPr>
              <a:t>语句段运用</a:t>
            </a:r>
            <a:endParaRPr lang="zh-CN" altLang="en-US" sz="2100" dirty="0">
              <a:solidFill>
                <a:schemeClr val="bg1"/>
              </a:solidFill>
              <a:latin typeface="微软雅黑" panose="020B0503020204020204" charset="-122"/>
              <a:ea typeface="微软雅黑" panose="020B0503020204020204" charset="-122"/>
            </a:endParaRPr>
          </a:p>
        </p:txBody>
      </p:sp>
      <p:pic>
        <p:nvPicPr>
          <p:cNvPr id="4" name="图片 3" descr="女2喇叭"/>
          <p:cNvPicPr>
            <a:picLocks noChangeAspect="1"/>
          </p:cNvPicPr>
          <p:nvPr/>
        </p:nvPicPr>
        <p:blipFill>
          <a:blip r:embed="rId1" cstate="email"/>
          <a:stretch>
            <a:fillRect/>
          </a:stretch>
        </p:blipFill>
        <p:spPr>
          <a:xfrm>
            <a:off x="1108234" y="1922145"/>
            <a:ext cx="1611630" cy="1683544"/>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3.xml><?xml version="1.0" encoding="utf-8"?>
<p:tagLst xmlns:p="http://schemas.openxmlformats.org/presentationml/2006/main">
  <p:tag name="KSO_WM_BEAUTIFY_FLAG" val="#wm#"/>
  <p:tag name="KSO_WM_TEMPLATE_CATEGORY" val="custom"/>
  <p:tag name="KSO_WM_TEMPLATE_INDEX" val="20187308"/>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KSO_WM_BEAUTIFY_FLAG" val="#wm#"/>
  <p:tag name="KSO_WM_TEMPLATE_CATEGORY" val="custom"/>
  <p:tag name="KSO_WM_TEMPLATE_INDEX" val="20187308"/>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187308"/>
</p:tagLst>
</file>

<file path=ppt/tags/tag81.xml><?xml version="1.0" encoding="utf-8"?>
<p:tagLst xmlns:p="http://schemas.openxmlformats.org/presentationml/2006/main">
  <p:tag name="KSO_WM_BEAUTIFY_FLAG" val="#wm#"/>
  <p:tag name="KSO_WM_TEMPLATE_CATEGORY" val="custom"/>
  <p:tag name="KSO_WM_TEMPLATE_INDEX" val="20187308"/>
</p:tagLst>
</file>

<file path=ppt/tags/tag82.xml><?xml version="1.0" encoding="utf-8"?>
<p:tagLst xmlns:p="http://schemas.openxmlformats.org/presentationml/2006/main">
  <p:tag name="KSO_WM_BEAUTIFY_FLAG" val="#wm#"/>
  <p:tag name="KSO_WM_TEMPLATE_CATEGORY" val="custom"/>
  <p:tag name="KSO_WM_TEMPLATE_INDEX" val="20187308"/>
</p:tagLst>
</file>

<file path=ppt/tags/tag83.xml><?xml version="1.0" encoding="utf-8"?>
<p:tagLst xmlns:p="http://schemas.openxmlformats.org/presentationml/2006/main">
  <p:tag name="KSO_WPP_MARK_KEY" val="3f433341-5f65-4606-b013-a328349d7c7d"/>
  <p:tag name="COMMONDATA" val="eyJoZGlkIjoiNTEwZDYwYjA4ODUyYzA2MmI0M2EzZjhhMWY0NWI4YWEifQ=="/>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1513</Words>
  <Application>WPS 演示</Application>
  <PresentationFormat>全屏显示(16:9)</PresentationFormat>
  <Paragraphs>86</Paragraphs>
  <Slides>21</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Arial</vt:lpstr>
      <vt:lpstr>宋体</vt:lpstr>
      <vt:lpstr>Wingdings</vt:lpstr>
      <vt:lpstr>Calibri</vt:lpstr>
      <vt:lpstr>微软雅黑</vt:lpstr>
      <vt:lpstr>黑体</vt:lpstr>
      <vt:lpstr>楷体</vt:lpstr>
      <vt:lpstr>Arial Unicode MS</vt:lpstr>
      <vt:lpstr>Arial</vt:lpstr>
      <vt:lpstr>第一PPT模板网-WWW.1PPT.COM</vt:lpstr>
      <vt:lpstr>PowerPoint 演示文稿</vt:lpstr>
      <vt:lpstr>PowerPoint 演示文稿</vt:lpstr>
      <vt:lpstr>通过六年的学习，我们养成了许多良好的学习习惯，这可以提高学习效率，使我们终身受益。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小树</cp:lastModifiedBy>
  <cp:revision>48</cp:revision>
  <dcterms:created xsi:type="dcterms:W3CDTF">2019-06-19T02:08:00Z</dcterms:created>
  <dcterms:modified xsi:type="dcterms:W3CDTF">2023-01-19T01:51:39Z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4834B2DEA4AB40008A9EA147EA454C44</vt:lpwstr>
  </property>
</Properties>
</file>