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8" r:id="rId3"/>
    <p:sldId id="260" r:id="rId5"/>
    <p:sldId id="259" r:id="rId6"/>
    <p:sldId id="261" r:id="rId7"/>
    <p:sldId id="282" r:id="rId8"/>
    <p:sldId id="265" r:id="rId9"/>
    <p:sldId id="283" r:id="rId10"/>
    <p:sldId id="284" r:id="rId11"/>
    <p:sldId id="310" r:id="rId12"/>
    <p:sldId id="311" r:id="rId13"/>
    <p:sldId id="312" r:id="rId14"/>
    <p:sldId id="313" r:id="rId15"/>
    <p:sldId id="314" r:id="rId16"/>
    <p:sldId id="275" r:id="rId17"/>
    <p:sldId id="315" r:id="rId18"/>
    <p:sldId id="316" r:id="rId19"/>
    <p:sldId id="317" r:id="rId20"/>
    <p:sldId id="318" r:id="rId21"/>
  </p:sldIdLst>
  <p:sldSz cx="9144000" cy="5143500" type="screen16x9"/>
  <p:notesSz cx="6858000" cy="9144000"/>
  <p:embeddedFontLst>
    <p:embeddedFont>
      <p:font typeface="Calibri" panose="020F0502020204030204"/>
      <p:regular r:id="rId26"/>
      <p:bold r:id="rId27"/>
      <p:italic r:id="rId28"/>
      <p:boldItalic r:id="rId29"/>
    </p:embeddedFont>
    <p:embeddedFont>
      <p:font typeface="微软雅黑" panose="020B0503020204020204" charset="-122"/>
      <p:regular r:id="rId30"/>
    </p:embeddedFont>
    <p:embeddedFont>
      <p:font typeface="楷体" panose="02010609060101010101" charset="-122"/>
      <p:regular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E03C36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54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80.xml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917717" y="41025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www.1ppt.com/jianli/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9" Type="http://schemas.openxmlformats.org/officeDocument/2006/relationships/theme" Target="../theme/theme1.xml"/><Relationship Id="rId38" Type="http://schemas.openxmlformats.org/officeDocument/2006/relationships/tags" Target="../tags/tag61.xml"/><Relationship Id="rId37" Type="http://schemas.openxmlformats.org/officeDocument/2006/relationships/tags" Target="../tags/tag60.xml"/><Relationship Id="rId36" Type="http://schemas.openxmlformats.org/officeDocument/2006/relationships/tags" Target="../tags/tag59.xml"/><Relationship Id="rId35" Type="http://schemas.openxmlformats.org/officeDocument/2006/relationships/tags" Target="../tags/tag58.xml"/><Relationship Id="rId34" Type="http://schemas.openxmlformats.org/officeDocument/2006/relationships/tags" Target="../tags/tag57.xml"/><Relationship Id="rId33" Type="http://schemas.openxmlformats.org/officeDocument/2006/relationships/tags" Target="../tags/tag56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62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7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72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73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74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5.xml"/><Relationship Id="rId2" Type="http://schemas.openxmlformats.org/officeDocument/2006/relationships/tags" Target="../tags/tag75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76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7.xml"/><Relationship Id="rId4" Type="http://schemas.openxmlformats.org/officeDocument/2006/relationships/tags" Target="../tags/tag7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tags" Target="../tags/tag78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9.xml"/><Relationship Id="rId4" Type="http://schemas.openxmlformats.org/officeDocument/2006/relationships/tags" Target="../tags/tag79.xml"/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6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4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6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66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tags" Target="../tags/tag6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tags" Target="../tags/tag70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056335" y="1351359"/>
            <a:ext cx="4999435" cy="10156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defTabSz="342900" fontAlgn="auto">
              <a:spcBef>
                <a:spcPct val="50000"/>
              </a:spcBef>
              <a:spcAft>
                <a:spcPts val="0"/>
              </a:spcAft>
              <a:defRPr/>
            </a:pPr>
            <a:endParaRPr lang="zh-CN" altLang="en-US" sz="6000" b="1" dirty="0">
              <a:latin typeface="+mn-lt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40142" y="932329"/>
            <a:ext cx="4003858" cy="4123765"/>
          </a:xfrm>
          <a:prstGeom prst="rect">
            <a:avLst/>
          </a:prstGeom>
        </p:spPr>
      </p:pic>
      <p:sp>
        <p:nvSpPr>
          <p:cNvPr id="7" name="标题 1"/>
          <p:cNvSpPr txBox="1"/>
          <p:nvPr/>
        </p:nvSpPr>
        <p:spPr bwMode="auto">
          <a:xfrm>
            <a:off x="0" y="1434371"/>
            <a:ext cx="56925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>
            <a:lvl1pPr lvl="0" algn="l" rtl="0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 sz="2100" b="1" kern="1200" spc="15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3429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6858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10287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1371600" algn="l" rtl="0" fontAlgn="base">
              <a:spcBef>
                <a:spcPct val="0"/>
              </a:spcBef>
              <a:spcAft>
                <a:spcPct val="0"/>
              </a:spcAft>
              <a:defRPr sz="21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/>
            <a:r>
              <a:rPr lang="zh-CN" altLang="en-US" sz="4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楷体" panose="02010609060101010101" charset="-122"/>
              </a:rPr>
              <a:t>语文园地五</a:t>
            </a:r>
            <a:endParaRPr lang="zh-CN" altLang="en-US" sz="4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楷体" panose="02010609060101010101" charset="-122"/>
            </a:endParaRPr>
          </a:p>
        </p:txBody>
      </p:sp>
      <p:sp>
        <p:nvSpPr>
          <p:cNvPr id="8" name="副标题 2"/>
          <p:cNvSpPr txBox="1"/>
          <p:nvPr/>
        </p:nvSpPr>
        <p:spPr bwMode="auto">
          <a:xfrm>
            <a:off x="0" y="2575168"/>
            <a:ext cx="5692588" cy="294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noAutofit/>
          </a:bodyPr>
          <a:lstStyle>
            <a:lvl1pPr marL="0" lvl="0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ctr" rtl="0" fontAlgn="base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ClrTx/>
              <a:buSzTx/>
              <a:buFont typeface="Arial" panose="020B0604020202020204" pitchFamily="34" charset="0"/>
              <a:buChar char="•"/>
              <a:tabLst>
                <a:tab pos="1207135" algn="l"/>
              </a:tabLst>
              <a:defRPr sz="1200" kern="1200" spc="113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课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时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51710" y="1634014"/>
            <a:ext cx="6137910" cy="8079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b="1" dirty="0">
                <a:latin typeface="+mn-ea"/>
              </a:rPr>
              <a:t>穷则变，变则通，通则久。</a:t>
            </a:r>
            <a:endParaRPr lang="zh-CN" altLang="en-US" sz="2400" b="1" dirty="0">
              <a:latin typeface="+mn-ea"/>
            </a:endParaRPr>
          </a:p>
          <a:p>
            <a:pPr algn="r" fontAlgn="auto">
              <a:lnSpc>
                <a:spcPct val="100000"/>
              </a:lnSpc>
            </a:pPr>
            <a:r>
              <a:rPr lang="zh-CN" altLang="en-US" sz="2400" b="1" dirty="0">
                <a:latin typeface="+mn-ea"/>
              </a:rPr>
              <a:t>                                                </a:t>
            </a: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《周易》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图片 2" descr="女1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26702" y="1761433"/>
            <a:ext cx="967740" cy="1419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413986" y="859631"/>
            <a:ext cx="1661160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58284" y="3060641"/>
            <a:ext cx="6924762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事物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发展到了极点，就要发生变化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，只有发生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变化，才会使事物的发展不受阻塞，事物才能不断的发展。 说明在面临不断发展的局面时，必须要改变现状，进行变革和革命。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51710" y="1703546"/>
            <a:ext cx="6137910" cy="8079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b="1" dirty="0">
                <a:latin typeface="+mn-ea"/>
              </a:rPr>
              <a:t>苟日新，日日新，又日新。</a:t>
            </a:r>
            <a:endParaRPr lang="zh-CN" altLang="en-US" sz="2400" b="1" dirty="0">
              <a:latin typeface="+mn-ea"/>
            </a:endParaRPr>
          </a:p>
          <a:p>
            <a:pPr algn="r" fontAlgn="auto">
              <a:lnSpc>
                <a:spcPct val="100000"/>
              </a:lnSpc>
            </a:pPr>
            <a:r>
              <a:rPr lang="zh-CN" altLang="en-US" sz="2400" b="1" dirty="0">
                <a:latin typeface="+mn-ea"/>
              </a:rPr>
              <a:t>                                                </a:t>
            </a: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《礼记》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图片 2" descr="女1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83970" y="1792605"/>
            <a:ext cx="967740" cy="1419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413986" y="859631"/>
            <a:ext cx="1661160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  <a:endParaRPr lang="zh-CN" altLang="en-US" sz="21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45191" y="3120737"/>
            <a:ext cx="6117908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意思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是：如果能够一天新，就应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保持天天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新，新了还要更新。从勤于省身和动态的角度来强调及时反省和不断革新，加强思想革命化的问题关键。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51710" y="1792605"/>
            <a:ext cx="6137910" cy="8079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b="1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2400" b="1" dirty="0">
                <a:latin typeface="+mn-ea"/>
              </a:rPr>
              <a:t>青，取之于蓝而青于蓝。</a:t>
            </a:r>
            <a:endParaRPr lang="zh-CN" altLang="en-US" sz="2400" b="1" dirty="0">
              <a:latin typeface="+mn-ea"/>
            </a:endParaRPr>
          </a:p>
          <a:p>
            <a:pPr algn="r" fontAlgn="auto">
              <a:lnSpc>
                <a:spcPct val="100000"/>
              </a:lnSpc>
            </a:pPr>
            <a:r>
              <a:rPr lang="zh-CN" altLang="en-US" sz="2400" b="1" dirty="0">
                <a:latin typeface="+mn-ea"/>
              </a:rPr>
              <a:t>                                                </a:t>
            </a: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《荀子》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图片 2" descr="女1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2584" y="1797844"/>
            <a:ext cx="967740" cy="1419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413986" y="859631"/>
            <a:ext cx="1661160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  <a:endParaRPr lang="zh-CN" altLang="en-US" sz="21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95060" y="2962705"/>
            <a:ext cx="6694560" cy="200824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荀子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用靛青比喻在学术上有所建树的后起之秀，而用蓝草比喻他们的老师或前辈。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比喻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人经过学习或教育之后可以得到提高。常用以比喻学生超过老师或后人胜过前人。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91145" y="1610981"/>
            <a:ext cx="6967104" cy="80791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b="1" dirty="0">
                <a:latin typeface="+mn-ea"/>
              </a:rPr>
              <a:t>       </a:t>
            </a:r>
            <a:r>
              <a:rPr lang="zh-CN" altLang="en-US" sz="2400" b="1" dirty="0">
                <a:latin typeface="+mn-ea"/>
              </a:rPr>
              <a:t>苟利于民，不必法古；苟周于事，不必循旧。</a:t>
            </a:r>
            <a:endParaRPr lang="zh-CN" altLang="en-US" sz="2400" b="1" dirty="0">
              <a:latin typeface="+mn-ea"/>
            </a:endParaRPr>
          </a:p>
          <a:p>
            <a:pPr algn="r" fontAlgn="auto">
              <a:lnSpc>
                <a:spcPct val="100000"/>
              </a:lnSpc>
            </a:pPr>
            <a:r>
              <a:rPr lang="zh-CN" altLang="en-US" sz="2400" b="1" dirty="0">
                <a:latin typeface="+mn-ea"/>
              </a:rPr>
              <a:t>                                                </a:t>
            </a:r>
            <a:r>
              <a:rPr lang="en-US" altLang="zh-CN" sz="2400" b="1" dirty="0">
                <a:latin typeface="+mn-ea"/>
              </a:rPr>
              <a:t>——</a:t>
            </a:r>
            <a:r>
              <a:rPr lang="zh-CN" altLang="en-US" sz="2400" b="1" dirty="0">
                <a:latin typeface="+mn-ea"/>
              </a:rPr>
              <a:t>《淮南子》</a:t>
            </a:r>
            <a:endParaRPr lang="zh-CN" altLang="en-US" sz="2400" b="1" dirty="0">
              <a:latin typeface="+mn-ea"/>
            </a:endParaRPr>
          </a:p>
        </p:txBody>
      </p:sp>
      <p:pic>
        <p:nvPicPr>
          <p:cNvPr id="3" name="图片 2" descr="女1说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6246" y="1715539"/>
            <a:ext cx="967740" cy="1419225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1413986" y="859631"/>
            <a:ext cx="1661160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日积月累</a:t>
            </a:r>
            <a:endParaRPr lang="zh-CN" altLang="en-US" sz="21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09254" y="3134764"/>
            <a:ext cx="7442489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政策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如果有利于人民（就去做），不必要照抄以前的办法。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如果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能把事情解决的圆满（就按这个方法做），不必依照以前的方法。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26821" y="2091691"/>
            <a:ext cx="6298406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如果能够一天新，就应保持 天天新，新了还要更新。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08998" y="2668429"/>
            <a:ext cx="484060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————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苟日新，日日新，又日新。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6820" y="924944"/>
            <a:ext cx="5316552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说出下面句子解释的是哪句话的含义。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26820" y="3534706"/>
            <a:ext cx="691848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常用以比喻学生超过老师或后人胜过前人。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53803" y="4223861"/>
            <a:ext cx="449580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————</a:t>
            </a:r>
            <a:r>
              <a:rPr lang="en-US" altLang="zh-CN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210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青，取之于蓝而青于蓝。</a:t>
            </a:r>
            <a:endParaRPr lang="zh-CN" altLang="en-US" sz="210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小怪兽滑滑板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25227" y="656987"/>
            <a:ext cx="1128236" cy="12058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/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096102" y="908685"/>
            <a:ext cx="1634014" cy="417195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扩展阅读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41363" y="1780699"/>
            <a:ext cx="1711166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楷书四大家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3705" y="2470785"/>
            <a:ext cx="2644616" cy="228524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唐朝欧阳询(欧体)、唐朝颜真卿(颜体)、唐朝柳公权(柳体)、元朝赵孟頫(赵体)。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02755" y="2771627"/>
            <a:ext cx="1924526" cy="161829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096102" y="908685"/>
            <a:ext cx="1634014" cy="417195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</a:rPr>
              <a:t>扩展阅读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2519" y="3912871"/>
            <a:ext cx="3485674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唐朝欧阳询：其楷书法度严谨，笔力险峻。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80808" y="1956392"/>
            <a:ext cx="2193608" cy="2455545"/>
          </a:xfrm>
          <a:prstGeom prst="rect">
            <a:avLst/>
          </a:prstGeom>
        </p:spPr>
      </p:pic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14185" y="553403"/>
            <a:ext cx="1594485" cy="134064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361" y="1627346"/>
            <a:ext cx="2556510" cy="1888808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096102" y="908685"/>
            <a:ext cx="1634014" cy="417195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</a:rPr>
              <a:t>扩展阅读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62990" y="3812858"/>
            <a:ext cx="3667125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唐朝颜真卿(颜体) ：其楷书端庄雄伟，气势开张。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81576" y="1467802"/>
            <a:ext cx="1914525" cy="2113598"/>
          </a:xfrm>
          <a:prstGeom prst="rect">
            <a:avLst/>
          </a:prstGeom>
        </p:spPr>
      </p:pic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14185" y="553403"/>
            <a:ext cx="1594485" cy="13406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93983" y="1729740"/>
            <a:ext cx="1914525" cy="2657475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096102" y="908685"/>
            <a:ext cx="1634014" cy="41719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</a:rPr>
              <a:t>扩展阅读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95386" y="3397568"/>
            <a:ext cx="3210834" cy="103874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唐朝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柳公权(柳体) ：其楷书清健遒劲，结体严谨，笔法精妙，笔力挺拔。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995386" y="1617346"/>
            <a:ext cx="1320165" cy="1421606"/>
          </a:xfrm>
          <a:prstGeom prst="rect">
            <a:avLst/>
          </a:prstGeom>
        </p:spPr>
      </p:pic>
      <p:pic>
        <p:nvPicPr>
          <p:cNvPr id="5" name="图片 4" descr="女2小贴士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14185" y="553403"/>
            <a:ext cx="1594485" cy="13406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64519" y="1617345"/>
            <a:ext cx="2123123" cy="3002280"/>
          </a:xfrm>
          <a:prstGeom prst="round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334872" y="2037805"/>
            <a:ext cx="7333774" cy="1548289"/>
          </a:xfrm>
        </p:spPr>
        <p:txBody>
          <a:bodyPr>
            <a:noAutofit/>
          </a:bodyPr>
          <a:lstStyle/>
          <a:p>
            <a:pPr marL="0" indent="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b="1" dirty="0" smtClean="0">
                <a:latin typeface="+mn-ea"/>
                <a:cs typeface="+mn-ea"/>
                <a:sym typeface="+mn-ea"/>
              </a:rPr>
              <a:t>1.</a:t>
            </a:r>
            <a:r>
              <a:rPr lang="zh-CN" altLang="en-US" sz="2000" b="1" dirty="0" smtClean="0">
                <a:latin typeface="+mn-ea"/>
                <a:cs typeface="+mn-ea"/>
                <a:sym typeface="+mn-ea"/>
              </a:rPr>
              <a:t>学会</a:t>
            </a:r>
            <a:r>
              <a:rPr lang="zh-CN" altLang="en-US" sz="2000" b="1" dirty="0">
                <a:latin typeface="+mn-ea"/>
                <a:cs typeface="+mn-ea"/>
                <a:sym typeface="+mn-ea"/>
              </a:rPr>
              <a:t>在写作中引用名人名言。 </a:t>
            </a:r>
            <a:r>
              <a:rPr lang="en-US" altLang="zh-CN" sz="2000" b="1" dirty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(</a:t>
            </a:r>
            <a:r>
              <a:rPr lang="zh-CN" altLang="en-US" sz="2000" b="1" dirty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重点</a:t>
            </a:r>
            <a:r>
              <a:rPr lang="en-US" altLang="zh-CN" sz="2000" b="1" dirty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)</a:t>
            </a:r>
            <a:endParaRPr lang="en-US" altLang="zh-CN" sz="2000" b="1" dirty="0">
              <a:solidFill>
                <a:srgbClr val="E04236"/>
              </a:solidFill>
              <a:latin typeface="+mn-ea"/>
              <a:cs typeface="+mn-ea"/>
            </a:endParaRPr>
          </a:p>
          <a:p>
            <a:pPr marL="0" indent="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2.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  <a:cs typeface="+mn-ea"/>
                <a:sym typeface="+mn-ea"/>
              </a:rPr>
              <a:t>了解著名书法家的字体特征并加之练习。</a:t>
            </a:r>
            <a:r>
              <a:rPr lang="zh-CN" altLang="en-US" sz="2000" b="1" dirty="0" smtClean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（重点</a:t>
            </a:r>
            <a:r>
              <a:rPr lang="en-US" altLang="zh-CN" sz="2000" b="1" dirty="0" smtClean="0">
                <a:solidFill>
                  <a:srgbClr val="E04236"/>
                </a:solidFill>
                <a:latin typeface="+mn-ea"/>
                <a:cs typeface="+mn-ea"/>
                <a:sym typeface="+mn-ea"/>
              </a:rPr>
              <a:t>)</a:t>
            </a:r>
            <a:endParaRPr lang="en-US" altLang="zh-CN" sz="2000" b="1" dirty="0" smtClean="0">
              <a:solidFill>
                <a:srgbClr val="E04236"/>
              </a:solidFill>
              <a:latin typeface="+mn-ea"/>
              <a:cs typeface="+mn-ea"/>
              <a:sym typeface="+mn-ea"/>
            </a:endParaRPr>
          </a:p>
          <a:p>
            <a:pPr marL="0" indent="0"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en-US" altLang="zh-CN" sz="2000" b="1" dirty="0" smtClean="0">
                <a:solidFill>
                  <a:schemeClr val="tx1"/>
                </a:solidFill>
                <a:latin typeface="+mn-ea"/>
                <a:cs typeface="+mn-ea"/>
              </a:rPr>
              <a:t>3.</a:t>
            </a:r>
            <a:r>
              <a:rPr lang="zh-CN" altLang="en-US" sz="2000" b="1" dirty="0" smtClean="0">
                <a:solidFill>
                  <a:schemeClr val="tx1"/>
                </a:solidFill>
                <a:latin typeface="+mn-ea"/>
                <a:cs typeface="+mn-ea"/>
              </a:rPr>
              <a:t>积累一些文言文中的名句并学会运用。</a:t>
            </a:r>
            <a:r>
              <a:rPr lang="zh-CN" altLang="en-US" sz="2000" b="1" dirty="0" smtClean="0">
                <a:solidFill>
                  <a:srgbClr val="E04236"/>
                </a:solidFill>
                <a:latin typeface="+mn-ea"/>
                <a:cs typeface="+mn-ea"/>
              </a:rPr>
              <a:t>（重点）</a:t>
            </a:r>
            <a:endParaRPr lang="zh-CN" altLang="en-US" sz="2000" b="1" dirty="0" smtClean="0">
              <a:solidFill>
                <a:srgbClr val="E04236"/>
              </a:solidFill>
              <a:latin typeface="+mn-ea"/>
              <a:cs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687310" y="864564"/>
            <a:ext cx="2208419" cy="503723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学习目标</a:t>
            </a:r>
            <a:endParaRPr lang="en-US" altLang="zh-CN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3401218" y="524683"/>
            <a:ext cx="777830" cy="887798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972707" y="1219471"/>
            <a:ext cx="4358640" cy="3399473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</a:t>
            </a:r>
            <a:r>
              <a:rPr lang="zh-CN" altLang="en-US" sz="2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节课我们学习了</a:t>
            </a:r>
            <a:br>
              <a:rPr lang="zh-CN" altLang="en-US" sz="2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2400" b="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以及如何运用学过的文言文知识解释成语的含义。</a:t>
            </a:r>
            <a:br>
              <a:rPr lang="zh-CN" altLang="en-US" sz="2400" dirty="0"/>
            </a:br>
            <a:endParaRPr lang="zh-CN" altLang="en-US" sz="2400" dirty="0"/>
          </a:p>
        </p:txBody>
      </p:sp>
      <p:pic>
        <p:nvPicPr>
          <p:cNvPr id="3" name="图片 2" descr="女2骑扫把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02216" y="1616392"/>
            <a:ext cx="2298383" cy="2083118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744884" y="2259157"/>
            <a:ext cx="1252061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704856" y="1867679"/>
            <a:ext cx="16916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学习习惯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000375" y="1192357"/>
            <a:ext cx="5064443" cy="1056020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13986" y="859631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  <a:r>
              <a:rPr lang="zh-CN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句</a:t>
            </a:r>
            <a:r>
              <a:rPr lang="zh-CN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段运用</a:t>
            </a:r>
            <a:endParaRPr lang="zh-CN" altLang="zh-CN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男2给怪兽上课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2961" y="1887379"/>
            <a:ext cx="1422083" cy="13687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47047" y="1246737"/>
            <a:ext cx="4637030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正如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数学家华罗庚说过的，科学的灵感，决不是坐等可以等来的。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7048" y="2541271"/>
            <a:ext cx="4971574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认为这句话着重是在论述什么呢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?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这样引用有什么好处吗？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2894" y="3641711"/>
            <a:ext cx="6250565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着重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在论述科学的灵感需要我们发现、独立思考、探索、研究。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这样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引用可以加强文章论点的说服力。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000375" y="1145599"/>
            <a:ext cx="5272564" cy="1476635"/>
          </a:xfrm>
          <a:prstGeom prst="roundRec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13986" y="859631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</a:t>
            </a:r>
            <a:r>
              <a:rPr lang="zh-CN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句</a:t>
            </a:r>
            <a:r>
              <a:rPr lang="zh-CN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段运用</a:t>
            </a:r>
            <a:endParaRPr lang="zh-CN" altLang="zh-CN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男2给怪兽上课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2961" y="1887379"/>
            <a:ext cx="1422083" cy="136874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17044" y="1105339"/>
            <a:ext cx="5213985" cy="15234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莎士比亚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说：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书籍是全世界的营养品。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像我这样对阅读如饥似渴的少年，它的作用更是妙不可言。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07506" y="3003709"/>
            <a:ext cx="524351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作者引用莎士比亚这句话的原因是什么呢？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67382" y="3879056"/>
            <a:ext cx="715518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引出下文书籍对作者自己的重要性，加强说服力。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3378518" y="1043941"/>
            <a:ext cx="3871436" cy="1103471"/>
          </a:xfrm>
          <a:prstGeom prst="wedgeRoundRectCallout">
            <a:avLst/>
          </a:prstGeom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还能在本单元我们学的课文中找出类似引用的句子吗？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13986" y="859631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女2喇叭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80336" y="2015664"/>
            <a:ext cx="1611630" cy="16835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28011" y="2495074"/>
            <a:ext cx="4924901" cy="13611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《真理诞生于一百个问号之后》：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有人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说过这样一句话：真理诞生于一百个问号之后。其实，这句话本身就是一个真理。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39816" y="4144588"/>
            <a:ext cx="65012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E03C36"/>
                </a:solidFill>
                <a:latin typeface="微软雅黑" panose="020B0503020204020204" charset="-122"/>
                <a:ea typeface="微软雅黑" panose="020B0503020204020204" charset="-122"/>
              </a:rPr>
              <a:t>这句话引用的作用是点出中心论点。</a:t>
            </a:r>
            <a:endParaRPr lang="zh-CN" altLang="en-US" sz="2100" dirty="0">
              <a:solidFill>
                <a:srgbClr val="E03C36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3986" y="859631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44930" y="2384108"/>
            <a:ext cx="7024947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虚心使人进步，骄傲使人落后。”许多人都知道这句话的含义：当取得成功时不应该骄傲自满，应该给自己定下更高远的目标。但却没有多少人能做得到这一点。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13987" y="3665221"/>
            <a:ext cx="7048283" cy="10387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或许经常会感到时间紧张，根本没有时间干许多重要的事。其实，这不过是找托词罢了。鲁迅先生说过：“时间就像海绵里的水，只要愿挤，总还是有的。”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3988" y="1425893"/>
            <a:ext cx="6471285" cy="714851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你</a:t>
            </a:r>
            <a:r>
              <a:rPr lang="zh-CN" altLang="en-US" sz="2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在习作中是否也有过这样的引用呢？和同学讨论一下，举个例子吧。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13986" y="859631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词句段运用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3988" y="2385060"/>
            <a:ext cx="6629400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 可使所表达的语言简洁凝练;生动活泼，增添感染力。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 对说理表情达意都很有帮助，为自己的观点和看法提供有力的论据，增强说服力。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 具有画龙点睛之效，能够启人心智、升华主题。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3988" y="1572232"/>
            <a:ext cx="6471285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引用</a:t>
            </a:r>
            <a:r>
              <a:rPr lang="zh-CN" altLang="en-US" sz="2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的作用</a:t>
            </a:r>
            <a:endParaRPr lang="zh-CN" altLang="en-US" sz="21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266349" y="558165"/>
            <a:ext cx="1603058" cy="404813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书写提示</a:t>
            </a:r>
            <a:endParaRPr lang="zh-CN" altLang="en-US" sz="21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68306" y="702815"/>
            <a:ext cx="4617158" cy="17497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赵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孟頫是元代著名的书法家。他的楷书运笔自然，点画圆润多姿，具有行书的笔意；结构严谨端庄，平正宽绰；整体上显得秀丽柔美，稳健大方。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26280" y="4486751"/>
            <a:ext cx="2593658" cy="39147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《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三门记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》</a:t>
            </a:r>
            <a:endParaRPr lang="en-US" altLang="zh-CN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82968" y="1372077"/>
            <a:ext cx="2543651" cy="3364706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72840" y="2636044"/>
            <a:ext cx="4600575" cy="175736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PP_MARK_KEY" val="1f8b0348-cb24-4150-b5ba-be101c72d28b"/>
  <p:tag name="COMMONDATA" val="eyJoZGlkIjoiNTEwZDYwYjA4ODUyYzA2MmI0M2EzZjhhMWY0NWI4YW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1597</Words>
  <Application>WPS 演示</Application>
  <PresentationFormat>全屏显示(16:9)</PresentationFormat>
  <Paragraphs>120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黑体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上节课我们学习了 以及如何运用学过的文言文知识解释成语的含义。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43</cp:revision>
  <dcterms:created xsi:type="dcterms:W3CDTF">2019-06-19T02:08:00Z</dcterms:created>
  <dcterms:modified xsi:type="dcterms:W3CDTF">2023-01-19T01:52:34Z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746E45E7ABAA454980AF0AE1B20401CF</vt:lpwstr>
  </property>
</Properties>
</file>