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
  </p:notesMasterIdLst>
  <p:handoutMasterIdLst>
    <p:handoutMasterId r:id="rId22"/>
  </p:handoutMasterIdLst>
  <p:sldIdLst>
    <p:sldId id="1483" r:id="rId3"/>
    <p:sldId id="1482" r:id="rId5"/>
    <p:sldId id="1484" r:id="rId6"/>
    <p:sldId id="1486" r:id="rId7"/>
    <p:sldId id="1487" r:id="rId8"/>
    <p:sldId id="1488" r:id="rId9"/>
    <p:sldId id="1489" r:id="rId10"/>
    <p:sldId id="1490" r:id="rId11"/>
    <p:sldId id="1491" r:id="rId12"/>
    <p:sldId id="1492" r:id="rId13"/>
    <p:sldId id="1493" r:id="rId14"/>
    <p:sldId id="1494" r:id="rId15"/>
    <p:sldId id="1495" r:id="rId16"/>
    <p:sldId id="1496" r:id="rId17"/>
    <p:sldId id="1497" r:id="rId18"/>
    <p:sldId id="1498" r:id="rId19"/>
    <p:sldId id="1499" r:id="rId20"/>
    <p:sldId id="1500" r:id="rId21"/>
  </p:sldIdLst>
  <p:sldSz cx="9144000" cy="5143500" type="screen16x9"/>
  <p:notesSz cx="6858000" cy="9144000"/>
  <p:embeddedFontLst>
    <p:embeddedFont>
      <p:font typeface="微软雅黑" panose="020B0503020204020204" charset="-122"/>
      <p:regular r:id="rId27"/>
    </p:embeddedFont>
    <p:embeddedFont>
      <p:font typeface="Calibri" panose="020F0502020204030204" charset="0"/>
      <p:regular r:id="rId28"/>
      <p:bold r:id="rId29"/>
      <p:italic r:id="rId30"/>
      <p:boldItalic r:id="rId31"/>
    </p:embeddedFont>
    <p:embeddedFont>
      <p:font typeface="黑体" panose="02010609060101010101" pitchFamily="49" charset="-122"/>
      <p:regular r:id="rId32"/>
    </p:embeddedFont>
    <p:embeddedFont>
      <p:font typeface="楷体" panose="02010609060101010101" pitchFamily="49" charset="-122"/>
      <p:regular r:id="rId33"/>
    </p:embeddedFont>
    <p:embeddedFont>
      <p:font typeface="Calibri Light" panose="020F0302020204030204" charset="0"/>
      <p:regular r:id="rId34"/>
      <p:italic r:id="rId35"/>
    </p:embeddedFont>
  </p:embeddedFontLst>
  <p:custDataLst>
    <p:tags r:id="rId36"/>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19" userDrawn="1">
          <p15:clr>
            <a:srgbClr val="A4A3A4"/>
          </p15:clr>
        </p15:guide>
        <p15:guide id="2" pos="576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D60093"/>
    <a:srgbClr val="A38302"/>
    <a:srgbClr val="0066FF"/>
    <a:srgbClr val="FEFCDE"/>
    <a:srgbClr val="00B050"/>
    <a:srgbClr val="FF00FF"/>
    <a:srgbClr val="FFFFFF"/>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79" autoAdjust="0"/>
    <p:restoredTop sz="99814" autoAdjust="0"/>
  </p:normalViewPr>
  <p:slideViewPr>
    <p:cSldViewPr>
      <p:cViewPr>
        <p:scale>
          <a:sx n="140" d="100"/>
          <a:sy n="140" d="100"/>
        </p:scale>
        <p:origin x="-840" y="-324"/>
      </p:cViewPr>
      <p:guideLst>
        <p:guide orient="horz" pos="3319"/>
        <p:guide pos="5760"/>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4578"/>
    </p:cViewPr>
  </p:sorterViewPr>
  <p:notesViewPr>
    <p:cSldViewPr>
      <p:cViewPr varScale="1">
        <p:scale>
          <a:sx n="68" d="100"/>
          <a:sy n="68" d="100"/>
        </p:scale>
        <p:origin x="-2856" y="-90"/>
      </p:cViewPr>
      <p:guideLst>
        <p:guide orient="horz" pos="3077"/>
        <p:guide pos="224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gs" Target="tags/tag1.xml"/><Relationship Id="rId35" Type="http://schemas.openxmlformats.org/officeDocument/2006/relationships/font" Target="fonts/font9.fntdata"/><Relationship Id="rId34" Type="http://schemas.openxmlformats.org/officeDocument/2006/relationships/font" Target="fonts/font8.fntdata"/><Relationship Id="rId33" Type="http://schemas.openxmlformats.org/officeDocument/2006/relationships/font" Target="fonts/font7.fntdata"/><Relationship Id="rId32" Type="http://schemas.openxmlformats.org/officeDocument/2006/relationships/font" Target="fonts/font6.fntdata"/><Relationship Id="rId31" Type="http://schemas.openxmlformats.org/officeDocument/2006/relationships/font" Target="fonts/font5.fntdata"/><Relationship Id="rId30" Type="http://schemas.openxmlformats.org/officeDocument/2006/relationships/font" Target="fonts/font4.fntdata"/><Relationship Id="rId3" Type="http://schemas.openxmlformats.org/officeDocument/2006/relationships/slide" Target="slides/slide1.xml"/><Relationship Id="rId29" Type="http://schemas.openxmlformats.org/officeDocument/2006/relationships/font" Target="fonts/font3.fntdata"/><Relationship Id="rId28" Type="http://schemas.openxmlformats.org/officeDocument/2006/relationships/font" Target="fonts/font2.fntdata"/><Relationship Id="rId27" Type="http://schemas.openxmlformats.org/officeDocument/2006/relationships/font" Target="fonts/font1.fntdata"/><Relationship Id="rId26" Type="http://schemas.openxmlformats.org/officeDocument/2006/relationships/commentAuthors" Target="commentAuthors.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TextEdit="1"/>
          </p:cNvSpPr>
          <p:nvPr>
            <p:ph type="sldImg"/>
          </p:nvPr>
        </p:nvSpPr>
        <p:spPr>
          <a:ln>
            <a:solidFill>
              <a:srgbClr val="000000"/>
            </a:solidFill>
            <a:miter/>
          </a:ln>
        </p:spPr>
      </p:sp>
      <p:sp>
        <p:nvSpPr>
          <p:cNvPr id="5122" name="备注占位符 2"/>
          <p:cNvSpPr>
            <a:spLocks noGrp="1"/>
          </p:cNvSpPr>
          <p:nvPr>
            <p:ph type="body"/>
          </p:nvPr>
        </p:nvSpPr>
        <p:spPr>
          <a:noFill/>
          <a:ln>
            <a:noFill/>
          </a:ln>
        </p:spPr>
        <p:txBody>
          <a:bodyPr wrap="square" lIns="91440" tIns="45720" rIns="91440" bIns="45720" anchor="t"/>
          <a:lstStyle/>
          <a:p>
            <a:pPr lvl="0"/>
            <a:endParaRPr lang="zh-CN" altLang="en-US" dirty="0"/>
          </a:p>
        </p:txBody>
      </p:sp>
      <p:sp>
        <p:nvSpPr>
          <p:cNvPr id="512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dirty="0">
                <a:latin typeface="Calibri" panose="020F0502020204030204" charset="0"/>
                <a:ea typeface="宋体" panose="02010600030101010101" pitchFamily="2" charset="-122"/>
              </a:rPr>
            </a:fld>
            <a:endParaRPr lang="zh-CN" altLang="en-US" sz="1200" dirty="0">
              <a:latin typeface="Calibri" panose="020F050202020403020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a:ln>
            <a:miter lim="800000"/>
          </a:ln>
        </p:spPr>
      </p:sp>
      <p:sp>
        <p:nvSpPr>
          <p:cNvPr id="30723" name="文本占位符 2"/>
          <p:cNvSpPr>
            <a:spLocks noGrp="1"/>
          </p:cNvSpPr>
          <p:nvPr>
            <p:ph type="body"/>
          </p:nvPr>
        </p:nvSpPr>
        <p:spPr/>
        <p:txBody>
          <a:bodyPr wrap="square" lIns="91440" tIns="45720" rIns="91440" bIns="45720" anchor="t"/>
          <a:lstStyle/>
          <a:p>
            <a:pPr lvl="0" eaLnBrk="1" hangingPunct="1"/>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a:ln>
            <a:miter lim="800000"/>
          </a:ln>
        </p:spPr>
      </p:sp>
      <p:sp>
        <p:nvSpPr>
          <p:cNvPr id="31747" name="文本占位符 2"/>
          <p:cNvSpPr>
            <a:spLocks noGrp="1"/>
          </p:cNvSpPr>
          <p:nvPr>
            <p:ph type="body"/>
          </p:nvPr>
        </p:nvSpPr>
        <p:spPr/>
        <p:txBody>
          <a:bodyPr wrap="square" lIns="91440" tIns="45720" rIns="91440" bIns="45720" anchor="t"/>
          <a:lstStyle/>
          <a:p>
            <a:pPr lvl="0" eaLnBrk="1" hangingPunct="1"/>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a:ln>
            <a:miter lim="800000"/>
          </a:ln>
        </p:spPr>
      </p:sp>
      <p:sp>
        <p:nvSpPr>
          <p:cNvPr id="32771" name="文本占位符 2"/>
          <p:cNvSpPr>
            <a:spLocks noGrp="1"/>
          </p:cNvSpPr>
          <p:nvPr>
            <p:ph type="body"/>
          </p:nvPr>
        </p:nvSpPr>
        <p:spPr/>
        <p:txBody>
          <a:bodyPr wrap="square" lIns="91440" tIns="45720" rIns="91440" bIns="45720" anchor="t"/>
          <a:lstStyle/>
          <a:p>
            <a:pPr lvl="0" eaLnBrk="1" hangingPunct="1"/>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vertTitleAndTx" showMasterSp="0">
  <p:cSld name="垂直排列标题与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auto"/>
            <a:fld id="{9B106E5E-93E4-4E00-A6B4-288AF17FBD93}" type="datetimeFigureOut">
              <a:rPr lang="zh-CN" altLang="en-US" sz="1440"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p:txBody>
          <a:bodyPr/>
          <a:lstStyle/>
          <a:p>
            <a:pPr fontAlgn="auto"/>
            <a:endParaRPr lang="zh-CN" altLang="en-US" strike="noStrike" noProof="1"/>
          </a:p>
        </p:txBody>
      </p:sp>
      <p:sp>
        <p:nvSpPr>
          <p:cNvPr id="4" name="灯片编号占位符 3"/>
          <p:cNvSpPr>
            <a:spLocks noGrp="1"/>
          </p:cNvSpPr>
          <p:nvPr>
            <p:ph type="sldNum" sz="quarter" idx="12"/>
          </p:nvPr>
        </p:nvSpPr>
        <p:spPr/>
        <p:txBody>
          <a:bodyPr/>
          <a:lstStyle/>
          <a:p>
            <a:pPr fontAlgn="auto"/>
            <a:fld id="{756689A2-8639-4030-8423-EB1B3D95EDE0}" type="slidenum">
              <a:rPr lang="zh-CN" altLang="en-US" sz="1440" strike="noStrike" noProof="1" smtClean="0">
                <a:latin typeface="+mn-lt"/>
                <a:ea typeface="+mn-ea"/>
                <a:cs typeface="+mn-cs"/>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auto"/>
            <a:fld id="{9B106E5E-93E4-4E00-A6B4-288AF17FBD93}" type="datetimeFigureOut">
              <a:rPr lang="zh-CN" altLang="en-US" sz="1440"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p:txBody>
          <a:bodyPr/>
          <a:lstStyle/>
          <a:p>
            <a:pPr fontAlgn="auto"/>
            <a:endParaRPr lang="zh-CN" altLang="en-US" strike="noStrike" noProof="1"/>
          </a:p>
        </p:txBody>
      </p:sp>
      <p:sp>
        <p:nvSpPr>
          <p:cNvPr id="4" name="灯片编号占位符 3"/>
          <p:cNvSpPr>
            <a:spLocks noGrp="1"/>
          </p:cNvSpPr>
          <p:nvPr>
            <p:ph type="sldNum" sz="quarter" idx="12"/>
          </p:nvPr>
        </p:nvSpPr>
        <p:spPr/>
        <p:txBody>
          <a:bodyPr/>
          <a:lstStyle/>
          <a:p>
            <a:pPr fontAlgn="auto"/>
            <a:fld id="{756689A2-8639-4030-8423-EB1B3D95EDE0}" type="slidenum">
              <a:rPr lang="zh-CN" altLang="en-US" sz="1440" strike="noStrike" noProof="1" smtClean="0">
                <a:latin typeface="+mn-lt"/>
                <a:ea typeface="+mn-ea"/>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cstate="email">
            <a:lum/>
          </a:blip>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a:xfrm>
            <a:off x="628650" y="274638"/>
            <a:ext cx="7886700" cy="993775"/>
          </a:xfrm>
          <a:prstGeom prst="rect">
            <a:avLst/>
          </a:prstGeom>
          <a:noFill/>
          <a:ln w="9525">
            <a:noFill/>
          </a:ln>
        </p:spPr>
        <p:txBody>
          <a:bodyPr vert="horz" lIns="91440" tIns="45720" rIns="91440" bIns="45720" anchor="ctr"/>
          <a:lstStyle/>
          <a:p>
            <a:pPr lvl="0"/>
            <a:r>
              <a:rPr lang="zh-CN" altLang="en-US"/>
              <a:t>单击此处编辑母版标题样式</a:t>
            </a:r>
            <a:endParaRPr lang="en-US" altLang="zh-CN" dirty="0"/>
          </a:p>
        </p:txBody>
      </p:sp>
      <p:sp>
        <p:nvSpPr>
          <p:cNvPr id="3" name="Text Placeholder 2"/>
          <p:cNvSpPr>
            <a:spLocks noGrp="1"/>
          </p:cNvSpPr>
          <p:nvPr>
            <p:ph type="body" idx="1"/>
          </p:nvPr>
        </p:nvSpPr>
        <p:spPr>
          <a:xfrm>
            <a:off x="628650" y="1370012"/>
            <a:ext cx="7886700" cy="3262313"/>
          </a:xfrm>
          <a:prstGeom prst="rect">
            <a:avLst/>
          </a:prstGeom>
        </p:spPr>
        <p:txBody>
          <a:bodyPr vert="horz" lIns="91440" tIns="45720" rIns="91440" bIns="45720" rtlCol="0">
            <a:normAutofit/>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z="1350" strike="noStrike" noProof="1" smtClean="0"/>
              <a:t>第四级</a:t>
            </a:r>
            <a:endParaRPr lang="zh-CN" altLang="en-US" strike="noStrike" noProof="1" smtClean="0"/>
          </a:p>
          <a:p>
            <a:pPr lvl="4" fontAlgn="auto"/>
            <a:r>
              <a:rPr lang="zh-CN" altLang="en-US" sz="1350" strike="noStrike" noProof="1" smtClean="0"/>
              <a:t>第五级</a:t>
            </a:r>
            <a:endParaRPr lang="en-US" strike="noStrike" noProof="1"/>
          </a:p>
        </p:txBody>
      </p:sp>
      <p:sp>
        <p:nvSpPr>
          <p:cNvPr id="4" name="Date Placeholder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auto"/>
            <a:fld id="{9B106E5E-93E4-4E00-A6B4-288AF17FBD93}" type="datetimeFigureOut">
              <a:rPr lang="zh-CN" altLang="en-US" sz="1440" strike="noStrike" noProof="1" smtClean="0">
                <a:latin typeface="+mn-lt"/>
                <a:ea typeface="+mn-ea"/>
                <a:cs typeface="+mn-cs"/>
              </a:rPr>
            </a:fld>
            <a:endParaRPr lang="zh-CN" altLang="en-US" strike="noStrike" noProof="1"/>
          </a:p>
        </p:txBody>
      </p:sp>
      <p:sp>
        <p:nvSpPr>
          <p:cNvPr id="5" name="Footer Placeholder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auto"/>
            <a:endParaRPr lang="zh-CN" altLang="en-US" strike="noStrike" noProof="1"/>
          </a:p>
        </p:txBody>
      </p:sp>
      <p:sp>
        <p:nvSpPr>
          <p:cNvPr id="6" name="Slide Number Placeholder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auto"/>
            <a:fld id="{756689A2-8639-4030-8423-EB1B3D95EDE0}" type="slidenum">
              <a:rPr lang="zh-CN" altLang="en-US" sz="1440"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7" name="副标题 2"/>
          <p:cNvSpPr txBox="1"/>
          <p:nvPr/>
        </p:nvSpPr>
        <p:spPr>
          <a:xfrm>
            <a:off x="1881188" y="2747963"/>
            <a:ext cx="5381625" cy="438150"/>
          </a:xfrm>
          <a:prstGeom prst="rect">
            <a:avLst/>
          </a:prstGeom>
          <a:noFill/>
          <a:ln w="9525">
            <a:noFill/>
          </a:ln>
        </p:spPr>
        <p:txBody>
          <a:bodyPr anchor="t"/>
          <a:lstStyle/>
          <a:p>
            <a:pPr algn="ctr"/>
            <a:r>
              <a:rPr lang="zh-CN" altLang="en-US" sz="2000" b="1" noProof="1">
                <a:solidFill>
                  <a:srgbClr val="000000"/>
                </a:solidFill>
                <a:latin typeface="微软雅黑" panose="020B0503020204020204" charset="-122"/>
                <a:ea typeface="微软雅黑" panose="020B0503020204020204" charset="-122"/>
                <a:sym typeface="微软雅黑" panose="020B0503020204020204" charset="-122"/>
              </a:rPr>
              <a:t>部编 </a:t>
            </a:r>
            <a:r>
              <a:rPr lang="en-US" altLang="zh-CN" sz="2000" b="1" noProof="1">
                <a:solidFill>
                  <a:srgbClr val="000000"/>
                </a:solidFill>
                <a:latin typeface="微软雅黑" panose="020B0503020204020204" charset="-122"/>
                <a:ea typeface="微软雅黑" panose="020B0503020204020204" charset="-122"/>
                <a:sym typeface="微软雅黑" panose="020B0503020204020204" charset="-122"/>
              </a:rPr>
              <a:t>RJ·</a:t>
            </a:r>
            <a:r>
              <a:rPr lang="zh-CN" altLang="en-US" sz="2000" b="1" noProof="1">
                <a:solidFill>
                  <a:srgbClr val="000000"/>
                </a:solidFill>
                <a:latin typeface="微软雅黑" panose="020B0503020204020204" charset="-122"/>
                <a:ea typeface="微软雅黑" panose="020B0503020204020204" charset="-122"/>
                <a:sym typeface="微软雅黑" panose="020B0503020204020204" charset="-122"/>
              </a:rPr>
              <a:t>六年级下册</a:t>
            </a:r>
            <a:endParaRPr lang="zh-CN" altLang="en-US" sz="2000" b="1" noProof="1">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4098" name="标题 1"/>
          <p:cNvSpPr txBox="1"/>
          <p:nvPr/>
        </p:nvSpPr>
        <p:spPr>
          <a:xfrm>
            <a:off x="1850707" y="1707653"/>
            <a:ext cx="5381625" cy="777479"/>
          </a:xfrm>
          <a:prstGeom prst="rect">
            <a:avLst/>
          </a:prstGeom>
          <a:noFill/>
          <a:ln w="12700">
            <a:noFill/>
          </a:ln>
        </p:spPr>
        <p:txBody>
          <a:bodyPr anchor="t"/>
          <a:lstStyle/>
          <a:p>
            <a:pPr algn="ctr"/>
            <a:r>
              <a:rPr lang="zh-CN" altLang="en-US" sz="4000" b="1" noProof="1" smtClean="0">
                <a:solidFill>
                  <a:srgbClr val="000000"/>
                </a:solidFill>
                <a:latin typeface="微软雅黑" panose="020B0503020204020204" charset="-122"/>
                <a:ea typeface="微软雅黑" panose="020B0503020204020204" charset="-122"/>
                <a:sym typeface="微软雅黑" panose="020B0503020204020204" charset="-122"/>
              </a:rPr>
              <a:t>采 </a:t>
            </a:r>
            <a:r>
              <a:rPr lang="zh-CN" altLang="en-US" sz="4000" b="1" noProof="1">
                <a:solidFill>
                  <a:srgbClr val="000000"/>
                </a:solidFill>
                <a:latin typeface="微软雅黑" panose="020B0503020204020204" charset="-122"/>
                <a:ea typeface="微软雅黑" panose="020B0503020204020204" charset="-122"/>
                <a:sym typeface="微软雅黑" panose="020B0503020204020204" charset="-122"/>
              </a:rPr>
              <a:t>薇</a:t>
            </a:r>
            <a:endParaRPr lang="zh-CN" altLang="en-US" sz="4000" b="1" noProof="1">
              <a:solidFill>
                <a:srgbClr val="000000"/>
              </a:solidFill>
              <a:latin typeface="微软雅黑" panose="020B0503020204020204" charset="-122"/>
              <a:ea typeface="微软雅黑" panose="020B0503020204020204" charset="-122"/>
              <a:sym typeface="微软雅黑" panose="020B0503020204020204" charset="-122"/>
            </a:endParaRPr>
          </a:p>
        </p:txBody>
      </p:sp>
      <p:cxnSp>
        <p:nvCxnSpPr>
          <p:cNvPr id="4" name="直接连接符 3"/>
          <p:cNvCxnSpPr/>
          <p:nvPr/>
        </p:nvCxnSpPr>
        <p:spPr>
          <a:xfrm>
            <a:off x="3267710" y="2571750"/>
            <a:ext cx="2547620" cy="0"/>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sp>
        <p:nvSpPr>
          <p:cNvPr id="8200" name="TextBox 10"/>
          <p:cNvSpPr txBox="1"/>
          <p:nvPr/>
        </p:nvSpPr>
        <p:spPr>
          <a:xfrm>
            <a:off x="2951956" y="566169"/>
            <a:ext cx="3240087" cy="584775"/>
          </a:xfrm>
          <a:prstGeom prst="rect">
            <a:avLst/>
          </a:prstGeom>
          <a:noFill/>
          <a:ln w="9525">
            <a:noFill/>
          </a:ln>
        </p:spPr>
        <p:txBody>
          <a:bodyPr>
            <a:spAutoFit/>
          </a:bodyPr>
          <a:lstStyle/>
          <a:p>
            <a:pPr algn="ctr"/>
            <a:r>
              <a:rPr lang="zh-CN" altLang="en-US" sz="3200" b="1" dirty="0">
                <a:solidFill>
                  <a:srgbClr val="FF0000"/>
                </a:solidFill>
                <a:latin typeface="微软雅黑" panose="020B0503020204020204" charset="-122"/>
                <a:ea typeface="微软雅黑" panose="020B0503020204020204" charset="-122"/>
                <a:sym typeface="微软雅黑" panose="020B0503020204020204" charset="-122"/>
              </a:rPr>
              <a:t>古诗词诵读</a:t>
            </a:r>
            <a:endParaRPr lang="zh-CN" altLang="en-US" sz="3200" b="1" dirty="0">
              <a:solidFill>
                <a:srgbClr val="FF0000"/>
              </a:solidFill>
              <a:latin typeface="微软雅黑" panose="020B0503020204020204" charset="-122"/>
              <a:ea typeface="微软雅黑" panose="020B0503020204020204" charset="-122"/>
              <a:sym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5" name="图片 2"/>
          <p:cNvPicPr>
            <a:picLocks noChangeAspect="1"/>
          </p:cNvPicPr>
          <p:nvPr/>
        </p:nvPicPr>
        <p:blipFill>
          <a:blip r:embed="rId1" cstate="email">
            <a:clrChange>
              <a:clrFrom>
                <a:srgbClr val="FFFFFF"/>
              </a:clrFrom>
              <a:clrTo>
                <a:srgbClr val="FFFFFF">
                  <a:alpha val="0"/>
                </a:srgbClr>
              </a:clrTo>
            </a:clrChange>
          </a:blip>
          <a:srcRect/>
          <a:stretch>
            <a:fillRect/>
          </a:stretch>
        </p:blipFill>
        <p:spPr>
          <a:xfrm>
            <a:off x="5527675" y="669925"/>
            <a:ext cx="3632200" cy="4225925"/>
          </a:xfrm>
          <a:prstGeom prst="rect">
            <a:avLst/>
          </a:prstGeom>
          <a:noFill/>
          <a:ln w="9525">
            <a:noFill/>
          </a:ln>
        </p:spPr>
      </p:pic>
      <p:sp>
        <p:nvSpPr>
          <p:cNvPr id="18436" name="文本框 3"/>
          <p:cNvSpPr txBox="1"/>
          <p:nvPr/>
        </p:nvSpPr>
        <p:spPr>
          <a:xfrm>
            <a:off x="600075" y="815975"/>
            <a:ext cx="2492990" cy="1656415"/>
          </a:xfrm>
          <a:prstGeom prst="rect">
            <a:avLst/>
          </a:prstGeom>
          <a:noFill/>
          <a:ln w="9525">
            <a:noFill/>
          </a:ln>
        </p:spPr>
        <p:txBody>
          <a:bodyPr wrap="none">
            <a:spAutoFit/>
          </a:bodyPr>
          <a:lstStyle/>
          <a:p>
            <a:pPr>
              <a:lnSpc>
                <a:spcPct val="150000"/>
              </a:lnSpc>
            </a:pPr>
            <a:r>
              <a:rPr lang="zh-CN" altLang="zh-CN" sz="3600" b="1" dirty="0">
                <a:latin typeface="微软雅黑" panose="020B0503020204020204" charset="-122"/>
                <a:ea typeface="微软雅黑" panose="020B0503020204020204" charset="-122"/>
                <a:sym typeface="微软雅黑" panose="020B0503020204020204" charset="-122"/>
              </a:rPr>
              <a:t>今我来思，</a:t>
            </a:r>
            <a:endParaRPr lang="zh-CN" altLang="zh-CN" sz="3600" b="1" dirty="0">
              <a:latin typeface="微软雅黑" panose="020B0503020204020204" charset="-122"/>
              <a:ea typeface="微软雅黑" panose="020B0503020204020204" charset="-122"/>
              <a:sym typeface="微软雅黑" panose="020B0503020204020204" charset="-122"/>
            </a:endParaRPr>
          </a:p>
          <a:p>
            <a:pPr>
              <a:lnSpc>
                <a:spcPct val="150000"/>
              </a:lnSpc>
            </a:pPr>
            <a:r>
              <a:rPr lang="zh-CN" altLang="zh-CN" sz="3600" b="1" dirty="0">
                <a:latin typeface="微软雅黑" panose="020B0503020204020204" charset="-122"/>
                <a:ea typeface="微软雅黑" panose="020B0503020204020204" charset="-122"/>
                <a:sym typeface="微软雅黑" panose="020B0503020204020204" charset="-122"/>
              </a:rPr>
              <a:t>雨雪霏霏。</a:t>
            </a:r>
            <a:endParaRPr lang="zh-CN" altLang="en-US" sz="3600" b="1" dirty="0">
              <a:latin typeface="微软雅黑" panose="020B0503020204020204" charset="-122"/>
              <a:ea typeface="微软雅黑" panose="020B0503020204020204" charset="-122"/>
              <a:sym typeface="微软雅黑" panose="020B0503020204020204" charset="-122"/>
            </a:endParaRPr>
          </a:p>
        </p:txBody>
      </p:sp>
      <p:sp>
        <p:nvSpPr>
          <p:cNvPr id="5" name="文本框 4"/>
          <p:cNvSpPr txBox="1"/>
          <p:nvPr/>
        </p:nvSpPr>
        <p:spPr>
          <a:xfrm>
            <a:off x="506413" y="2668588"/>
            <a:ext cx="6550025" cy="1753235"/>
          </a:xfrm>
          <a:prstGeom prst="rect">
            <a:avLst/>
          </a:prstGeom>
          <a:noFill/>
          <a:ln w="9525">
            <a:noFill/>
          </a:ln>
        </p:spPr>
        <p:txBody>
          <a:bodyPr>
            <a:spAutoFit/>
          </a:bodyPr>
          <a:lstStyle/>
          <a:p>
            <a:pPr>
              <a:lnSpc>
                <a:spcPct val="150000"/>
              </a:lnSpc>
            </a:pPr>
            <a:r>
              <a:rPr lang="zh-CN" altLang="en-US" sz="2400" b="1" dirty="0">
                <a:solidFill>
                  <a:srgbClr val="FF0000"/>
                </a:solidFill>
                <a:latin typeface="微软雅黑" panose="020B0503020204020204" charset="-122"/>
                <a:ea typeface="微软雅黑" panose="020B0503020204020204" charset="-122"/>
                <a:sym typeface="微软雅黑" panose="020B0503020204020204" charset="-122"/>
              </a:rPr>
              <a:t>这两句与前两句形成了鲜明的对比。“雨雪霏霏”既点明了归乡途中天气的恶劣，又暗含了“我”当时内心的惆怅。</a:t>
            </a:r>
            <a:endParaRPr lang="zh-CN" altLang="en-US" sz="2400" b="1" dirty="0">
              <a:solidFill>
                <a:srgbClr val="FF000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458" name="图片 2"/>
          <p:cNvPicPr>
            <a:picLocks noChangeAspect="1"/>
          </p:cNvPicPr>
          <p:nvPr/>
        </p:nvPicPr>
        <p:blipFill>
          <a:blip r:embed="rId1" cstate="email">
            <a:clrChange>
              <a:clrFrom>
                <a:srgbClr val="FFFFFF"/>
              </a:clrFrom>
              <a:clrTo>
                <a:srgbClr val="FFFFFF">
                  <a:alpha val="0"/>
                </a:srgbClr>
              </a:clrTo>
            </a:clrChange>
          </a:blip>
          <a:stretch>
            <a:fillRect/>
          </a:stretch>
        </p:blipFill>
        <p:spPr>
          <a:xfrm>
            <a:off x="1588" y="1149350"/>
            <a:ext cx="5057775" cy="3794125"/>
          </a:xfrm>
          <a:prstGeom prst="rect">
            <a:avLst/>
          </a:prstGeom>
          <a:noFill/>
          <a:ln w="9525">
            <a:noFill/>
          </a:ln>
        </p:spPr>
      </p:pic>
      <p:sp>
        <p:nvSpPr>
          <p:cNvPr id="19459" name="文本框 3"/>
          <p:cNvSpPr txBox="1"/>
          <p:nvPr/>
        </p:nvSpPr>
        <p:spPr>
          <a:xfrm>
            <a:off x="3867150" y="1317625"/>
            <a:ext cx="4801314" cy="825419"/>
          </a:xfrm>
          <a:prstGeom prst="rect">
            <a:avLst/>
          </a:prstGeom>
          <a:noFill/>
          <a:ln w="9525">
            <a:noFill/>
          </a:ln>
        </p:spPr>
        <p:txBody>
          <a:bodyPr wrap="none">
            <a:spAutoFit/>
          </a:bodyPr>
          <a:lstStyle/>
          <a:p>
            <a:pPr>
              <a:lnSpc>
                <a:spcPct val="150000"/>
              </a:lnSpc>
            </a:pPr>
            <a:r>
              <a:rPr lang="zh-CN" altLang="zh-CN" sz="3600" b="1" dirty="0">
                <a:latin typeface="微软雅黑" panose="020B0503020204020204" charset="-122"/>
                <a:ea typeface="微软雅黑" panose="020B0503020204020204" charset="-122"/>
                <a:sym typeface="微软雅黑" panose="020B0503020204020204" charset="-122"/>
              </a:rPr>
              <a:t>行道迟迟，载渴载饥。</a:t>
            </a:r>
            <a:endParaRPr lang="zh-CN" altLang="zh-CN" sz="3600" b="1" dirty="0">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4559300" y="2316163"/>
            <a:ext cx="4003675" cy="2306955"/>
          </a:xfrm>
          <a:prstGeom prst="rect">
            <a:avLst/>
          </a:prstGeom>
          <a:noFill/>
          <a:ln w="9525">
            <a:noFill/>
          </a:ln>
        </p:spPr>
        <p:txBody>
          <a:bodyPr>
            <a:spAutoFit/>
          </a:bodyPr>
          <a:lstStyle/>
          <a:p>
            <a:pPr>
              <a:lnSpc>
                <a:spcPct val="150000"/>
              </a:lnSpc>
            </a:pPr>
            <a:r>
              <a:rPr lang="zh-CN" altLang="en-US" sz="2400" b="1" dirty="0">
                <a:solidFill>
                  <a:srgbClr val="FF0000"/>
                </a:solidFill>
                <a:latin typeface="微软雅黑" panose="020B0503020204020204" charset="-122"/>
                <a:ea typeface="微软雅黑" panose="020B0503020204020204" charset="-122"/>
                <a:sym typeface="微软雅黑" panose="020B0503020204020204" charset="-122"/>
              </a:rPr>
              <a:t>这两句写“我”远征归来途中遇到的现实困境。归途漫漫，饥渴交加，进一步加深了“我”的忧伤之感。】</a:t>
            </a:r>
            <a:endParaRPr lang="zh-CN" altLang="en-US" sz="2400" b="1" dirty="0">
              <a:solidFill>
                <a:srgbClr val="FF000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483" name="图片 2"/>
          <p:cNvPicPr>
            <a:picLocks noChangeAspect="1"/>
          </p:cNvPicPr>
          <p:nvPr/>
        </p:nvPicPr>
        <p:blipFill>
          <a:blip r:embed="rId1" cstate="email">
            <a:clrChange>
              <a:clrFrom>
                <a:srgbClr val="FFFFFF"/>
              </a:clrFrom>
              <a:clrTo>
                <a:srgbClr val="FFFFFF">
                  <a:alpha val="0"/>
                </a:srgbClr>
              </a:clrTo>
            </a:clrChange>
          </a:blip>
          <a:srcRect/>
          <a:stretch>
            <a:fillRect/>
          </a:stretch>
        </p:blipFill>
        <p:spPr>
          <a:xfrm>
            <a:off x="5527675" y="669925"/>
            <a:ext cx="3632200" cy="4225925"/>
          </a:xfrm>
          <a:prstGeom prst="rect">
            <a:avLst/>
          </a:prstGeom>
          <a:noFill/>
          <a:ln w="9525">
            <a:noFill/>
          </a:ln>
        </p:spPr>
      </p:pic>
      <p:sp>
        <p:nvSpPr>
          <p:cNvPr id="20484" name="文本框 3"/>
          <p:cNvSpPr txBox="1"/>
          <p:nvPr/>
        </p:nvSpPr>
        <p:spPr>
          <a:xfrm>
            <a:off x="619125" y="1460500"/>
            <a:ext cx="4801314" cy="825419"/>
          </a:xfrm>
          <a:prstGeom prst="rect">
            <a:avLst/>
          </a:prstGeom>
          <a:noFill/>
          <a:ln w="9525">
            <a:noFill/>
          </a:ln>
        </p:spPr>
        <p:txBody>
          <a:bodyPr wrap="none">
            <a:spAutoFit/>
          </a:bodyPr>
          <a:lstStyle/>
          <a:p>
            <a:pPr>
              <a:lnSpc>
                <a:spcPct val="150000"/>
              </a:lnSpc>
            </a:pPr>
            <a:r>
              <a:rPr lang="zh-CN" altLang="zh-CN" sz="3600" b="1" dirty="0">
                <a:latin typeface="微软雅黑" panose="020B0503020204020204" charset="-122"/>
                <a:ea typeface="微软雅黑" panose="020B0503020204020204" charset="-122"/>
                <a:sym typeface="微软雅黑" panose="020B0503020204020204" charset="-122"/>
              </a:rPr>
              <a:t>我心伤悲，莫知我哀！</a:t>
            </a:r>
            <a:endParaRPr lang="zh-CN" altLang="zh-CN" sz="3600" b="1" dirty="0">
              <a:latin typeface="微软雅黑" panose="020B0503020204020204" charset="-122"/>
              <a:ea typeface="微软雅黑" panose="020B0503020204020204" charset="-122"/>
              <a:sym typeface="微软雅黑" panose="020B0503020204020204" charset="-122"/>
            </a:endParaRPr>
          </a:p>
        </p:txBody>
      </p:sp>
      <p:sp>
        <p:nvSpPr>
          <p:cNvPr id="5" name="文本框 4"/>
          <p:cNvSpPr txBox="1"/>
          <p:nvPr/>
        </p:nvSpPr>
        <p:spPr>
          <a:xfrm>
            <a:off x="384175" y="2706688"/>
            <a:ext cx="6550025" cy="1141338"/>
          </a:xfrm>
          <a:prstGeom prst="rect">
            <a:avLst/>
          </a:prstGeom>
          <a:noFill/>
          <a:ln w="9525">
            <a:noFill/>
          </a:ln>
        </p:spPr>
        <p:txBody>
          <a:bodyPr>
            <a:spAutoFit/>
          </a:bodyPr>
          <a:lstStyle/>
          <a:p>
            <a:pPr>
              <a:lnSpc>
                <a:spcPct val="150000"/>
              </a:lnSpc>
            </a:pPr>
            <a:r>
              <a:rPr lang="zh-CN" altLang="en-US" sz="2400" b="1" dirty="0">
                <a:solidFill>
                  <a:srgbClr val="FF0000"/>
                </a:solidFill>
                <a:latin typeface="微软雅黑" panose="020B0503020204020204" charset="-122"/>
                <a:ea typeface="微软雅黑" panose="020B0503020204020204" charset="-122"/>
                <a:sym typeface="微软雅黑" panose="020B0503020204020204" charset="-122"/>
              </a:rPr>
              <a:t>“伤悲”“哀”采用直接抒情的方式，道出了“我”归途中的孤独无助之情。</a:t>
            </a:r>
            <a:endParaRPr lang="zh-CN" altLang="en-US" sz="2400" b="1" dirty="0">
              <a:solidFill>
                <a:srgbClr val="FF000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圆角矩形 6"/>
          <p:cNvSpPr/>
          <p:nvPr/>
        </p:nvSpPr>
        <p:spPr>
          <a:xfrm>
            <a:off x="333375" y="1081088"/>
            <a:ext cx="8477250" cy="2981325"/>
          </a:xfrm>
          <a:prstGeom prst="roundRect">
            <a:avLst/>
          </a:prstGeom>
          <a:solidFill>
            <a:schemeClr val="accent4">
              <a:lumMod val="40000"/>
              <a:lumOff val="60000"/>
            </a:schemeClr>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800" b="1" i="0" u="none" strike="noStrike" kern="1200" cap="none" spc="0" normalizeH="0" baseline="0" noProof="1">
                <a:ln>
                  <a:noFill/>
                </a:ln>
                <a:solidFill>
                  <a:srgbClr val="FF0000"/>
                </a:solidFill>
                <a:effectLst/>
                <a:uLnTx/>
                <a:uFillTx/>
                <a:latin typeface="微软雅黑" panose="020B0503020204020204" charset="-122"/>
                <a:ea typeface="微软雅黑" panose="020B0503020204020204" charset="-122"/>
                <a:sym typeface="微软雅黑" panose="020B0503020204020204" charset="-122"/>
              </a:rPr>
              <a:t> </a:t>
            </a:r>
            <a:r>
              <a:rPr kumimoji="0" lang="en-US" altLang="zh-CN" sz="2800" b="1" i="0" u="none" strike="noStrike" kern="1200" cap="none" spc="0" normalizeH="0" baseline="0" noProof="1" smtClean="0">
                <a:ln>
                  <a:noFill/>
                </a:ln>
                <a:solidFill>
                  <a:srgbClr val="FF0000"/>
                </a:solidFill>
                <a:effectLst/>
                <a:uLnTx/>
                <a:uFillTx/>
                <a:latin typeface="微软雅黑" panose="020B0503020204020204" charset="-122"/>
                <a:ea typeface="微软雅黑" panose="020B0503020204020204" charset="-122"/>
                <a:sym typeface="微软雅黑" panose="020B0503020204020204" charset="-122"/>
              </a:rPr>
              <a:t> </a:t>
            </a:r>
            <a:r>
              <a:rPr kumimoji="0" lang="zh-CN" altLang="en-US" sz="2800" b="1" i="0" u="none" strike="noStrike" kern="1200" cap="none" spc="0" normalizeH="0" baseline="0" noProof="1" smtClean="0">
                <a:ln>
                  <a:noFill/>
                </a:ln>
                <a:solidFill>
                  <a:srgbClr val="FF0000"/>
                </a:solidFill>
                <a:effectLst/>
                <a:uLnTx/>
                <a:uFillTx/>
                <a:latin typeface="微软雅黑" panose="020B0503020204020204" charset="-122"/>
                <a:ea typeface="微软雅黑" panose="020B0503020204020204" charset="-122"/>
                <a:sym typeface="微软雅黑" panose="020B0503020204020204" charset="-122"/>
              </a:rPr>
              <a:t>译文：</a:t>
            </a:r>
            <a:r>
              <a:rPr kumimoji="0" lang="zh-CN" altLang="en-US" sz="28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rPr>
              <a:t>回想当初出征时，杨柳依依随风吹拂。如今回来路途中，大雪纷纷满天飞舞。道路泥泞难以行走，又饥又渴非常劳累。满腔伤感满腔悲愁，我的哀痛谁能体会！</a:t>
            </a:r>
            <a:endParaRPr kumimoji="0" lang="zh-CN" altLang="en-US" sz="28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文本框 132097"/>
          <p:cNvSpPr txBox="1"/>
          <p:nvPr/>
        </p:nvSpPr>
        <p:spPr>
          <a:xfrm>
            <a:off x="360363" y="771525"/>
            <a:ext cx="8172450" cy="3046095"/>
          </a:xfrm>
          <a:prstGeom prst="rect">
            <a:avLst/>
          </a:prstGeom>
          <a:noFill/>
          <a:ln w="9525">
            <a:noFill/>
          </a:ln>
        </p:spPr>
        <p:txBody>
          <a:bodyPr>
            <a:spAutoFit/>
          </a:bodyPr>
          <a:lstStyle/>
          <a:p>
            <a:pPr>
              <a:spcBef>
                <a:spcPct val="50000"/>
              </a:spcBef>
            </a:pPr>
            <a:r>
              <a:rPr lang="zh-CN" altLang="en-US" sz="2800" b="1" dirty="0">
                <a:solidFill>
                  <a:srgbClr val="FF0000"/>
                </a:solidFill>
                <a:latin typeface="微软雅黑" panose="020B0503020204020204" charset="-122"/>
                <a:ea typeface="微软雅黑" panose="020B0503020204020204" charset="-122"/>
                <a:sym typeface="微软雅黑" panose="020B0503020204020204" charset="-122"/>
              </a:rPr>
              <a:t>课堂练习，完成练习。</a:t>
            </a:r>
            <a:endParaRPr lang="zh-CN" altLang="en-US" sz="2800" b="1" dirty="0">
              <a:solidFill>
                <a:srgbClr val="FF0000"/>
              </a:solidFill>
              <a:latin typeface="微软雅黑" panose="020B0503020204020204" charset="-122"/>
              <a:ea typeface="微软雅黑" panose="020B0503020204020204" charset="-122"/>
              <a:sym typeface="微软雅黑" panose="020B0503020204020204" charset="-122"/>
            </a:endParaRPr>
          </a:p>
          <a:p>
            <a:pPr>
              <a:lnSpc>
                <a:spcPct val="150000"/>
              </a:lnSpc>
              <a:spcBef>
                <a:spcPct val="50000"/>
              </a:spcBef>
            </a:pPr>
            <a:r>
              <a:rPr lang="zh-CN" altLang="en-US" sz="4000" b="1" dirty="0">
                <a:latin typeface="微软雅黑" panose="020B0503020204020204" charset="-122"/>
                <a:ea typeface="微软雅黑" panose="020B0503020204020204" charset="-122"/>
                <a:sym typeface="微软雅黑" panose="020B0503020204020204" charset="-122"/>
              </a:rPr>
              <a:t>“</a:t>
            </a:r>
            <a:r>
              <a:rPr lang="zh-CN" altLang="en-US" sz="2800" b="1" dirty="0">
                <a:latin typeface="微软雅黑" panose="020B0503020204020204" charset="-122"/>
                <a:ea typeface="微软雅黑" panose="020B0503020204020204" charset="-122"/>
                <a:sym typeface="微软雅黑" panose="020B0503020204020204" charset="-122"/>
              </a:rPr>
              <a:t>昔我往矣，杨柳依依。今我来思，雨雪霏霏。”被视为情景交融的佳句。根据资料，体会古人对这两句诗的</a:t>
            </a:r>
            <a:r>
              <a:rPr lang="zh-CN" altLang="en-US" sz="2800" b="1" dirty="0">
                <a:latin typeface="微软雅黑" panose="020B0503020204020204" charset="-122"/>
                <a:ea typeface="微软雅黑" panose="020B0503020204020204" charset="-122"/>
                <a:sym typeface="微软雅黑" panose="020B0503020204020204" charset="-122"/>
                <a:hlinkClick r:id="rId1" action="ppaction://hlinksldjump"/>
              </a:rPr>
              <a:t>评价</a:t>
            </a:r>
            <a:r>
              <a:rPr lang="zh-CN" altLang="en-US" sz="2800" b="1" dirty="0">
                <a:latin typeface="微软雅黑" panose="020B0503020204020204" charset="-122"/>
                <a:ea typeface="微软雅黑" panose="020B0503020204020204" charset="-122"/>
                <a:sym typeface="微软雅黑" panose="020B0503020204020204" charset="-122"/>
              </a:rPr>
              <a:t>并谈谈你的看法。</a:t>
            </a:r>
            <a:endParaRPr lang="zh-CN" altLang="en-US" sz="2800" b="1"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矩形 133122"/>
          <p:cNvSpPr/>
          <p:nvPr/>
        </p:nvSpPr>
        <p:spPr>
          <a:xfrm>
            <a:off x="325438" y="757238"/>
            <a:ext cx="8586787" cy="1753235"/>
          </a:xfrm>
          <a:prstGeom prst="rect">
            <a:avLst/>
          </a:prstGeom>
          <a:noFill/>
          <a:ln w="9525">
            <a:noFill/>
          </a:ln>
        </p:spPr>
        <p:txBody>
          <a:bodyPr>
            <a:spAutoFit/>
          </a:bodyPr>
          <a:lstStyle/>
          <a:p>
            <a:pPr>
              <a:lnSpc>
                <a:spcPct val="150000"/>
              </a:lnSpc>
            </a:pPr>
            <a:r>
              <a:rPr lang="zh-CN" altLang="en-US" sz="2400" b="1" dirty="0">
                <a:solidFill>
                  <a:srgbClr val="FF0000"/>
                </a:solidFill>
                <a:latin typeface="微软雅黑" panose="020B0503020204020204" charset="-122"/>
                <a:ea typeface="微软雅黑" panose="020B0503020204020204" charset="-122"/>
                <a:sym typeface="微软雅黑" panose="020B0503020204020204" charset="-122"/>
              </a:rPr>
              <a:t>古人评价</a:t>
            </a:r>
            <a:r>
              <a:rPr lang="zh-CN" altLang="en-US" sz="2400" b="1" dirty="0">
                <a:solidFill>
                  <a:srgbClr val="25010A"/>
                </a:solidFill>
                <a:latin typeface="微软雅黑" panose="020B0503020204020204" charset="-122"/>
                <a:ea typeface="微软雅黑" panose="020B0503020204020204" charset="-122"/>
                <a:sym typeface="微软雅黑" panose="020B0503020204020204" charset="-122"/>
              </a:rPr>
              <a:t>：</a:t>
            </a:r>
            <a:r>
              <a:rPr lang="zh-CN" altLang="en-US" sz="2400" b="1" dirty="0">
                <a:latin typeface="微软雅黑" panose="020B0503020204020204" charset="-122"/>
                <a:ea typeface="微软雅黑" panose="020B0503020204020204" charset="-122"/>
                <a:sym typeface="微软雅黑" panose="020B0503020204020204" charset="-122"/>
              </a:rPr>
              <a:t>清人王夫之在论《诗经·小雅·采薇》“昔我往矣，杨柳依依；今我来思，雨雪霏霏”两句时说：“以乐景写哀，以哀景写乐，一倍增其哀乐。”</a:t>
            </a:r>
            <a:endParaRPr lang="zh-CN" altLang="en-US" sz="2400" b="1" dirty="0">
              <a:latin typeface="微软雅黑" panose="020B0503020204020204" charset="-122"/>
              <a:ea typeface="微软雅黑" panose="020B0503020204020204" charset="-122"/>
              <a:sym typeface="微软雅黑" panose="020B0503020204020204" charset="-122"/>
            </a:endParaRPr>
          </a:p>
        </p:txBody>
      </p:sp>
      <p:sp>
        <p:nvSpPr>
          <p:cNvPr id="27650" name="矩形 133123"/>
          <p:cNvSpPr/>
          <p:nvPr/>
        </p:nvSpPr>
        <p:spPr>
          <a:xfrm>
            <a:off x="349250" y="2687638"/>
            <a:ext cx="8562975" cy="1753235"/>
          </a:xfrm>
          <a:prstGeom prst="rect">
            <a:avLst/>
          </a:prstGeom>
          <a:noFill/>
          <a:ln w="9525">
            <a:noFill/>
          </a:ln>
        </p:spPr>
        <p:txBody>
          <a:bodyPr>
            <a:spAutoFit/>
          </a:bodyPr>
          <a:lstStyle/>
          <a:p>
            <a:pPr>
              <a:lnSpc>
                <a:spcPct val="150000"/>
              </a:lnSpc>
              <a:spcBef>
                <a:spcPct val="50000"/>
              </a:spcBef>
            </a:pPr>
            <a:r>
              <a:rPr lang="zh-CN" altLang="en-US" sz="2400" b="1" dirty="0">
                <a:solidFill>
                  <a:srgbClr val="FF0000"/>
                </a:solidFill>
                <a:latin typeface="微软雅黑" panose="020B0503020204020204" charset="-122"/>
                <a:ea typeface="微软雅黑" panose="020B0503020204020204" charset="-122"/>
                <a:sym typeface="微软雅黑" panose="020B0503020204020204" charset="-122"/>
              </a:rPr>
              <a:t>今人评价</a:t>
            </a:r>
            <a:r>
              <a:rPr lang="zh-CN" altLang="en-US" sz="2400" b="1" dirty="0">
                <a:solidFill>
                  <a:srgbClr val="25010A"/>
                </a:solidFill>
                <a:latin typeface="微软雅黑" panose="020B0503020204020204" charset="-122"/>
                <a:ea typeface="微软雅黑" panose="020B0503020204020204" charset="-122"/>
                <a:sym typeface="微软雅黑" panose="020B0503020204020204" charset="-122"/>
              </a:rPr>
              <a:t>：</a:t>
            </a:r>
            <a:r>
              <a:rPr lang="zh-CN" altLang="en-US" sz="2400" b="1" dirty="0">
                <a:latin typeface="微软雅黑" panose="020B0503020204020204" charset="-122"/>
                <a:ea typeface="微软雅黑" panose="020B0503020204020204" charset="-122"/>
                <a:sym typeface="微软雅黑" panose="020B0503020204020204" charset="-122"/>
              </a:rPr>
              <a:t>描写戍边战士归乡途中，雨雪阻隔，饥渴交加，以及痛定思痛的心情。该诗语调低沉，低回往复，多以叠字加重气氛，读起来令人潸然泪下。</a:t>
            </a:r>
            <a:endParaRPr lang="zh-CN" altLang="en-US" sz="2400" b="1"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wedge">
                                      <p:cBhvr>
                                        <p:cTn id="7" dur="20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93700" y="280988"/>
            <a:ext cx="2058988" cy="521970"/>
          </a:xfrm>
          <a:prstGeom prst="rect">
            <a:avLst/>
          </a:prstGeom>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1" smtClean="0">
                <a:ln>
                  <a:noFill/>
                </a:ln>
                <a:solidFill>
                  <a:schemeClr val="dk1"/>
                </a:solidFill>
                <a:effectLst/>
                <a:uLnTx/>
                <a:uFillTx/>
                <a:latin typeface="微软雅黑" panose="020B0503020204020204" charset="-122"/>
                <a:ea typeface="微软雅黑" panose="020B0503020204020204" charset="-122"/>
                <a:sym typeface="微软雅黑" panose="020B0503020204020204" charset="-122"/>
              </a:rPr>
              <a:t>千 古 名 句</a:t>
            </a:r>
            <a:endParaRPr kumimoji="0" lang="zh-CN" altLang="en-US" sz="2800" b="1" i="0" u="none" strike="noStrike" kern="1200" cap="none" spc="0" normalizeH="0" baseline="0" noProof="1" smtClean="0">
              <a:ln>
                <a:noFill/>
              </a:ln>
              <a:solidFill>
                <a:schemeClr val="dk1"/>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393700" y="1870075"/>
            <a:ext cx="8485188" cy="2861310"/>
          </a:xfrm>
          <a:prstGeom prst="rect">
            <a:avLst/>
          </a:prstGeom>
          <a:noFill/>
          <a:ln w="9525">
            <a:noFill/>
          </a:ln>
        </p:spPr>
        <p:txBody>
          <a:bodyPr>
            <a:spAutoFit/>
          </a:bodyPr>
          <a:lstStyle/>
          <a:p>
            <a:pPr>
              <a:lnSpc>
                <a:spcPct val="150000"/>
              </a:lnSpc>
            </a:pPr>
            <a:r>
              <a:rPr lang="zh-CN" altLang="en-US" sz="2000" b="1" dirty="0">
                <a:latin typeface="微软雅黑" panose="020B0503020204020204" charset="-122"/>
                <a:ea typeface="微软雅黑" panose="020B0503020204020204" charset="-122"/>
                <a:sym typeface="微软雅黑" panose="020B0503020204020204" charset="-122"/>
              </a:rPr>
              <a:t> </a:t>
            </a:r>
            <a:r>
              <a:rPr lang="zh-CN" altLang="en-US" sz="2000" b="1" dirty="0" smtClean="0">
                <a:latin typeface="微软雅黑" panose="020B0503020204020204" charset="-122"/>
                <a:ea typeface="微软雅黑" panose="020B0503020204020204" charset="-122"/>
                <a:sym typeface="微软雅黑" panose="020B0503020204020204" charset="-122"/>
              </a:rPr>
              <a:t>      </a:t>
            </a:r>
            <a:r>
              <a:rPr lang="zh-CN" altLang="en-US" sz="2000" b="1" dirty="0" smtClean="0">
                <a:solidFill>
                  <a:srgbClr val="FF0000"/>
                </a:solidFill>
                <a:latin typeface="微软雅黑" panose="020B0503020204020204" charset="-122"/>
                <a:ea typeface="微软雅黑" panose="020B0503020204020204" charset="-122"/>
                <a:sym typeface="微软雅黑" panose="020B0503020204020204" charset="-122"/>
              </a:rPr>
              <a:t>这</a:t>
            </a:r>
            <a:r>
              <a:rPr lang="zh-CN" altLang="en-US" sz="2000" b="1" dirty="0">
                <a:solidFill>
                  <a:srgbClr val="FF0000"/>
                </a:solidFill>
                <a:latin typeface="微软雅黑" panose="020B0503020204020204" charset="-122"/>
                <a:ea typeface="微软雅黑" panose="020B0503020204020204" charset="-122"/>
                <a:sym typeface="微软雅黑" panose="020B0503020204020204" charset="-122"/>
              </a:rPr>
              <a:t>四句，是诗中情景交融的名句。“依依”，“霏霏”这两组叠词，不但把柳枝的婀娜姿态、大雪的飞舞飘扬描绘得十分得体、生动，而且非常形象地揭示了这一征人的内心世界。“杨柳依依”表现他春天出征时对故乡、亲人恋恋不舍的心情。“雨雪霏霏”使我们联想到他在征程中经受的许多磨难，并衬托出他在返家时满怀哀伤悲愤心情。清人王夫之说这四句诗“以乐景写哀，以哀景写乐，一倍增其哀乐。”（</a:t>
            </a:r>
            <a:r>
              <a:rPr lang="en-US" altLang="zh-CN" sz="2000" b="1" dirty="0">
                <a:solidFill>
                  <a:srgbClr val="FF0000"/>
                </a:solidFill>
                <a:latin typeface="微软雅黑" panose="020B0503020204020204" charset="-122"/>
                <a:ea typeface="微软雅黑" panose="020B0503020204020204" charset="-122"/>
                <a:sym typeface="微软雅黑" panose="020B0503020204020204" charset="-122"/>
              </a:rPr>
              <a:t>《</a:t>
            </a:r>
            <a:r>
              <a:rPr lang="zh-CN" altLang="en-US" sz="2000" b="1" dirty="0">
                <a:solidFill>
                  <a:srgbClr val="FF0000"/>
                </a:solidFill>
                <a:latin typeface="微软雅黑" panose="020B0503020204020204" charset="-122"/>
                <a:ea typeface="微软雅黑" panose="020B0503020204020204" charset="-122"/>
                <a:sym typeface="微软雅黑" panose="020B0503020204020204" charset="-122"/>
              </a:rPr>
              <a:t>姜斋诗话</a:t>
            </a:r>
            <a:r>
              <a:rPr lang="en-US" altLang="zh-CN" sz="2000" b="1" dirty="0">
                <a:solidFill>
                  <a:srgbClr val="FF0000"/>
                </a:solidFill>
                <a:latin typeface="微软雅黑" panose="020B0503020204020204" charset="-122"/>
                <a:ea typeface="微软雅黑" panose="020B0503020204020204" charset="-122"/>
                <a:sym typeface="微软雅黑" panose="020B0503020204020204" charset="-122"/>
              </a:rPr>
              <a:t>》</a:t>
            </a:r>
            <a:r>
              <a:rPr lang="zh-CN" altLang="en-US" sz="2000" b="1" dirty="0">
                <a:solidFill>
                  <a:srgbClr val="FF0000"/>
                </a:solidFill>
                <a:latin typeface="微软雅黑" panose="020B0503020204020204" charset="-122"/>
                <a:ea typeface="微软雅黑" panose="020B0503020204020204" charset="-122"/>
                <a:sym typeface="微软雅黑" panose="020B0503020204020204" charset="-122"/>
              </a:rPr>
              <a:t>） </a:t>
            </a:r>
            <a:endParaRPr lang="zh-CN" altLang="en-US" sz="2000" b="1" dirty="0">
              <a:latin typeface="微软雅黑" panose="020B0503020204020204" charset="-122"/>
              <a:ea typeface="微软雅黑" panose="020B0503020204020204" charset="-122"/>
              <a:sym typeface="微软雅黑" panose="020B0503020204020204" charset="-122"/>
            </a:endParaRPr>
          </a:p>
        </p:txBody>
      </p:sp>
      <p:sp>
        <p:nvSpPr>
          <p:cNvPr id="24580" name="矩形 4"/>
          <p:cNvSpPr/>
          <p:nvPr/>
        </p:nvSpPr>
        <p:spPr>
          <a:xfrm>
            <a:off x="539750" y="1203325"/>
            <a:ext cx="7416800" cy="521970"/>
          </a:xfrm>
          <a:prstGeom prst="rect">
            <a:avLst/>
          </a:prstGeom>
          <a:noFill/>
          <a:ln w="9525">
            <a:noFill/>
          </a:ln>
        </p:spPr>
        <p:txBody>
          <a:bodyPr>
            <a:spAutoFit/>
          </a:bodyPr>
          <a:lstStyle/>
          <a:p>
            <a:r>
              <a:rPr lang="zh-CN" altLang="en-US" sz="2800" b="1" dirty="0">
                <a:latin typeface="微软雅黑" panose="020B0503020204020204" charset="-122"/>
                <a:ea typeface="微软雅黑" panose="020B0503020204020204" charset="-122"/>
                <a:sym typeface="微软雅黑" panose="020B0503020204020204" charset="-122"/>
              </a:rPr>
              <a:t>昔我往矣，杨柳依依。今我来思，雨雪霏霏。</a:t>
            </a:r>
            <a:endParaRPr lang="zh-CN" altLang="en-US" sz="2800" b="1"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604" name="图片 1"/>
          <p:cNvPicPr>
            <a:picLocks noChangeAspect="1"/>
          </p:cNvPicPr>
          <p:nvPr/>
        </p:nvPicPr>
        <p:blipFill>
          <a:blip r:embed="rId1" cstate="email"/>
          <a:stretch>
            <a:fillRect/>
          </a:stretch>
        </p:blipFill>
        <p:spPr>
          <a:xfrm>
            <a:off x="25400" y="1633538"/>
            <a:ext cx="9067800" cy="1735137"/>
          </a:xfrm>
          <a:prstGeom prst="rect">
            <a:avLst/>
          </a:prstGeom>
          <a:noFill/>
          <a:ln w="9525">
            <a:noFill/>
          </a:ln>
        </p:spPr>
      </p:pic>
      <p:grpSp>
        <p:nvGrpSpPr>
          <p:cNvPr id="32776" name="组合 11"/>
          <p:cNvGrpSpPr/>
          <p:nvPr/>
        </p:nvGrpSpPr>
        <p:grpSpPr>
          <a:xfrm>
            <a:off x="344488" y="223838"/>
            <a:ext cx="2631122" cy="645158"/>
            <a:chOff x="541" y="351"/>
            <a:chExt cx="4146" cy="1019"/>
          </a:xfrm>
        </p:grpSpPr>
        <p:sp>
          <p:nvSpPr>
            <p:cNvPr id="7170" name="文本框 1"/>
            <p:cNvSpPr txBox="1"/>
            <p:nvPr/>
          </p:nvSpPr>
          <p:spPr>
            <a:xfrm>
              <a:off x="1517" y="351"/>
              <a:ext cx="3170" cy="1019"/>
            </a:xfrm>
            <a:prstGeom prst="rect">
              <a:avLst/>
            </a:prstGeom>
            <a:noFill/>
            <a:ln w="9525">
              <a:noFill/>
            </a:ln>
          </p:spPr>
          <p:txBody>
            <a:bodyPr wrap="none" anchor="t">
              <a:spAutoFit/>
              <a:scene3d>
                <a:camera prst="orthographicFront"/>
                <a:lightRig rig="threePt" dir="t"/>
              </a:scene3d>
            </a:bodyPr>
            <a:lstStyle/>
            <a:p>
              <a:r>
                <a:rPr lang="zh-CN" altLang="en-US" sz="3600" noProof="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panose="020B0503020204020204" charset="-122"/>
                  <a:sym typeface="微软雅黑" panose="020B0503020204020204" charset="-122"/>
                </a:rPr>
                <a:t>结构梳理</a:t>
              </a:r>
              <a:endParaRPr lang="zh-CN" altLang="en-US" sz="3600" noProof="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panose="020B0503020204020204" charset="-122"/>
                <a:sym typeface="微软雅黑" panose="020B0503020204020204" charset="-122"/>
              </a:endParaRPr>
            </a:p>
          </p:txBody>
        </p:sp>
        <p:sp>
          <p:nvSpPr>
            <p:cNvPr id="4" name="五边形 3"/>
            <p:cNvSpPr/>
            <p:nvPr/>
          </p:nvSpPr>
          <p:spPr>
            <a:xfrm>
              <a:off x="541" y="519"/>
              <a:ext cx="820" cy="684"/>
            </a:xfrm>
            <a:prstGeom prst="homePlate">
              <a:avLst/>
            </a:prstGeom>
            <a:solidFill>
              <a:schemeClr val="accent6"/>
            </a:solidFill>
            <a:ln w="28575" cmpd="sng">
              <a:solidFill>
                <a:srgbClr val="7030A0"/>
              </a:solidFill>
              <a:prstDash val="solid"/>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矩形 17"/>
          <p:cNvSpPr/>
          <p:nvPr/>
        </p:nvSpPr>
        <p:spPr>
          <a:xfrm>
            <a:off x="683260" y="1506855"/>
            <a:ext cx="7827645" cy="2030095"/>
          </a:xfrm>
          <a:prstGeom prst="rect">
            <a:avLst/>
          </a:prstGeom>
          <a:noFill/>
          <a:ln w="9525">
            <a:noFill/>
          </a:ln>
        </p:spPr>
        <p:txBody>
          <a:bodyPr wrap="square">
            <a:spAutoFit/>
          </a:bodyPr>
          <a:lstStyle/>
          <a:p>
            <a:pPr>
              <a:lnSpc>
                <a:spcPct val="150000"/>
              </a:lnSpc>
            </a:pPr>
            <a:r>
              <a:rPr lang="zh-CN" altLang="en-US" sz="2800" b="1" dirty="0">
                <a:latin typeface="微软雅黑" panose="020B0503020204020204" charset="-122"/>
                <a:ea typeface="微软雅黑" panose="020B0503020204020204" charset="-122"/>
                <a:cs typeface="黑体" panose="02010609060101010101" pitchFamily="49" charset="-122"/>
                <a:sym typeface="微软雅黑" panose="020B0503020204020204" charset="-122"/>
              </a:rPr>
              <a:t>    本诗通过写一位饱尝服役思家之苦的戍边战士在归途中的所见所思所想，表达了他爱国恋家、忧时伤事的情感。</a:t>
            </a:r>
            <a:endParaRPr lang="zh-CN" altLang="en-US" sz="2800" b="1" dirty="0">
              <a:latin typeface="微软雅黑" panose="020B0503020204020204" charset="-122"/>
              <a:ea typeface="微软雅黑" panose="020B0503020204020204" charset="-122"/>
              <a:cs typeface="黑体" panose="02010609060101010101" pitchFamily="49" charset="-122"/>
              <a:sym typeface="微软雅黑" panose="020B0503020204020204" charset="-122"/>
            </a:endParaRPr>
          </a:p>
        </p:txBody>
      </p:sp>
      <p:grpSp>
        <p:nvGrpSpPr>
          <p:cNvPr id="32776" name="组合 11"/>
          <p:cNvGrpSpPr/>
          <p:nvPr/>
        </p:nvGrpSpPr>
        <p:grpSpPr>
          <a:xfrm>
            <a:off x="344488" y="223838"/>
            <a:ext cx="2631122" cy="645158"/>
            <a:chOff x="541" y="351"/>
            <a:chExt cx="4146" cy="1019"/>
          </a:xfrm>
        </p:grpSpPr>
        <p:sp>
          <p:nvSpPr>
            <p:cNvPr id="7170" name="文本框 1"/>
            <p:cNvSpPr txBox="1"/>
            <p:nvPr/>
          </p:nvSpPr>
          <p:spPr>
            <a:xfrm>
              <a:off x="1517" y="351"/>
              <a:ext cx="3170" cy="1019"/>
            </a:xfrm>
            <a:prstGeom prst="rect">
              <a:avLst/>
            </a:prstGeom>
            <a:noFill/>
            <a:ln w="9525">
              <a:noFill/>
            </a:ln>
          </p:spPr>
          <p:txBody>
            <a:bodyPr wrap="none" anchor="t">
              <a:spAutoFit/>
              <a:scene3d>
                <a:camera prst="orthographicFront"/>
                <a:lightRig rig="threePt" dir="t"/>
              </a:scene3d>
            </a:bodyPr>
            <a:lstStyle/>
            <a:p>
              <a:r>
                <a:rPr lang="zh-CN" altLang="en-US" sz="3600" noProof="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panose="020B0503020204020204" charset="-122"/>
                  <a:sym typeface="微软雅黑" panose="020B0503020204020204" charset="-122"/>
                </a:rPr>
                <a:t>主题概括</a:t>
              </a:r>
              <a:endParaRPr lang="zh-CN" altLang="en-US" sz="3600" noProof="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panose="020B0503020204020204" charset="-122"/>
                <a:sym typeface="微软雅黑" panose="020B0503020204020204" charset="-122"/>
              </a:endParaRPr>
            </a:p>
          </p:txBody>
        </p:sp>
        <p:sp>
          <p:nvSpPr>
            <p:cNvPr id="4" name="五边形 3"/>
            <p:cNvSpPr/>
            <p:nvPr/>
          </p:nvSpPr>
          <p:spPr>
            <a:xfrm>
              <a:off x="541" y="519"/>
              <a:ext cx="820" cy="684"/>
            </a:xfrm>
            <a:prstGeom prst="homePlate">
              <a:avLst/>
            </a:prstGeom>
            <a:solidFill>
              <a:schemeClr val="accent6"/>
            </a:solidFill>
            <a:ln w="28575" cmpd="sng">
              <a:solidFill>
                <a:srgbClr val="7030A0"/>
              </a:solidFill>
              <a:prstDash val="solid"/>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100000">
                                          <p:val>
                                            <p:strVal val="#ppt_x"/>
                                          </p:val>
                                        </p:tav>
                                      </p:tavLst>
                                    </p:anim>
                                    <p:anim calcmode="lin" valueType="num">
                                      <p:cBhvr>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descr="C:\Users\123\Pictures\1\t014f9ef7bbd3e07a27.jpgt014f9ef7bbd3e07a27"/>
          <p:cNvPicPr>
            <a:picLocks noChangeAspect="1"/>
          </p:cNvPicPr>
          <p:nvPr/>
        </p:nvPicPr>
        <p:blipFill rotWithShape="1">
          <a:blip r:embed="rId1" cstate="email"/>
          <a:srcRect/>
          <a:stretch>
            <a:fillRect/>
          </a:stretch>
        </p:blipFill>
        <p:spPr>
          <a:xfrm>
            <a:off x="15240" y="1576070"/>
            <a:ext cx="3488690" cy="2282825"/>
          </a:xfrm>
          <a:prstGeom prst="rect">
            <a:avLst/>
          </a:prstGeom>
        </p:spPr>
      </p:pic>
      <p:sp>
        <p:nvSpPr>
          <p:cNvPr id="2" name="矩形 1"/>
          <p:cNvSpPr/>
          <p:nvPr/>
        </p:nvSpPr>
        <p:spPr>
          <a:xfrm>
            <a:off x="3385820" y="1306830"/>
            <a:ext cx="5560695" cy="2676525"/>
          </a:xfrm>
          <a:prstGeom prst="rect">
            <a:avLst/>
          </a:prstGeom>
        </p:spPr>
        <p:txBody>
          <a:bodyPr wrap="square">
            <a:spAutoFit/>
          </a:bodyPr>
          <a:lstStyle/>
          <a:p>
            <a:pPr>
              <a:lnSpc>
                <a:spcPct val="150000"/>
              </a:lnSpc>
            </a:pPr>
            <a:r>
              <a:rPr lang="en-US" altLang="zh-CN" sz="2800" b="1" kern="100" dirty="0" smtClean="0">
                <a:latin typeface="微软雅黑" panose="020B0503020204020204" charset="-122"/>
                <a:ea typeface="微软雅黑" panose="020B0503020204020204" charset="-122"/>
                <a:cs typeface="黑体" panose="02010609060101010101" pitchFamily="49" charset="-122"/>
                <a:sym typeface="微软雅黑" panose="020B0503020204020204" charset="-122"/>
              </a:rPr>
              <a:t>    </a:t>
            </a:r>
            <a:r>
              <a:rPr lang="zh-CN" altLang="zh-CN" sz="2800" b="1" kern="100" dirty="0" smtClean="0">
                <a:solidFill>
                  <a:srgbClr val="0000FF"/>
                </a:solidFill>
                <a:latin typeface="微软雅黑" panose="020B0503020204020204" charset="-122"/>
                <a:ea typeface="微软雅黑" panose="020B0503020204020204" charset="-122"/>
                <a:cs typeface="黑体" panose="02010609060101010101" pitchFamily="49" charset="-122"/>
                <a:sym typeface="微软雅黑" panose="020B0503020204020204" charset="-122"/>
              </a:rPr>
              <a:t>《诗经》</a:t>
            </a:r>
            <a:r>
              <a:rPr lang="zh-CN" altLang="en-US" sz="2800" b="1" kern="100" dirty="0" smtClean="0">
                <a:latin typeface="微软雅黑" panose="020B0503020204020204" charset="-122"/>
                <a:ea typeface="微软雅黑" panose="020B0503020204020204" charset="-122"/>
                <a:cs typeface="黑体" panose="02010609060101010101" pitchFamily="49" charset="-122"/>
                <a:sym typeface="微软雅黑" panose="020B0503020204020204" charset="-122"/>
              </a:rPr>
              <a:t>是</a:t>
            </a:r>
            <a:r>
              <a:rPr lang="zh-CN" altLang="en-US" sz="2800" b="1" kern="100" dirty="0" smtClean="0">
                <a:solidFill>
                  <a:srgbClr val="FF0000"/>
                </a:solidFill>
                <a:latin typeface="微软雅黑" panose="020B0503020204020204" charset="-122"/>
                <a:ea typeface="微软雅黑" panose="020B0503020204020204" charset="-122"/>
                <a:cs typeface="黑体" panose="02010609060101010101" pitchFamily="49" charset="-122"/>
                <a:sym typeface="微软雅黑" panose="020B0503020204020204" charset="-122"/>
              </a:rPr>
              <a:t>我国</a:t>
            </a:r>
            <a:r>
              <a:rPr lang="zh-CN" altLang="zh-CN" sz="2800" b="1" kern="100" dirty="0" smtClean="0">
                <a:solidFill>
                  <a:srgbClr val="FF0000"/>
                </a:solidFill>
                <a:latin typeface="微软雅黑" panose="020B0503020204020204" charset="-122"/>
                <a:ea typeface="微软雅黑" panose="020B0503020204020204" charset="-122"/>
                <a:cs typeface="黑体" panose="02010609060101010101" pitchFamily="49" charset="-122"/>
                <a:sym typeface="微软雅黑" panose="020B0503020204020204" charset="-122"/>
              </a:rPr>
              <a:t>最早</a:t>
            </a:r>
            <a:r>
              <a:rPr lang="zh-CN" altLang="zh-CN" sz="2800" b="1" kern="100" dirty="0">
                <a:solidFill>
                  <a:srgbClr val="FF0000"/>
                </a:solidFill>
                <a:latin typeface="微软雅黑" panose="020B0503020204020204" charset="-122"/>
                <a:ea typeface="微软雅黑" panose="020B0503020204020204" charset="-122"/>
                <a:cs typeface="黑体" panose="02010609060101010101" pitchFamily="49" charset="-122"/>
                <a:sym typeface="微软雅黑" panose="020B0503020204020204" charset="-122"/>
              </a:rPr>
              <a:t>的诗歌</a:t>
            </a:r>
            <a:r>
              <a:rPr lang="zh-CN" altLang="zh-CN" sz="2800" b="1" kern="100" dirty="0" smtClean="0">
                <a:solidFill>
                  <a:srgbClr val="FF0000"/>
                </a:solidFill>
                <a:latin typeface="微软雅黑" panose="020B0503020204020204" charset="-122"/>
                <a:ea typeface="微软雅黑" panose="020B0503020204020204" charset="-122"/>
                <a:cs typeface="黑体" panose="02010609060101010101" pitchFamily="49" charset="-122"/>
                <a:sym typeface="微软雅黑" panose="020B0503020204020204" charset="-122"/>
              </a:rPr>
              <a:t>总集</a:t>
            </a:r>
            <a:r>
              <a:rPr lang="zh-CN" altLang="en-US" sz="2800" b="1" kern="100" dirty="0" smtClean="0">
                <a:latin typeface="微软雅黑" panose="020B0503020204020204" charset="-122"/>
                <a:ea typeface="微软雅黑" panose="020B0503020204020204" charset="-122"/>
                <a:cs typeface="黑体" panose="02010609060101010101" pitchFamily="49" charset="-122"/>
                <a:sym typeface="微软雅黑" panose="020B0503020204020204" charset="-122"/>
              </a:rPr>
              <a:t>，</a:t>
            </a:r>
            <a:r>
              <a:rPr lang="zh-CN" altLang="zh-CN" sz="2800" b="1" kern="100" dirty="0" smtClean="0">
                <a:latin typeface="微软雅黑" panose="020B0503020204020204" charset="-122"/>
                <a:ea typeface="微软雅黑" panose="020B0503020204020204" charset="-122"/>
                <a:cs typeface="黑体" panose="02010609060101010101" pitchFamily="49" charset="-122"/>
                <a:sym typeface="微软雅黑" panose="020B0503020204020204" charset="-122"/>
              </a:rPr>
              <a:t>已经</a:t>
            </a:r>
            <a:r>
              <a:rPr lang="zh-CN" altLang="zh-CN" sz="2800" b="1" kern="100" dirty="0">
                <a:latin typeface="微软雅黑" panose="020B0503020204020204" charset="-122"/>
                <a:ea typeface="微软雅黑" panose="020B0503020204020204" charset="-122"/>
                <a:cs typeface="黑体" panose="02010609060101010101" pitchFamily="49" charset="-122"/>
                <a:sym typeface="微软雅黑" panose="020B0503020204020204" charset="-122"/>
              </a:rPr>
              <a:t>有</a:t>
            </a:r>
            <a:r>
              <a:rPr lang="zh-CN" altLang="zh-CN" sz="2800" b="1" kern="100" dirty="0" smtClean="0">
                <a:latin typeface="微软雅黑" panose="020B0503020204020204" charset="-122"/>
                <a:ea typeface="微软雅黑" panose="020B0503020204020204" charset="-122"/>
                <a:cs typeface="黑体" panose="02010609060101010101" pitchFamily="49" charset="-122"/>
                <a:sym typeface="微软雅黑" panose="020B0503020204020204" charset="-122"/>
              </a:rPr>
              <a:t>两千多年历史</a:t>
            </a:r>
            <a:r>
              <a:rPr lang="zh-CN" altLang="zh-CN" sz="2800" b="1" kern="100" dirty="0">
                <a:latin typeface="微软雅黑" panose="020B0503020204020204" charset="-122"/>
                <a:ea typeface="微软雅黑" panose="020B0503020204020204" charset="-122"/>
                <a:cs typeface="黑体" panose="02010609060101010101" pitchFamily="49" charset="-122"/>
                <a:sym typeface="微软雅黑" panose="020B0503020204020204" charset="-122"/>
              </a:rPr>
              <a:t>了</a:t>
            </a:r>
            <a:r>
              <a:rPr lang="zh-CN" altLang="zh-CN" sz="2800" b="1" kern="100" dirty="0" smtClean="0">
                <a:latin typeface="微软雅黑" panose="020B0503020204020204" charset="-122"/>
                <a:ea typeface="微软雅黑" panose="020B0503020204020204" charset="-122"/>
                <a:cs typeface="黑体" panose="02010609060101010101" pitchFamily="49" charset="-122"/>
                <a:sym typeface="微软雅黑" panose="020B0503020204020204" charset="-122"/>
              </a:rPr>
              <a:t>。根据</a:t>
            </a:r>
            <a:r>
              <a:rPr lang="zh-CN" altLang="zh-CN" sz="2800" b="1" kern="100" dirty="0">
                <a:latin typeface="微软雅黑" panose="020B0503020204020204" charset="-122"/>
                <a:ea typeface="微软雅黑" panose="020B0503020204020204" charset="-122"/>
                <a:cs typeface="黑体" panose="02010609060101010101" pitchFamily="49" charset="-122"/>
                <a:sym typeface="微软雅黑" panose="020B0503020204020204" charset="-122"/>
              </a:rPr>
              <a:t>内容不同，《诗经》可以分为</a:t>
            </a:r>
            <a:r>
              <a:rPr lang="zh-CN" altLang="zh-CN" sz="2800" b="1" kern="100" dirty="0">
                <a:solidFill>
                  <a:srgbClr val="FF0000"/>
                </a:solidFill>
                <a:latin typeface="微软雅黑" panose="020B0503020204020204" charset="-122"/>
                <a:ea typeface="微软雅黑" panose="020B0503020204020204" charset="-122"/>
                <a:cs typeface="黑体" panose="02010609060101010101" pitchFamily="49" charset="-122"/>
                <a:sym typeface="微软雅黑" panose="020B0503020204020204" charset="-122"/>
              </a:rPr>
              <a:t>“风”</a:t>
            </a:r>
            <a:r>
              <a:rPr lang="zh-CN" altLang="zh-CN" sz="2800" b="1" kern="100" dirty="0" smtClean="0">
                <a:solidFill>
                  <a:srgbClr val="FF0000"/>
                </a:solidFill>
                <a:latin typeface="微软雅黑" panose="020B0503020204020204" charset="-122"/>
                <a:ea typeface="微软雅黑" panose="020B0503020204020204" charset="-122"/>
                <a:cs typeface="黑体" panose="02010609060101010101" pitchFamily="49" charset="-122"/>
                <a:sym typeface="微软雅黑" panose="020B0503020204020204" charset="-122"/>
              </a:rPr>
              <a:t>“雅”“颂”</a:t>
            </a:r>
            <a:r>
              <a:rPr lang="zh-CN" altLang="zh-CN" sz="2800" b="1" kern="100" dirty="0">
                <a:latin typeface="微软雅黑" panose="020B0503020204020204" charset="-122"/>
                <a:ea typeface="微软雅黑" panose="020B0503020204020204" charset="-122"/>
                <a:cs typeface="黑体" panose="02010609060101010101" pitchFamily="49" charset="-122"/>
                <a:sym typeface="微软雅黑" panose="020B0503020204020204" charset="-122"/>
              </a:rPr>
              <a:t>三部分</a:t>
            </a:r>
            <a:r>
              <a:rPr lang="zh-CN" altLang="zh-CN" sz="2800" b="1" kern="100" dirty="0" smtClean="0">
                <a:latin typeface="微软雅黑" panose="020B0503020204020204" charset="-122"/>
                <a:ea typeface="微软雅黑" panose="020B0503020204020204" charset="-122"/>
                <a:cs typeface="黑体" panose="02010609060101010101" pitchFamily="49" charset="-122"/>
                <a:sym typeface="微软雅黑" panose="020B0503020204020204" charset="-122"/>
              </a:rPr>
              <a:t>。</a:t>
            </a:r>
            <a:endParaRPr lang="zh-CN" altLang="zh-CN" sz="2800" b="1" kern="100" dirty="0" smtClean="0">
              <a:effectLst/>
              <a:latin typeface="微软雅黑" panose="020B0503020204020204" charset="-122"/>
              <a:ea typeface="微软雅黑" panose="020B0503020204020204" charset="-122"/>
              <a:cs typeface="黑体" panose="02010609060101010101" pitchFamily="49" charset="-122"/>
              <a:sym typeface="微软雅黑" panose="020B0503020204020204" charset="-122"/>
            </a:endParaRPr>
          </a:p>
        </p:txBody>
      </p:sp>
      <p:grpSp>
        <p:nvGrpSpPr>
          <p:cNvPr id="14337" name="组合 11"/>
          <p:cNvGrpSpPr/>
          <p:nvPr/>
        </p:nvGrpSpPr>
        <p:grpSpPr>
          <a:xfrm>
            <a:off x="344488" y="223838"/>
            <a:ext cx="2650795" cy="646424"/>
            <a:chOff x="541" y="351"/>
            <a:chExt cx="4177" cy="1021"/>
          </a:xfrm>
        </p:grpSpPr>
        <p:sp>
          <p:nvSpPr>
            <p:cNvPr id="3" name="文本框 1"/>
            <p:cNvSpPr txBox="1"/>
            <p:nvPr/>
          </p:nvSpPr>
          <p:spPr>
            <a:xfrm>
              <a:off x="1517" y="351"/>
              <a:ext cx="3201" cy="1021"/>
            </a:xfrm>
            <a:prstGeom prst="rect">
              <a:avLst/>
            </a:prstGeom>
            <a:noFill/>
            <a:ln w="9525">
              <a:noFill/>
            </a:ln>
          </p:spPr>
          <p:txBody>
            <a:bodyPr wrap="none" anchor="t">
              <a:spAutoFit/>
              <a:scene3d>
                <a:camera prst="orthographicFront"/>
                <a:lightRig rig="threePt" dir="t"/>
              </a:scene3d>
            </a:bodyPr>
            <a:lstStyle/>
            <a:p>
              <a:r>
                <a:rPr lang="zh-CN" altLang="en-US" sz="3600" noProof="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panose="020B0503020204020204" charset="-122"/>
                  <a:sym typeface="微软雅黑" panose="020B0503020204020204" charset="-122"/>
                </a:rPr>
                <a:t>知识链接</a:t>
              </a:r>
              <a:endParaRPr lang="zh-CN" altLang="en-US" sz="3600" noProof="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panose="020B0503020204020204" charset="-122"/>
                <a:sym typeface="微软雅黑" panose="020B0503020204020204" charset="-122"/>
              </a:endParaRPr>
            </a:p>
          </p:txBody>
        </p:sp>
        <p:sp>
          <p:nvSpPr>
            <p:cNvPr id="4" name="五边形 3"/>
            <p:cNvSpPr/>
            <p:nvPr/>
          </p:nvSpPr>
          <p:spPr>
            <a:xfrm>
              <a:off x="541" y="519"/>
              <a:ext cx="820" cy="684"/>
            </a:xfrm>
            <a:prstGeom prst="homePlate">
              <a:avLst/>
            </a:prstGeom>
            <a:solidFill>
              <a:schemeClr val="accent6"/>
            </a:solidFill>
            <a:ln w="28575" cmpd="sng">
              <a:solidFill>
                <a:srgbClr val="7030A0"/>
              </a:solidFill>
              <a:prstDash val="solid"/>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descr="薇1"/>
          <p:cNvPicPr>
            <a:picLocks noChangeAspect="1"/>
          </p:cNvPicPr>
          <p:nvPr/>
        </p:nvPicPr>
        <p:blipFill>
          <a:blip r:embed="rId1" cstate="email"/>
          <a:stretch>
            <a:fillRect/>
          </a:stretch>
        </p:blipFill>
        <p:spPr>
          <a:xfrm>
            <a:off x="498151" y="858102"/>
            <a:ext cx="2993729" cy="2160240"/>
          </a:xfrm>
          <a:prstGeom prst="rect">
            <a:avLst/>
          </a:prstGeom>
          <a:ln>
            <a:noFill/>
          </a:ln>
          <a:effectLst>
            <a:softEdge rad="112500"/>
          </a:effectLst>
        </p:spPr>
      </p:pic>
      <p:sp>
        <p:nvSpPr>
          <p:cNvPr id="100" name="文本框 99"/>
          <p:cNvSpPr txBox="1"/>
          <p:nvPr/>
        </p:nvSpPr>
        <p:spPr>
          <a:xfrm>
            <a:off x="3584707" y="858102"/>
            <a:ext cx="5080000" cy="2376035"/>
          </a:xfrm>
          <a:prstGeom prst="rect">
            <a:avLst/>
          </a:prstGeom>
          <a:noFill/>
          <a:ln w="9525">
            <a:noFill/>
          </a:ln>
        </p:spPr>
        <p:txBody>
          <a:bodyPr wrap="square">
            <a:spAutoFit/>
          </a:bodyPr>
          <a:lstStyle/>
          <a:p>
            <a:pPr indent="0" algn="ctr">
              <a:lnSpc>
                <a:spcPct val="130000"/>
              </a:lnSpc>
            </a:pPr>
            <a:r>
              <a:rPr lang="zh-CN" sz="2800" b="1" dirty="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采薇（节选）</a:t>
            </a:r>
            <a:endParaRPr lang="zh-CN" sz="2800" b="1" dirty="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a:p>
            <a:pPr algn="ctr"/>
            <a:r>
              <a:rPr lang="zh-CN" sz="2800" b="1" dirty="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昔我</a:t>
            </a:r>
            <a:r>
              <a:rPr lang="zh-CN" sz="2800" b="1" dirty="0">
                <a:solidFill>
                  <a:srgbClr val="FF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a:t>
            </a:r>
            <a:r>
              <a:rPr lang="zh-CN" sz="2800" b="1" dirty="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往矣，杨柳</a:t>
            </a:r>
            <a:r>
              <a:rPr lang="zh-CN" sz="2800" b="1" dirty="0">
                <a:solidFill>
                  <a:srgbClr val="FF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a:t>
            </a:r>
            <a:r>
              <a:rPr lang="zh-CN" sz="2800" b="1" dirty="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依依。</a:t>
            </a:r>
            <a:endParaRPr lang="zh-CN" sz="2800" b="1" dirty="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a:p>
            <a:pPr algn="ctr"/>
            <a:r>
              <a:rPr lang="zh-CN" sz="2800" b="1" dirty="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今我</a:t>
            </a:r>
            <a:r>
              <a:rPr lang="zh-CN" sz="2800" b="1" dirty="0">
                <a:solidFill>
                  <a:srgbClr val="FF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a:t>
            </a:r>
            <a:r>
              <a:rPr lang="zh-CN" sz="2800" b="1" dirty="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来思，雨雪</a:t>
            </a:r>
            <a:r>
              <a:rPr lang="zh-CN" sz="2800" b="1" dirty="0">
                <a:solidFill>
                  <a:srgbClr val="FF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a:t>
            </a:r>
            <a:r>
              <a:rPr lang="zh-CN" sz="2800" b="1" dirty="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霏霏。</a:t>
            </a:r>
            <a:endParaRPr lang="zh-CN" sz="2800" b="1" dirty="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a:p>
            <a:pPr algn="ctr"/>
            <a:r>
              <a:rPr lang="zh-CN" sz="2800" b="1" dirty="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行道</a:t>
            </a:r>
            <a:r>
              <a:rPr lang="zh-CN" sz="2800" b="1" dirty="0">
                <a:solidFill>
                  <a:srgbClr val="FF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a:t>
            </a:r>
            <a:r>
              <a:rPr lang="zh-CN" sz="2800" b="1" dirty="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迟迟</a:t>
            </a:r>
            <a:r>
              <a:rPr lang="zh-CN" sz="2800" b="1" dirty="0" smtClean="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a:t>
            </a:r>
            <a:r>
              <a:rPr lang="zh-CN" altLang="zh-CN" sz="2800" b="1" dirty="0">
                <a:latin typeface="微软雅黑" panose="020B0503020204020204" charset="-122"/>
                <a:ea typeface="微软雅黑" panose="020B0503020204020204" charset="-122"/>
                <a:sym typeface="微软雅黑" panose="020B0503020204020204" charset="-122"/>
              </a:rPr>
              <a:t>载渴</a:t>
            </a:r>
            <a:r>
              <a:rPr lang="en-US" altLang="zh-CN" sz="2800" b="1" dirty="0">
                <a:solidFill>
                  <a:srgbClr val="FF0000"/>
                </a:solidFill>
                <a:latin typeface="微软雅黑" panose="020B0503020204020204" charset="-122"/>
                <a:ea typeface="微软雅黑" panose="020B0503020204020204" charset="-122"/>
                <a:sym typeface="微软雅黑" panose="020B0503020204020204" charset="-122"/>
              </a:rPr>
              <a:t>/</a:t>
            </a:r>
            <a:r>
              <a:rPr lang="zh-CN" altLang="zh-CN" sz="2800" b="1" dirty="0">
                <a:latin typeface="微软雅黑" panose="020B0503020204020204" charset="-122"/>
                <a:ea typeface="微软雅黑" panose="020B0503020204020204" charset="-122"/>
                <a:sym typeface="微软雅黑" panose="020B0503020204020204" charset="-122"/>
              </a:rPr>
              <a:t>载饥</a:t>
            </a:r>
            <a:r>
              <a:rPr lang="zh-CN" sz="2800" b="1" dirty="0" smtClean="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a:t>
            </a:r>
            <a:endParaRPr lang="zh-CN" sz="2800" b="1" dirty="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a:p>
            <a:pPr algn="ctr"/>
            <a:r>
              <a:rPr lang="zh-CN" sz="2800" b="1" dirty="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我心</a:t>
            </a:r>
            <a:r>
              <a:rPr lang="zh-CN" sz="2800" b="1" dirty="0">
                <a:solidFill>
                  <a:srgbClr val="FF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a:t>
            </a:r>
            <a:r>
              <a:rPr lang="zh-CN" sz="2800" b="1" dirty="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伤悲，莫知</a:t>
            </a:r>
            <a:r>
              <a:rPr lang="zh-CN" sz="2800" b="1" dirty="0">
                <a:solidFill>
                  <a:srgbClr val="FF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a:t>
            </a:r>
            <a:r>
              <a:rPr lang="zh-CN" sz="2800" b="1" dirty="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我</a:t>
            </a:r>
            <a:r>
              <a:rPr lang="zh-CN" sz="2800" b="1" dirty="0" smtClean="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哀</a:t>
            </a:r>
            <a:r>
              <a:rPr lang="zh-CN" altLang="en-US" sz="2800" b="1" dirty="0" smtClean="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a:t>
            </a:r>
            <a:endParaRPr lang="zh-CN" sz="2000" b="1" dirty="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p:txBody>
      </p:sp>
      <p:sp>
        <p:nvSpPr>
          <p:cNvPr id="8" name="文本框 7"/>
          <p:cNvSpPr txBox="1"/>
          <p:nvPr/>
        </p:nvSpPr>
        <p:spPr>
          <a:xfrm>
            <a:off x="1222548" y="2946334"/>
            <a:ext cx="1482090" cy="400110"/>
          </a:xfrm>
          <a:prstGeom prst="rect">
            <a:avLst/>
          </a:prstGeom>
          <a:noFill/>
        </p:spPr>
        <p:txBody>
          <a:bodyPr wrap="square" rtlCol="0">
            <a:spAutoFit/>
          </a:bodyPr>
          <a:lstStyle/>
          <a:p>
            <a:r>
              <a:rPr lang="zh-CN" altLang="zh-CN" sz="2000" b="1" dirty="0">
                <a:solidFill>
                  <a:srgbClr val="0000FF"/>
                </a:solidFill>
                <a:latin typeface="微软雅黑" panose="020B0503020204020204" charset="-122"/>
                <a:ea typeface="微软雅黑" panose="020B0503020204020204" charset="-122"/>
                <a:sym typeface="微软雅黑" panose="020B0503020204020204" charset="-122"/>
              </a:rPr>
              <a:t>薇：野豌豆</a:t>
            </a:r>
            <a:endParaRPr lang="zh-CN" altLang="zh-CN" sz="2000" b="1" dirty="0">
              <a:solidFill>
                <a:srgbClr val="0000FF"/>
              </a:solidFill>
              <a:latin typeface="微软雅黑" panose="020B0503020204020204" charset="-122"/>
              <a:ea typeface="微软雅黑" panose="020B0503020204020204" charset="-122"/>
              <a:sym typeface="微软雅黑" panose="020B0503020204020204" charset="-122"/>
            </a:endParaRPr>
          </a:p>
        </p:txBody>
      </p:sp>
      <p:sp>
        <p:nvSpPr>
          <p:cNvPr id="10" name="文本框 99"/>
          <p:cNvSpPr txBox="1"/>
          <p:nvPr/>
        </p:nvSpPr>
        <p:spPr>
          <a:xfrm>
            <a:off x="593976" y="3860343"/>
            <a:ext cx="7848872" cy="1015663"/>
          </a:xfrm>
          <a:prstGeom prst="rect">
            <a:avLst/>
          </a:prstGeom>
          <a:solidFill>
            <a:schemeClr val="accent3">
              <a:lumMod val="20000"/>
              <a:lumOff val="80000"/>
            </a:schemeClr>
          </a:solidFill>
          <a:ln w="9525">
            <a:noFill/>
          </a:ln>
        </p:spPr>
        <p:txBody>
          <a:bodyPr wrap="square">
            <a:spAutoFit/>
          </a:bodyPr>
          <a:lstStyle/>
          <a:p>
            <a:pPr algn="just"/>
            <a:r>
              <a:rPr lang="zh-CN" altLang="en-US" sz="2000" b="1" dirty="0" smtClean="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    回想</a:t>
            </a:r>
            <a:r>
              <a:rPr lang="zh-CN" altLang="en-US" sz="2000" b="1" dirty="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当初出征时，杨柳依依随风吹；如今回来路途中，大雪纷纷满天飞。道路泥泞难行走，又渴又饥真劳累。满心伤感满腔悲。我的哀痛谁体会</a:t>
            </a:r>
            <a:r>
              <a:rPr lang="zh-CN" altLang="en-US" sz="2000" b="1" dirty="0" smtClean="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a:t>
            </a:r>
            <a:endParaRPr lang="zh-CN" sz="2800" b="1" dirty="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p:txBody>
      </p:sp>
      <p:sp>
        <p:nvSpPr>
          <p:cNvPr id="11" name="文本框 1"/>
          <p:cNvSpPr txBox="1"/>
          <p:nvPr/>
        </p:nvSpPr>
        <p:spPr>
          <a:xfrm>
            <a:off x="567600" y="3364028"/>
            <a:ext cx="906017" cy="523220"/>
          </a:xfrm>
          <a:prstGeom prst="rect">
            <a:avLst/>
          </a:prstGeom>
          <a:noFill/>
        </p:spPr>
        <p:txBody>
          <a:bodyPr wrap="none" rtlCol="0">
            <a:spAutoFit/>
          </a:bodyPr>
          <a:lstStyle/>
          <a:p>
            <a:pPr algn="l"/>
            <a:r>
              <a:rPr lang="zh-CN" altLang="en-US" sz="2800" b="1" dirty="0" smtClean="0">
                <a:ln w="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译文</a:t>
            </a:r>
            <a:endParaRPr lang="zh-CN" altLang="en-US" sz="2800" b="1" dirty="0">
              <a:ln w="0"/>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endParaRPr>
          </a:p>
        </p:txBody>
      </p:sp>
      <p:grpSp>
        <p:nvGrpSpPr>
          <p:cNvPr id="32776" name="组合 11"/>
          <p:cNvGrpSpPr/>
          <p:nvPr/>
        </p:nvGrpSpPr>
        <p:grpSpPr>
          <a:xfrm>
            <a:off x="344488" y="223838"/>
            <a:ext cx="2650795" cy="646424"/>
            <a:chOff x="541" y="351"/>
            <a:chExt cx="4177" cy="1021"/>
          </a:xfrm>
        </p:grpSpPr>
        <p:sp>
          <p:nvSpPr>
            <p:cNvPr id="7170" name="文本框 1"/>
            <p:cNvSpPr txBox="1"/>
            <p:nvPr/>
          </p:nvSpPr>
          <p:spPr>
            <a:xfrm>
              <a:off x="1517" y="351"/>
              <a:ext cx="3201" cy="1021"/>
            </a:xfrm>
            <a:prstGeom prst="rect">
              <a:avLst/>
            </a:prstGeom>
            <a:noFill/>
            <a:ln w="9525">
              <a:noFill/>
            </a:ln>
          </p:spPr>
          <p:txBody>
            <a:bodyPr wrap="none" anchor="t">
              <a:spAutoFit/>
              <a:scene3d>
                <a:camera prst="orthographicFront"/>
                <a:lightRig rig="threePt" dir="t"/>
              </a:scene3d>
            </a:bodyPr>
            <a:lstStyle/>
            <a:p>
              <a:r>
                <a:rPr lang="zh-CN" altLang="en-US" sz="3600" noProof="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panose="020B0503020204020204" charset="-122"/>
                  <a:sym typeface="微软雅黑" panose="020B0503020204020204" charset="-122"/>
                </a:rPr>
                <a:t>整体感知</a:t>
              </a:r>
              <a:endParaRPr lang="zh-CN" altLang="en-US" sz="3600" noProof="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panose="020B0503020204020204" charset="-122"/>
                <a:sym typeface="微软雅黑" panose="020B0503020204020204" charset="-122"/>
              </a:endParaRPr>
            </a:p>
          </p:txBody>
        </p:sp>
        <p:sp>
          <p:nvSpPr>
            <p:cNvPr id="4" name="五边形 3"/>
            <p:cNvSpPr/>
            <p:nvPr/>
          </p:nvSpPr>
          <p:spPr>
            <a:xfrm>
              <a:off x="541" y="519"/>
              <a:ext cx="820" cy="684"/>
            </a:xfrm>
            <a:prstGeom prst="homePlate">
              <a:avLst/>
            </a:prstGeom>
            <a:solidFill>
              <a:schemeClr val="accent6"/>
            </a:solidFill>
            <a:ln w="28575" cmpd="sng">
              <a:solidFill>
                <a:srgbClr val="7030A0"/>
              </a:solidFill>
              <a:prstDash val="solid"/>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2"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p:bldP spid="8" grpId="2"/>
      <p:bldP spid="10" grpId="0" bldLvl="0" animBg="1"/>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90" name="图片 5"/>
          <p:cNvPicPr>
            <a:picLocks noChangeAspect="1"/>
          </p:cNvPicPr>
          <p:nvPr/>
        </p:nvPicPr>
        <p:blipFill>
          <a:blip r:embed="rId1" cstate="email">
            <a:clrChange>
              <a:clrFrom>
                <a:srgbClr val="F6F6F6"/>
              </a:clrFrom>
              <a:clrTo>
                <a:srgbClr val="F6F6F6">
                  <a:alpha val="0"/>
                </a:srgbClr>
              </a:clrTo>
            </a:clrChange>
          </a:blip>
          <a:srcRect/>
          <a:stretch>
            <a:fillRect/>
          </a:stretch>
        </p:blipFill>
        <p:spPr>
          <a:xfrm>
            <a:off x="1801813" y="1836738"/>
            <a:ext cx="3532187" cy="1860550"/>
          </a:xfrm>
          <a:prstGeom prst="rect">
            <a:avLst/>
          </a:prstGeom>
          <a:noFill/>
          <a:ln w="9525">
            <a:noFill/>
          </a:ln>
        </p:spPr>
      </p:pic>
      <p:pic>
        <p:nvPicPr>
          <p:cNvPr id="4" name="图片 3"/>
          <p:cNvPicPr>
            <a:picLocks noChangeAspect="1"/>
          </p:cNvPicPr>
          <p:nvPr/>
        </p:nvPicPr>
        <p:blipFill>
          <a:blip r:embed="rId2" cstate="email">
            <a:clrChange>
              <a:clrFrom>
                <a:srgbClr val="F7F7F5">
                  <a:alpha val="100000"/>
                </a:srgbClr>
              </a:clrFrom>
              <a:clrTo>
                <a:srgbClr val="F7F7F5">
                  <a:alpha val="100000"/>
                  <a:alpha val="0"/>
                </a:srgbClr>
              </a:clrTo>
            </a:clrChange>
          </a:blip>
          <a:stretch>
            <a:fillRect/>
          </a:stretch>
        </p:blipFill>
        <p:spPr>
          <a:xfrm>
            <a:off x="6800850" y="1837052"/>
            <a:ext cx="2150110" cy="2946400"/>
          </a:xfrm>
          <a:prstGeom prst="rect">
            <a:avLst/>
          </a:prstGeom>
          <a:effectLst>
            <a:softEdge rad="127000"/>
          </a:effectLst>
        </p:spPr>
      </p:pic>
      <p:sp>
        <p:nvSpPr>
          <p:cNvPr id="12292" name="文本框 4"/>
          <p:cNvSpPr txBox="1"/>
          <p:nvPr/>
        </p:nvSpPr>
        <p:spPr>
          <a:xfrm>
            <a:off x="2527300" y="1920875"/>
            <a:ext cx="2524125" cy="1482650"/>
          </a:xfrm>
          <a:prstGeom prst="rect">
            <a:avLst/>
          </a:prstGeom>
          <a:noFill/>
          <a:ln w="9525">
            <a:noFill/>
          </a:ln>
        </p:spPr>
        <p:txBody>
          <a:bodyPr>
            <a:spAutoFit/>
          </a:bodyPr>
          <a:lstStyle/>
          <a:p>
            <a:pPr>
              <a:lnSpc>
                <a:spcPct val="150000"/>
              </a:lnSpc>
            </a:pPr>
            <a:r>
              <a:rPr lang="zh-CN" altLang="zh-CN" sz="3200" b="1" dirty="0">
                <a:latin typeface="微软雅黑" panose="020B0503020204020204" charset="-122"/>
                <a:ea typeface="微软雅黑" panose="020B0503020204020204" charset="-122"/>
                <a:sym typeface="微软雅黑" panose="020B0503020204020204" charset="-122"/>
              </a:rPr>
              <a:t>昔我往矣，</a:t>
            </a:r>
            <a:endParaRPr lang="zh-CN" altLang="zh-CN" sz="3200" b="1" dirty="0">
              <a:latin typeface="微软雅黑" panose="020B0503020204020204" charset="-122"/>
              <a:ea typeface="微软雅黑" panose="020B0503020204020204" charset="-122"/>
              <a:sym typeface="微软雅黑" panose="020B0503020204020204" charset="-122"/>
            </a:endParaRPr>
          </a:p>
          <a:p>
            <a:pPr>
              <a:lnSpc>
                <a:spcPct val="150000"/>
              </a:lnSpc>
            </a:pPr>
            <a:r>
              <a:rPr lang="zh-CN" altLang="zh-CN" sz="3200" b="1" dirty="0">
                <a:latin typeface="微软雅黑" panose="020B0503020204020204" charset="-122"/>
                <a:ea typeface="微软雅黑" panose="020B0503020204020204" charset="-122"/>
                <a:sym typeface="微软雅黑" panose="020B0503020204020204" charset="-122"/>
              </a:rPr>
              <a:t>杨柳依依。</a:t>
            </a:r>
            <a:endParaRPr lang="zh-CN" altLang="en-US" sz="3200" b="1" dirty="0">
              <a:latin typeface="微软雅黑" panose="020B0503020204020204" charset="-122"/>
              <a:ea typeface="微软雅黑" panose="020B0503020204020204" charset="-122"/>
              <a:sym typeface="微软雅黑" panose="020B0503020204020204" charset="-122"/>
            </a:endParaRPr>
          </a:p>
        </p:txBody>
      </p:sp>
      <p:sp>
        <p:nvSpPr>
          <p:cNvPr id="8" name="椭圆 7"/>
          <p:cNvSpPr/>
          <p:nvPr/>
        </p:nvSpPr>
        <p:spPr>
          <a:xfrm>
            <a:off x="2578100" y="2170113"/>
            <a:ext cx="503238" cy="5048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0" name="线形标注 1 9"/>
          <p:cNvSpPr/>
          <p:nvPr/>
        </p:nvSpPr>
        <p:spPr>
          <a:xfrm>
            <a:off x="3563938" y="700088"/>
            <a:ext cx="2663825" cy="584200"/>
          </a:xfrm>
          <a:prstGeom prst="borderCallout1">
            <a:avLst>
              <a:gd name="adj1" fmla="val 54960"/>
              <a:gd name="adj2" fmla="val -2751"/>
              <a:gd name="adj3" fmla="val 240074"/>
              <a:gd name="adj4" fmla="val -26572"/>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rPr>
              <a:t>从前，文中指出征时。</a:t>
            </a:r>
            <a:endParaRPr kumimoji="0" lang="zh-CN" altLang="en-US" sz="2000" b="1" i="0" u="none" strike="noStrike" kern="1200" cap="none" spc="0" normalizeH="0" baseline="0" noProof="1">
              <a:ln>
                <a:noFill/>
              </a:ln>
              <a:solidFill>
                <a:schemeClr val="lt1"/>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3" name="椭圆 12"/>
          <p:cNvSpPr/>
          <p:nvPr/>
        </p:nvSpPr>
        <p:spPr>
          <a:xfrm>
            <a:off x="3402013" y="2178050"/>
            <a:ext cx="503238" cy="5048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4" name="线形标注 1 13"/>
          <p:cNvSpPr/>
          <p:nvPr/>
        </p:nvSpPr>
        <p:spPr>
          <a:xfrm>
            <a:off x="5334000" y="1587500"/>
            <a:ext cx="2549525" cy="582613"/>
          </a:xfrm>
          <a:prstGeom prst="borderCallout1">
            <a:avLst>
              <a:gd name="adj1" fmla="val 13057"/>
              <a:gd name="adj2" fmla="val -2726"/>
              <a:gd name="adj3" fmla="val 92646"/>
              <a:gd name="adj4" fmla="val -56399"/>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rPr>
              <a:t>文中指当初去从军。</a:t>
            </a:r>
            <a:endParaRPr kumimoji="0" lang="zh-CN" altLang="en-US" sz="20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7" name="椭圆 16"/>
          <p:cNvSpPr/>
          <p:nvPr/>
        </p:nvSpPr>
        <p:spPr>
          <a:xfrm>
            <a:off x="3400425" y="2822575"/>
            <a:ext cx="882650" cy="6127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9" name="线形标注 2(无边框) 18"/>
          <p:cNvSpPr/>
          <p:nvPr/>
        </p:nvSpPr>
        <p:spPr>
          <a:xfrm>
            <a:off x="5156200" y="3697288"/>
            <a:ext cx="1644650" cy="1141413"/>
          </a:xfrm>
          <a:prstGeom prst="callout2">
            <a:avLst>
              <a:gd name="adj1" fmla="val 18750"/>
              <a:gd name="adj2" fmla="val -8333"/>
              <a:gd name="adj3" fmla="val 18750"/>
              <a:gd name="adj4" fmla="val -16667"/>
              <a:gd name="adj5" fmla="val -20959"/>
              <a:gd name="adj6" fmla="val -73591"/>
            </a:avLst>
          </a:prstGeom>
          <a:solidFill>
            <a:schemeClr val="accent5">
              <a:lumMod val="40000"/>
              <a:lumOff val="60000"/>
            </a:schemeClr>
          </a:solidFill>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rPr>
              <a:t>形容柳丝轻柔、随风摇曳的样子。</a:t>
            </a:r>
            <a:endParaRPr kumimoji="0" lang="zh-CN" altLang="en-US" sz="20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endParaRPr>
          </a:p>
        </p:txBody>
      </p:sp>
      <p:grpSp>
        <p:nvGrpSpPr>
          <p:cNvPr id="34842" name="组合 11"/>
          <p:cNvGrpSpPr/>
          <p:nvPr/>
        </p:nvGrpSpPr>
        <p:grpSpPr>
          <a:xfrm>
            <a:off x="344488" y="223838"/>
            <a:ext cx="2631122" cy="645158"/>
            <a:chOff x="541" y="351"/>
            <a:chExt cx="4146" cy="1019"/>
          </a:xfrm>
        </p:grpSpPr>
        <p:sp>
          <p:nvSpPr>
            <p:cNvPr id="7170" name="文本框 1"/>
            <p:cNvSpPr txBox="1"/>
            <p:nvPr/>
          </p:nvSpPr>
          <p:spPr>
            <a:xfrm>
              <a:off x="1517" y="351"/>
              <a:ext cx="3170" cy="1019"/>
            </a:xfrm>
            <a:prstGeom prst="rect">
              <a:avLst/>
            </a:prstGeom>
            <a:noFill/>
            <a:ln w="9525">
              <a:noFill/>
            </a:ln>
          </p:spPr>
          <p:txBody>
            <a:bodyPr wrap="none" anchor="t">
              <a:spAutoFit/>
              <a:scene3d>
                <a:camera prst="orthographicFront"/>
                <a:lightRig rig="threePt" dir="t"/>
              </a:scene3d>
            </a:bodyPr>
            <a:lstStyle/>
            <a:p>
              <a:r>
                <a:rPr lang="zh-CN" altLang="en-US" sz="3600" noProof="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panose="020B0503020204020204" charset="-122"/>
                  <a:sym typeface="微软雅黑" panose="020B0503020204020204" charset="-122"/>
                </a:rPr>
                <a:t>古诗解读</a:t>
              </a:r>
              <a:endParaRPr lang="zh-CN" altLang="en-US" sz="3600" noProof="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panose="020B0503020204020204" charset="-122"/>
                <a:sym typeface="微软雅黑" panose="020B0503020204020204" charset="-122"/>
              </a:endParaRPr>
            </a:p>
          </p:txBody>
        </p:sp>
        <p:sp>
          <p:nvSpPr>
            <p:cNvPr id="2" name="五边形 1"/>
            <p:cNvSpPr/>
            <p:nvPr/>
          </p:nvSpPr>
          <p:spPr>
            <a:xfrm>
              <a:off x="541" y="519"/>
              <a:ext cx="820" cy="684"/>
            </a:xfrm>
            <a:prstGeom prst="homePlate">
              <a:avLst/>
            </a:prstGeom>
            <a:solidFill>
              <a:schemeClr val="accent6"/>
            </a:solidFill>
            <a:ln w="28575" cmpd="sng">
              <a:solidFill>
                <a:srgbClr val="7030A0"/>
              </a:solidFill>
              <a:prstDash val="solid"/>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auto"/>
              <a:endParaRPr lang="zh-CN" altLang="en-US" strike="noStrike" noProof="1">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edge">
                                      <p:cBhvr>
                                        <p:cTn id="32"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0" grpId="0" bldLvl="0" animBg="1"/>
      <p:bldP spid="13" grpId="0" bldLvl="0" animBg="1"/>
      <p:bldP spid="14" grpId="0" bldLvl="0" animBg="1"/>
      <p:bldP spid="17" grpId="0" bldLvl="0" animBg="1"/>
      <p:bldP spid="1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314" name="图片 2"/>
          <p:cNvPicPr>
            <a:picLocks noChangeAspect="1"/>
          </p:cNvPicPr>
          <p:nvPr/>
        </p:nvPicPr>
        <p:blipFill>
          <a:blip r:embed="rId1" cstate="email">
            <a:clrChange>
              <a:clrFrom>
                <a:srgbClr val="FFFFFF"/>
              </a:clrFrom>
              <a:clrTo>
                <a:srgbClr val="FFFFFF">
                  <a:alpha val="0"/>
                </a:srgbClr>
              </a:clrTo>
            </a:clrChange>
          </a:blip>
          <a:stretch>
            <a:fillRect/>
          </a:stretch>
        </p:blipFill>
        <p:spPr>
          <a:xfrm>
            <a:off x="1588" y="1149350"/>
            <a:ext cx="5057775" cy="3794125"/>
          </a:xfrm>
          <a:prstGeom prst="rect">
            <a:avLst/>
          </a:prstGeom>
          <a:noFill/>
          <a:ln w="9525">
            <a:noFill/>
          </a:ln>
        </p:spPr>
      </p:pic>
      <p:pic>
        <p:nvPicPr>
          <p:cNvPr id="13315" name="图片 5"/>
          <p:cNvPicPr>
            <a:picLocks noChangeAspect="1"/>
          </p:cNvPicPr>
          <p:nvPr/>
        </p:nvPicPr>
        <p:blipFill>
          <a:blip r:embed="rId2" cstate="email">
            <a:clrChange>
              <a:clrFrom>
                <a:srgbClr val="F6F6F6"/>
              </a:clrFrom>
              <a:clrTo>
                <a:srgbClr val="F6F6F6">
                  <a:alpha val="0"/>
                </a:srgbClr>
              </a:clrTo>
            </a:clrChange>
          </a:blip>
          <a:srcRect/>
          <a:stretch>
            <a:fillRect/>
          </a:stretch>
        </p:blipFill>
        <p:spPr>
          <a:xfrm>
            <a:off x="3832225" y="1762125"/>
            <a:ext cx="3532188" cy="1860550"/>
          </a:xfrm>
          <a:prstGeom prst="rect">
            <a:avLst/>
          </a:prstGeom>
          <a:noFill/>
          <a:ln w="9525">
            <a:noFill/>
          </a:ln>
        </p:spPr>
      </p:pic>
      <p:sp>
        <p:nvSpPr>
          <p:cNvPr id="13316" name="文本框 4"/>
          <p:cNvSpPr txBox="1"/>
          <p:nvPr/>
        </p:nvSpPr>
        <p:spPr>
          <a:xfrm>
            <a:off x="4559300" y="1844675"/>
            <a:ext cx="2522538" cy="1482650"/>
          </a:xfrm>
          <a:prstGeom prst="rect">
            <a:avLst/>
          </a:prstGeom>
          <a:noFill/>
          <a:ln w="9525">
            <a:noFill/>
          </a:ln>
        </p:spPr>
        <p:txBody>
          <a:bodyPr>
            <a:spAutoFit/>
          </a:bodyPr>
          <a:lstStyle/>
          <a:p>
            <a:pPr>
              <a:lnSpc>
                <a:spcPct val="150000"/>
              </a:lnSpc>
            </a:pPr>
            <a:r>
              <a:rPr lang="zh-CN" altLang="zh-CN" sz="3200" b="1" dirty="0">
                <a:latin typeface="微软雅黑" panose="020B0503020204020204" charset="-122"/>
                <a:ea typeface="微软雅黑" panose="020B0503020204020204" charset="-122"/>
                <a:sym typeface="微软雅黑" panose="020B0503020204020204" charset="-122"/>
              </a:rPr>
              <a:t>今我来思，雨雪霏霏。</a:t>
            </a:r>
            <a:endParaRPr lang="zh-CN" altLang="en-US" sz="3200" b="1" dirty="0">
              <a:latin typeface="微软雅黑" panose="020B0503020204020204" charset="-122"/>
              <a:ea typeface="微软雅黑" panose="020B0503020204020204" charset="-122"/>
              <a:sym typeface="微软雅黑" panose="020B0503020204020204" charset="-122"/>
            </a:endParaRPr>
          </a:p>
        </p:txBody>
      </p:sp>
      <p:sp>
        <p:nvSpPr>
          <p:cNvPr id="10" name="线形标注 1 9"/>
          <p:cNvSpPr/>
          <p:nvPr/>
        </p:nvSpPr>
        <p:spPr>
          <a:xfrm>
            <a:off x="2349500" y="1577975"/>
            <a:ext cx="1482725" cy="650875"/>
          </a:xfrm>
          <a:prstGeom prst="borderCallout1">
            <a:avLst>
              <a:gd name="adj1" fmla="val 107429"/>
              <a:gd name="adj2" fmla="val 45505"/>
              <a:gd name="adj3" fmla="val 175659"/>
              <a:gd name="adj4" fmla="val 22089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rPr>
              <a:t>雪下得很大的样子。</a:t>
            </a:r>
            <a:endParaRPr kumimoji="0" lang="zh-CN" altLang="en-US" sz="20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3" name="椭圆 12"/>
          <p:cNvSpPr/>
          <p:nvPr/>
        </p:nvSpPr>
        <p:spPr>
          <a:xfrm>
            <a:off x="5868988" y="2103438"/>
            <a:ext cx="503238" cy="5048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7" name="椭圆 16"/>
          <p:cNvSpPr/>
          <p:nvPr/>
        </p:nvSpPr>
        <p:spPr>
          <a:xfrm>
            <a:off x="4559300" y="2740025"/>
            <a:ext cx="882650" cy="6127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9" name="线形标注 2(无边框) 18"/>
          <p:cNvSpPr/>
          <p:nvPr/>
        </p:nvSpPr>
        <p:spPr>
          <a:xfrm>
            <a:off x="6604000" y="3622675"/>
            <a:ext cx="2227263" cy="1139825"/>
          </a:xfrm>
          <a:prstGeom prst="callout2">
            <a:avLst>
              <a:gd name="adj1" fmla="val 18750"/>
              <a:gd name="adj2" fmla="val -8333"/>
              <a:gd name="adj3" fmla="val 18750"/>
              <a:gd name="adj4" fmla="val -16667"/>
              <a:gd name="adj5" fmla="val -20959"/>
              <a:gd name="adj6" fmla="val -73591"/>
            </a:avLst>
          </a:prstGeom>
          <a:solidFill>
            <a:schemeClr val="accent3">
              <a:lumMod val="20000"/>
              <a:lumOff val="80000"/>
            </a:schemeClr>
          </a:solidFill>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1">
                <a:ln>
                  <a:noFill/>
                </a:ln>
                <a:solidFill>
                  <a:schemeClr val="dk1"/>
                </a:solidFill>
                <a:effectLst/>
                <a:uLnTx/>
                <a:uFillTx/>
                <a:latin typeface="微软雅黑" panose="020B0503020204020204" charset="-122"/>
                <a:ea typeface="微软雅黑" panose="020B0503020204020204" charset="-122"/>
                <a:sym typeface="微软雅黑" panose="020B0503020204020204" charset="-122"/>
              </a:rPr>
              <a:t>指下雪。“雨”这里读（yù）</a:t>
            </a:r>
            <a:endParaRPr kumimoji="0" lang="en-US" altLang="zh-CN" sz="2000" b="1" i="0" u="none" strike="noStrike" kern="1200" cap="none" spc="0" normalizeH="0" baseline="0" noProof="1">
              <a:ln>
                <a:noFill/>
              </a:ln>
              <a:solidFill>
                <a:schemeClr val="dk1"/>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1" name="椭圆 10"/>
          <p:cNvSpPr/>
          <p:nvPr/>
        </p:nvSpPr>
        <p:spPr>
          <a:xfrm>
            <a:off x="5441950" y="2740025"/>
            <a:ext cx="882650" cy="6127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2" name="线形标注 1 11"/>
          <p:cNvSpPr/>
          <p:nvPr/>
        </p:nvSpPr>
        <p:spPr>
          <a:xfrm>
            <a:off x="6659563" y="1058863"/>
            <a:ext cx="2089150" cy="650875"/>
          </a:xfrm>
          <a:prstGeom prst="borderCallout1">
            <a:avLst>
              <a:gd name="adj1" fmla="val 66541"/>
              <a:gd name="adj2" fmla="val -2207"/>
              <a:gd name="adj3" fmla="val 144206"/>
              <a:gd name="adj4" fmla="val -2583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1" smtClean="0">
                <a:ln>
                  <a:noFill/>
                </a:ln>
                <a:solidFill>
                  <a:schemeClr val="tx1"/>
                </a:solidFill>
                <a:effectLst/>
                <a:uLnTx/>
                <a:uFillTx/>
                <a:latin typeface="微软雅黑" panose="020B0503020204020204" charset="-122"/>
                <a:ea typeface="微软雅黑" panose="020B0503020204020204" charset="-122"/>
                <a:sym typeface="微软雅黑" panose="020B0503020204020204" charset="-122"/>
              </a:rPr>
              <a:t>句末语气词，没有实在意义。</a:t>
            </a:r>
            <a:endParaRPr kumimoji="0" lang="zh-CN" altLang="en-US" sz="2000" b="1" i="0" u="none" strike="noStrike" kern="1200" cap="none" spc="0" normalizeH="0" baseline="0" noProof="1" smtClean="0">
              <a:ln>
                <a:noFill/>
              </a:ln>
              <a:solidFill>
                <a:schemeClr val="tx1"/>
              </a:solidFill>
              <a:effectLst/>
              <a:uLnTx/>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edge">
                                      <p:cBhvr>
                                        <p:cTn id="7" dur="2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edge">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edge">
                                      <p:cBhvr>
                                        <p:cTn id="3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3" grpId="0" bldLvl="0" animBg="1"/>
      <p:bldP spid="17" grpId="0" bldLvl="0" animBg="1"/>
      <p:bldP spid="19" grpId="0" bldLvl="0" animBg="1"/>
      <p:bldP spid="11" grpId="0" bldLvl="0" animBg="1"/>
      <p:bldP spid="1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035050" y="2092325"/>
            <a:ext cx="3384550" cy="191928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200000"/>
              </a:lnSpc>
              <a:spcBef>
                <a:spcPct val="0"/>
              </a:spcBef>
              <a:spcAft>
                <a:spcPct val="0"/>
              </a:spcAft>
              <a:buClrTx/>
              <a:buSzTx/>
              <a:buFontTx/>
              <a:buNone/>
              <a:defRPr/>
            </a:pPr>
            <a:r>
              <a:rPr kumimoji="0" lang="zh-CN" altLang="en-US" sz="28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rPr>
              <a:t>昔</a:t>
            </a:r>
            <a:r>
              <a:rPr kumimoji="0" lang="en-US" altLang="zh-CN" sz="28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rPr>
              <a:t>———</a:t>
            </a:r>
            <a:r>
              <a:rPr kumimoji="0" lang="zh-CN" altLang="en-US" sz="28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rPr>
              <a:t>今</a:t>
            </a:r>
            <a:endParaRPr kumimoji="0" lang="zh-CN" altLang="en-US" sz="28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endParaRPr>
          </a:p>
          <a:p>
            <a:pPr marL="0" marR="0" lvl="0" indent="0" algn="l" defTabSz="914400" rtl="0" eaLnBrk="1" fontAlgn="base" latinLnBrk="0" hangingPunct="1">
              <a:lnSpc>
                <a:spcPct val="200000"/>
              </a:lnSpc>
              <a:spcBef>
                <a:spcPct val="0"/>
              </a:spcBef>
              <a:spcAft>
                <a:spcPct val="0"/>
              </a:spcAft>
              <a:buClrTx/>
              <a:buSzTx/>
              <a:buFontTx/>
              <a:buNone/>
              <a:defRPr/>
            </a:pPr>
            <a:r>
              <a:rPr kumimoji="0" lang="zh-CN" altLang="en-US" sz="28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rPr>
              <a:t>杨柳</a:t>
            </a:r>
            <a:r>
              <a:rPr kumimoji="0" lang="en-US" altLang="zh-CN" sz="28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rPr>
              <a:t>———</a:t>
            </a:r>
            <a:r>
              <a:rPr kumimoji="0" lang="zh-CN" altLang="en-US" sz="28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rPr>
              <a:t>雨雪</a:t>
            </a:r>
            <a:endParaRPr kumimoji="0" lang="zh-CN" altLang="en-US" sz="28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4" name="矩形 3"/>
          <p:cNvSpPr/>
          <p:nvPr/>
        </p:nvSpPr>
        <p:spPr>
          <a:xfrm>
            <a:off x="4489450" y="2074863"/>
            <a:ext cx="3384550" cy="192087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200000"/>
              </a:lnSpc>
              <a:spcBef>
                <a:spcPct val="0"/>
              </a:spcBef>
              <a:spcAft>
                <a:spcPct val="0"/>
              </a:spcAft>
              <a:buClrTx/>
              <a:buSzTx/>
              <a:buFontTx/>
              <a:buNone/>
              <a:defRPr/>
            </a:pPr>
            <a:r>
              <a:rPr kumimoji="0" lang="zh-CN" altLang="en-US" sz="28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rPr>
              <a:t>往</a:t>
            </a:r>
            <a:r>
              <a:rPr kumimoji="0" lang="en-US" altLang="zh-CN" sz="28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rPr>
              <a:t>———</a:t>
            </a:r>
            <a:r>
              <a:rPr kumimoji="0" lang="zh-CN" altLang="en-US" sz="28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rPr>
              <a:t>来</a:t>
            </a:r>
            <a:endParaRPr kumimoji="0" lang="zh-CN" altLang="en-US" sz="28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endParaRPr>
          </a:p>
          <a:p>
            <a:pPr marL="0" marR="0" lvl="0" indent="0" algn="l" defTabSz="914400" rtl="0" eaLnBrk="1" fontAlgn="base" latinLnBrk="0" hangingPunct="1">
              <a:lnSpc>
                <a:spcPct val="200000"/>
              </a:lnSpc>
              <a:spcBef>
                <a:spcPct val="0"/>
              </a:spcBef>
              <a:spcAft>
                <a:spcPct val="0"/>
              </a:spcAft>
              <a:buClrTx/>
              <a:buSzTx/>
              <a:buFontTx/>
              <a:buNone/>
              <a:defRPr/>
            </a:pPr>
            <a:r>
              <a:rPr kumimoji="0" lang="zh-CN" altLang="en-US" sz="28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rPr>
              <a:t>依依</a:t>
            </a:r>
            <a:r>
              <a:rPr kumimoji="0" lang="en-US" altLang="zh-CN" sz="28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rPr>
              <a:t>———</a:t>
            </a:r>
            <a:r>
              <a:rPr kumimoji="0" lang="zh-CN" altLang="en-US" sz="28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rPr>
              <a:t>霏霏</a:t>
            </a:r>
            <a:endParaRPr kumimoji="0" lang="zh-CN" altLang="en-US" sz="28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5" name="云形标注 4"/>
          <p:cNvSpPr/>
          <p:nvPr/>
        </p:nvSpPr>
        <p:spPr>
          <a:xfrm>
            <a:off x="5316538" y="617538"/>
            <a:ext cx="2557463" cy="1125538"/>
          </a:xfrm>
          <a:prstGeom prst="cloudCallout">
            <a:avLst>
              <a:gd name="adj1" fmla="val -82977"/>
              <a:gd name="adj2" fmla="val 71388"/>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1">
                <a:ln>
                  <a:noFill/>
                </a:ln>
                <a:solidFill>
                  <a:srgbClr val="FF0000"/>
                </a:solidFill>
                <a:effectLst/>
                <a:uLnTx/>
                <a:uFillTx/>
                <a:latin typeface="微软雅黑" panose="020B0503020204020204" charset="-122"/>
                <a:ea typeface="微软雅黑" panose="020B0503020204020204" charset="-122"/>
                <a:sym typeface="微软雅黑" panose="020B0503020204020204" charset="-122"/>
              </a:rPr>
              <a:t>上下对仗工整</a:t>
            </a:r>
            <a:endParaRPr kumimoji="0" lang="zh-CN" altLang="en-US" sz="2400" b="1" i="0" u="none" strike="noStrike" kern="1200" cap="none" spc="0" normalizeH="0" baseline="0" noProof="1">
              <a:ln>
                <a:noFill/>
              </a:ln>
              <a:solidFill>
                <a:srgbClr val="FF0000"/>
              </a:solidFill>
              <a:effectLst/>
              <a:uLnTx/>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fade">
                                      <p:cBhvr>
                                        <p:cTn id="16" dur="500"/>
                                        <p:tgtEl>
                                          <p:spTgt spid="4">
                                            <p:txEl>
                                              <p:pRg st="0" end="0"/>
                                            </p:txEl>
                                          </p:spTgt>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fade">
                                      <p:cBhvr>
                                        <p:cTn id="20" dur="500"/>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edge">
                                      <p:cBhvr>
                                        <p:cTn id="2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362" name="图片 5"/>
          <p:cNvPicPr>
            <a:picLocks noChangeAspect="1"/>
          </p:cNvPicPr>
          <p:nvPr/>
        </p:nvPicPr>
        <p:blipFill>
          <a:blip r:embed="rId1" cstate="email">
            <a:clrChange>
              <a:clrFrom>
                <a:srgbClr val="F6F6F6"/>
              </a:clrFrom>
              <a:clrTo>
                <a:srgbClr val="F6F6F6">
                  <a:alpha val="0"/>
                </a:srgbClr>
              </a:clrTo>
            </a:clrChange>
          </a:blip>
          <a:srcRect/>
          <a:stretch>
            <a:fillRect/>
          </a:stretch>
        </p:blipFill>
        <p:spPr>
          <a:xfrm>
            <a:off x="1801813" y="1836738"/>
            <a:ext cx="3532187" cy="1860550"/>
          </a:xfrm>
          <a:prstGeom prst="rect">
            <a:avLst/>
          </a:prstGeom>
          <a:noFill/>
          <a:ln w="9525">
            <a:noFill/>
          </a:ln>
        </p:spPr>
      </p:pic>
      <p:pic>
        <p:nvPicPr>
          <p:cNvPr id="4" name="图片 3"/>
          <p:cNvPicPr>
            <a:picLocks noChangeAspect="1"/>
          </p:cNvPicPr>
          <p:nvPr/>
        </p:nvPicPr>
        <p:blipFill>
          <a:blip r:embed="rId2" cstate="email">
            <a:clrChange>
              <a:clrFrom>
                <a:srgbClr val="F7F7F5">
                  <a:alpha val="100000"/>
                </a:srgbClr>
              </a:clrFrom>
              <a:clrTo>
                <a:srgbClr val="F7F7F5">
                  <a:alpha val="100000"/>
                  <a:alpha val="0"/>
                </a:srgbClr>
              </a:clrTo>
            </a:clrChange>
          </a:blip>
          <a:stretch>
            <a:fillRect/>
          </a:stretch>
        </p:blipFill>
        <p:spPr>
          <a:xfrm>
            <a:off x="6800850" y="1837052"/>
            <a:ext cx="2150110" cy="2946400"/>
          </a:xfrm>
          <a:prstGeom prst="rect">
            <a:avLst/>
          </a:prstGeom>
          <a:effectLst>
            <a:softEdge rad="127000"/>
          </a:effectLst>
        </p:spPr>
      </p:pic>
      <p:sp>
        <p:nvSpPr>
          <p:cNvPr id="15364" name="文本框 4"/>
          <p:cNvSpPr txBox="1"/>
          <p:nvPr/>
        </p:nvSpPr>
        <p:spPr>
          <a:xfrm>
            <a:off x="2527300" y="1920875"/>
            <a:ext cx="2524125" cy="1482650"/>
          </a:xfrm>
          <a:prstGeom prst="rect">
            <a:avLst/>
          </a:prstGeom>
          <a:noFill/>
          <a:ln w="9525">
            <a:noFill/>
          </a:ln>
        </p:spPr>
        <p:txBody>
          <a:bodyPr>
            <a:spAutoFit/>
          </a:bodyPr>
          <a:lstStyle/>
          <a:p>
            <a:pPr>
              <a:lnSpc>
                <a:spcPct val="150000"/>
              </a:lnSpc>
            </a:pPr>
            <a:r>
              <a:rPr lang="zh-CN" altLang="zh-CN" sz="3200" b="1" dirty="0">
                <a:latin typeface="微软雅黑" panose="020B0503020204020204" charset="-122"/>
                <a:ea typeface="微软雅黑" panose="020B0503020204020204" charset="-122"/>
                <a:sym typeface="微软雅黑" panose="020B0503020204020204" charset="-122"/>
              </a:rPr>
              <a:t>行道迟迟，载渴载饥。</a:t>
            </a:r>
            <a:endParaRPr lang="zh-CN" altLang="zh-CN" sz="3200" b="1" dirty="0">
              <a:latin typeface="微软雅黑" panose="020B0503020204020204" charset="-122"/>
              <a:ea typeface="微软雅黑" panose="020B0503020204020204" charset="-122"/>
              <a:sym typeface="微软雅黑" panose="020B0503020204020204" charset="-122"/>
            </a:endParaRPr>
          </a:p>
        </p:txBody>
      </p:sp>
      <p:sp>
        <p:nvSpPr>
          <p:cNvPr id="13" name="椭圆 12"/>
          <p:cNvSpPr/>
          <p:nvPr/>
        </p:nvSpPr>
        <p:spPr>
          <a:xfrm>
            <a:off x="3402013" y="2178050"/>
            <a:ext cx="881063" cy="49688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4" name="线形标注 1 13"/>
          <p:cNvSpPr/>
          <p:nvPr/>
        </p:nvSpPr>
        <p:spPr>
          <a:xfrm>
            <a:off x="5997575" y="1438275"/>
            <a:ext cx="1808163" cy="739775"/>
          </a:xfrm>
          <a:prstGeom prst="borderCallout1">
            <a:avLst>
              <a:gd name="adj1" fmla="val 13057"/>
              <a:gd name="adj2" fmla="val -2726"/>
              <a:gd name="adj3" fmla="val 99673"/>
              <a:gd name="adj4" fmla="val -102423"/>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rPr>
              <a:t>迟缓的样子</a:t>
            </a:r>
            <a:r>
              <a:rPr kumimoji="0" lang="zh-CN" altLang="en-US" sz="2000" b="0" i="0" u="none" strike="noStrike" kern="1200" cap="none" spc="0" normalizeH="0" baseline="0" noProof="1">
                <a:ln>
                  <a:noFill/>
                </a:ln>
                <a:solidFill>
                  <a:schemeClr val="lt1"/>
                </a:solidFill>
                <a:effectLst/>
                <a:uLnTx/>
                <a:uFillTx/>
                <a:latin typeface="微软雅黑" panose="020B0503020204020204" charset="-122"/>
                <a:ea typeface="微软雅黑" panose="020B0503020204020204" charset="-122"/>
                <a:sym typeface="微软雅黑" panose="020B0503020204020204" charset="-122"/>
              </a:rPr>
              <a:t>。</a:t>
            </a:r>
            <a:endParaRPr kumimoji="0" lang="zh-CN" altLang="en-US" sz="20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9" name="线形标注 2(无边框) 18"/>
          <p:cNvSpPr/>
          <p:nvPr/>
        </p:nvSpPr>
        <p:spPr>
          <a:xfrm>
            <a:off x="4981575" y="3697288"/>
            <a:ext cx="1819275" cy="908050"/>
          </a:xfrm>
          <a:prstGeom prst="callout2">
            <a:avLst>
              <a:gd name="adj1" fmla="val 18750"/>
              <a:gd name="adj2" fmla="val -8333"/>
              <a:gd name="adj3" fmla="val 18750"/>
              <a:gd name="adj4" fmla="val -16667"/>
              <a:gd name="adj5" fmla="val -20959"/>
              <a:gd name="adj6" fmla="val -73591"/>
            </a:avLst>
          </a:prstGeom>
          <a:solidFill>
            <a:schemeClr val="accent5">
              <a:lumMod val="40000"/>
              <a:lumOff val="60000"/>
            </a:schemeClr>
          </a:solidFill>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1">
                <a:ln>
                  <a:noFill/>
                </a:ln>
                <a:solidFill>
                  <a:schemeClr val="dk1"/>
                </a:solidFill>
                <a:effectLst/>
                <a:uLnTx/>
                <a:uFillTx/>
                <a:latin typeface="微软雅黑" panose="020B0503020204020204" charset="-122"/>
                <a:ea typeface="微软雅黑" panose="020B0503020204020204" charset="-122"/>
                <a:sym typeface="微软雅黑" panose="020B0503020204020204" charset="-122"/>
              </a:rPr>
              <a:t>则，又。</a:t>
            </a:r>
            <a:endParaRPr kumimoji="0" lang="zh-CN" altLang="en-US" sz="32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a:off x="3402013" y="2889250"/>
            <a:ext cx="503238" cy="5032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edge">
                                      <p:cBhvr>
                                        <p:cTn id="13" dur="20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edge">
                                      <p:cBhvr>
                                        <p:cTn id="23"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19" grpId="0" bldLvl="0" animBg="1"/>
      <p:bldP spid="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386" name="图片 2"/>
          <p:cNvPicPr>
            <a:picLocks noChangeAspect="1"/>
          </p:cNvPicPr>
          <p:nvPr/>
        </p:nvPicPr>
        <p:blipFill>
          <a:blip r:embed="rId1" cstate="email">
            <a:clrChange>
              <a:clrFrom>
                <a:srgbClr val="FFFFFF"/>
              </a:clrFrom>
              <a:clrTo>
                <a:srgbClr val="FFFFFF">
                  <a:alpha val="0"/>
                </a:srgbClr>
              </a:clrTo>
            </a:clrChange>
          </a:blip>
          <a:stretch>
            <a:fillRect/>
          </a:stretch>
        </p:blipFill>
        <p:spPr>
          <a:xfrm>
            <a:off x="1588" y="1149350"/>
            <a:ext cx="5057775" cy="3794125"/>
          </a:xfrm>
          <a:prstGeom prst="rect">
            <a:avLst/>
          </a:prstGeom>
          <a:noFill/>
          <a:ln w="9525">
            <a:noFill/>
          </a:ln>
        </p:spPr>
      </p:pic>
      <p:pic>
        <p:nvPicPr>
          <p:cNvPr id="16387" name="图片 5"/>
          <p:cNvPicPr>
            <a:picLocks noChangeAspect="1"/>
          </p:cNvPicPr>
          <p:nvPr/>
        </p:nvPicPr>
        <p:blipFill>
          <a:blip r:embed="rId2" cstate="email">
            <a:clrChange>
              <a:clrFrom>
                <a:srgbClr val="F6F6F6"/>
              </a:clrFrom>
              <a:clrTo>
                <a:srgbClr val="F6F6F6">
                  <a:alpha val="0"/>
                </a:srgbClr>
              </a:clrTo>
            </a:clrChange>
          </a:blip>
          <a:srcRect/>
          <a:stretch>
            <a:fillRect/>
          </a:stretch>
        </p:blipFill>
        <p:spPr>
          <a:xfrm>
            <a:off x="3832225" y="1762125"/>
            <a:ext cx="3532188" cy="1860550"/>
          </a:xfrm>
          <a:prstGeom prst="rect">
            <a:avLst/>
          </a:prstGeom>
          <a:noFill/>
          <a:ln w="9525">
            <a:noFill/>
          </a:ln>
        </p:spPr>
      </p:pic>
      <p:sp>
        <p:nvSpPr>
          <p:cNvPr id="16388" name="文本框 4"/>
          <p:cNvSpPr txBox="1"/>
          <p:nvPr/>
        </p:nvSpPr>
        <p:spPr>
          <a:xfrm>
            <a:off x="4559300" y="1844675"/>
            <a:ext cx="2522538" cy="1482650"/>
          </a:xfrm>
          <a:prstGeom prst="rect">
            <a:avLst/>
          </a:prstGeom>
          <a:noFill/>
          <a:ln w="9525">
            <a:noFill/>
          </a:ln>
        </p:spPr>
        <p:txBody>
          <a:bodyPr>
            <a:spAutoFit/>
          </a:bodyPr>
          <a:lstStyle/>
          <a:p>
            <a:pPr>
              <a:lnSpc>
                <a:spcPct val="150000"/>
              </a:lnSpc>
            </a:pPr>
            <a:r>
              <a:rPr lang="zh-CN" altLang="zh-CN" sz="3200" b="1" dirty="0">
                <a:latin typeface="微软雅黑" panose="020B0503020204020204" charset="-122"/>
                <a:ea typeface="微软雅黑" panose="020B0503020204020204" charset="-122"/>
                <a:sym typeface="微软雅黑" panose="020B0503020204020204" charset="-122"/>
              </a:rPr>
              <a:t>我心伤悲，莫知我哀！</a:t>
            </a:r>
            <a:endParaRPr lang="zh-CN" altLang="zh-CN" sz="3200" b="1" dirty="0">
              <a:latin typeface="微软雅黑" panose="020B0503020204020204" charset="-122"/>
              <a:ea typeface="微软雅黑" panose="020B0503020204020204" charset="-122"/>
              <a:sym typeface="微软雅黑" panose="020B0503020204020204" charset="-122"/>
            </a:endParaRPr>
          </a:p>
        </p:txBody>
      </p:sp>
      <p:sp>
        <p:nvSpPr>
          <p:cNvPr id="13" name="椭圆 12"/>
          <p:cNvSpPr/>
          <p:nvPr/>
        </p:nvSpPr>
        <p:spPr>
          <a:xfrm>
            <a:off x="4608513" y="2794000"/>
            <a:ext cx="504825" cy="5048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4" name="线形标注 1 13"/>
          <p:cNvSpPr/>
          <p:nvPr/>
        </p:nvSpPr>
        <p:spPr>
          <a:xfrm>
            <a:off x="6518275" y="3851275"/>
            <a:ext cx="1666875" cy="623888"/>
          </a:xfrm>
          <a:prstGeom prst="borderCallout1">
            <a:avLst>
              <a:gd name="adj1" fmla="val 67536"/>
              <a:gd name="adj2" fmla="val -8957"/>
              <a:gd name="adj3" fmla="val -71690"/>
              <a:gd name="adj4" fmla="val -9731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rPr>
              <a:t>没有人。</a:t>
            </a:r>
            <a:endParaRPr kumimoji="0" lang="zh-CN" altLang="en-US" sz="32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文本框 2"/>
          <p:cNvSpPr txBox="1"/>
          <p:nvPr/>
        </p:nvSpPr>
        <p:spPr>
          <a:xfrm>
            <a:off x="227013" y="1438593"/>
            <a:ext cx="2492990" cy="1656415"/>
          </a:xfrm>
          <a:prstGeom prst="rect">
            <a:avLst/>
          </a:prstGeom>
          <a:noFill/>
          <a:ln w="9525">
            <a:noFill/>
          </a:ln>
        </p:spPr>
        <p:txBody>
          <a:bodyPr wrap="none">
            <a:spAutoFit/>
          </a:bodyPr>
          <a:lstStyle/>
          <a:p>
            <a:pPr>
              <a:lnSpc>
                <a:spcPct val="150000"/>
              </a:lnSpc>
            </a:pPr>
            <a:r>
              <a:rPr lang="zh-CN" altLang="zh-CN" sz="3600" b="1" dirty="0">
                <a:latin typeface="微软雅黑" panose="020B0503020204020204" charset="-122"/>
                <a:ea typeface="微软雅黑" panose="020B0503020204020204" charset="-122"/>
                <a:sym typeface="微软雅黑" panose="020B0503020204020204" charset="-122"/>
              </a:rPr>
              <a:t>昔我往矣，</a:t>
            </a:r>
            <a:endParaRPr lang="zh-CN" altLang="zh-CN" sz="3600" b="1" dirty="0">
              <a:latin typeface="微软雅黑" panose="020B0503020204020204" charset="-122"/>
              <a:ea typeface="微软雅黑" panose="020B0503020204020204" charset="-122"/>
              <a:sym typeface="微软雅黑" panose="020B0503020204020204" charset="-122"/>
            </a:endParaRPr>
          </a:p>
          <a:p>
            <a:pPr>
              <a:lnSpc>
                <a:spcPct val="150000"/>
              </a:lnSpc>
            </a:pPr>
            <a:r>
              <a:rPr lang="zh-CN" altLang="zh-CN" sz="3600" b="1" dirty="0">
                <a:latin typeface="微软雅黑" panose="020B0503020204020204" charset="-122"/>
                <a:ea typeface="微软雅黑" panose="020B0503020204020204" charset="-122"/>
                <a:sym typeface="微软雅黑" panose="020B0503020204020204" charset="-122"/>
              </a:rPr>
              <a:t>杨柳依依。</a:t>
            </a:r>
            <a:endParaRPr lang="zh-CN" altLang="en-US" sz="3600" b="1" dirty="0">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2786063" y="1160780"/>
            <a:ext cx="6175375" cy="2306955"/>
          </a:xfrm>
          <a:prstGeom prst="rect">
            <a:avLst/>
          </a:prstGeom>
          <a:noFill/>
          <a:ln w="9525">
            <a:noFill/>
          </a:ln>
        </p:spPr>
        <p:txBody>
          <a:bodyPr>
            <a:spAutoFit/>
          </a:bodyPr>
          <a:lstStyle/>
          <a:p>
            <a:pPr>
              <a:lnSpc>
                <a:spcPct val="150000"/>
              </a:lnSpc>
            </a:pPr>
            <a:r>
              <a:rPr lang="en-US" altLang="zh-CN" sz="2400" b="1" dirty="0">
                <a:solidFill>
                  <a:srgbClr val="FF0000"/>
                </a:solidFill>
                <a:latin typeface="微软雅黑" panose="020B0503020204020204" charset="-122"/>
                <a:ea typeface="微软雅黑" panose="020B0503020204020204" charset="-122"/>
                <a:sym typeface="微软雅黑" panose="020B0503020204020204" charset="-122"/>
              </a:rPr>
              <a:t>    </a:t>
            </a:r>
            <a:r>
              <a:rPr lang="zh-CN" altLang="en-US" sz="2400" b="1" dirty="0">
                <a:solidFill>
                  <a:srgbClr val="FF0000"/>
                </a:solidFill>
                <a:latin typeface="微软雅黑" panose="020B0503020204020204" charset="-122"/>
                <a:ea typeface="微软雅黑" panose="020B0503020204020204" charset="-122"/>
                <a:sym typeface="微软雅黑" panose="020B0503020204020204" charset="-122"/>
              </a:rPr>
              <a:t>“杨柳依依”点明出征的季节，“柳”在古诗中含有“留”的喻意。这两句短短八个字，写出了“我”去前线时的季节和当时亲人们依依不舍的场景。</a:t>
            </a:r>
            <a:endParaRPr lang="zh-CN" altLang="en-US" sz="2400" b="1" dirty="0">
              <a:solidFill>
                <a:srgbClr val="FF000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p="http://schemas.openxmlformats.org/presentationml/2006/main">
  <p:tag name="KSO_WPP_MARK_KEY" val="ac6bb783-ce77-4a22-b15f-b8f5c35a46d0"/>
  <p:tag name="COMMONDATA" val="eyJoZGlkIjoiNTEwZDYwYjA4ODUyYzA2MmI0M2EzZjhhMWY0NWI4YWEifQ=="/>
</p:tagLst>
</file>

<file path=ppt/theme/theme1.xml><?xml version="1.0" encoding="utf-8"?>
<a:theme xmlns:a="http://schemas.openxmlformats.org/drawingml/2006/main" name="第一PPT模板网-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1178</Words>
  <Application>WPS 演示</Application>
  <PresentationFormat>全屏显示(16:9)</PresentationFormat>
  <Paragraphs>100</Paragraphs>
  <Slides>18</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18</vt:i4>
      </vt:variant>
    </vt:vector>
  </HeadingPairs>
  <TitlesOfParts>
    <vt:vector size="29" baseType="lpstr">
      <vt:lpstr>Arial</vt:lpstr>
      <vt:lpstr>宋体</vt:lpstr>
      <vt:lpstr>Wingdings</vt:lpstr>
      <vt:lpstr>微软雅黑</vt:lpstr>
      <vt:lpstr>Calibri</vt:lpstr>
      <vt:lpstr>黑体</vt:lpstr>
      <vt:lpstr>楷体</vt:lpstr>
      <vt:lpstr>Arial</vt:lpstr>
      <vt:lpstr>Arial Unicode MS</vt:lpstr>
      <vt:lpstr>Calibri Light</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小树</cp:lastModifiedBy>
  <cp:revision>131</cp:revision>
  <dcterms:created xsi:type="dcterms:W3CDTF">2017-03-17T02:28:00Z</dcterms:created>
  <dcterms:modified xsi:type="dcterms:W3CDTF">2023-01-19T01:54:28Z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E533FDDFF27D446F982C4676FCE6AB84</vt:lpwstr>
  </property>
</Properties>
</file>