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9" r:id="rId5"/>
    <p:sldId id="405" r:id="rId6"/>
    <p:sldId id="389" r:id="rId7"/>
    <p:sldId id="393" r:id="rId8"/>
    <p:sldId id="406" r:id="rId9"/>
    <p:sldId id="407" r:id="rId10"/>
    <p:sldId id="408" r:id="rId11"/>
    <p:sldId id="395" r:id="rId12"/>
    <p:sldId id="396" r:id="rId13"/>
    <p:sldId id="410" r:id="rId14"/>
    <p:sldId id="421" r:id="rId15"/>
    <p:sldId id="400" r:id="rId16"/>
    <p:sldId id="401" r:id="rId17"/>
    <p:sldId id="386" r:id="rId18"/>
    <p:sldId id="387" r:id="rId19"/>
    <p:sldId id="425" r:id="rId20"/>
  </p:sldIdLst>
  <p:sldSz cx="9144000" cy="5143500" type="screen16x9"/>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3" autoAdjust="0"/>
    <p:restoredTop sz="94314" autoAdjust="0"/>
  </p:normalViewPr>
  <p:slideViewPr>
    <p:cSldViewPr>
      <p:cViewPr>
        <p:scale>
          <a:sx n="110" d="100"/>
          <a:sy n="110" d="100"/>
        </p:scale>
        <p:origin x="-270" y="-636"/>
      </p:cViewPr>
      <p:guideLst>
        <p:guide orient="horz" pos="1620"/>
        <p:guide pos="2824"/>
      </p:guideLst>
    </p:cSldViewPr>
  </p:slideViewPr>
  <p:notesTextViewPr>
    <p:cViewPr>
      <p:scale>
        <a:sx n="100" d="100"/>
        <a:sy n="100" d="100"/>
      </p:scale>
      <p:origin x="0" y="0"/>
    </p:cViewPr>
  </p:notesTextViewPr>
  <p:sorterViewPr>
    <p:cViewPr>
      <p:scale>
        <a:sx n="168" d="100"/>
        <a:sy n="168"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5.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defRPr sz="1200" noProof="1"/>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pPr>
              <a:defRPr/>
            </a:pPr>
            <a:fld id="{E1C0AB4E-B2FA-4C33-AFA4-A42A1A9982FB}" type="datetimeFigureOut">
              <a:rPr lang="zh-CN" altLang="en-US"/>
            </a:fld>
            <a:endParaRPr lang="zh-CN" altLang="en-US"/>
          </a:p>
        </p:txBody>
      </p:sp>
      <p:sp>
        <p:nvSpPr>
          <p:cNvPr id="26628"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9221" name="备注占位符 4"/>
          <p:cNvSpPr>
            <a:spLocks noGrp="1" noChangeArrowheads="1"/>
          </p:cNvSpPr>
          <p:nvPr>
            <p:ph type="body" sz="quarter" idx="9"/>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smtClean="0"/>
            </a:lvl1pPr>
          </a:lstStyle>
          <a:p>
            <a:pPr>
              <a:defRPr/>
            </a:pPr>
            <a:fld id="{ACF5D54B-1816-4D78-B358-7251AD69CC8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ln>
            <a:miter lim="800000"/>
          </a:ln>
        </p:spPr>
      </p:sp>
      <p:sp>
        <p:nvSpPr>
          <p:cNvPr id="2765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ACF5D54B-1816-4D78-B358-7251AD69CC8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a:ln>
            <a:miter lim="800000"/>
          </a:ln>
        </p:spPr>
      </p:sp>
      <p:sp>
        <p:nvSpPr>
          <p:cNvPr id="2867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idx="4294967295"/>
          </p:nvPr>
        </p:nvSpPr>
        <p:spPr>
          <a:ln>
            <a:miter lim="800000"/>
          </a:ln>
        </p:spPr>
      </p:sp>
      <p:sp>
        <p:nvSpPr>
          <p:cNvPr id="2969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a:ln>
            <a:miter lim="800000"/>
          </a:ln>
        </p:spPr>
      </p:sp>
      <p:sp>
        <p:nvSpPr>
          <p:cNvPr id="30723"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ChangeArrowheads="1" noTextEdit="1"/>
          </p:cNvSpPr>
          <p:nvPr>
            <p:ph type="sldImg" idx="4294967295"/>
          </p:nvPr>
        </p:nvSpPr>
        <p:spPr>
          <a:ln>
            <a:miter lim="800000"/>
          </a:ln>
        </p:spPr>
      </p:sp>
      <p:sp>
        <p:nvSpPr>
          <p:cNvPr id="3174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descr="D:\编写用图片\背景图 优\图片31.jpg"/>
          <p:cNvPicPr>
            <a:picLocks noChangeAspect="1" noChangeArrowheads="1"/>
          </p:cNvPicPr>
          <p:nvPr userDrawn="1"/>
        </p:nvPicPr>
        <p:blipFill>
          <a:blip r:embed="rId2" cstate="email">
            <a:clrChange>
              <a:clrFrom>
                <a:srgbClr val="F7FFFF"/>
              </a:clrFrom>
              <a:clrTo>
                <a:srgbClr val="F7FFFF">
                  <a:alpha val="0"/>
                </a:srgbClr>
              </a:clrTo>
            </a:clrChange>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2" descr="D:\编写用图片\背景图 优\图片31.jpg"/>
          <p:cNvPicPr>
            <a:picLocks noChangeAspect="1" noChangeArrowheads="1"/>
          </p:cNvPicPr>
          <p:nvPr userDrawn="1"/>
        </p:nvPicPr>
        <p:blipFill>
          <a:blip r:embed="rId2" cstate="email">
            <a:clrChange>
              <a:clrFrom>
                <a:srgbClr val="F7FFFF"/>
              </a:clrFrom>
              <a:clrTo>
                <a:srgbClr val="F7FFFF">
                  <a:alpha val="0"/>
                </a:srgbClr>
              </a:clrTo>
            </a:clrChange>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Picture 2" descr="C:\Users\Administrator\Desktop\图片1.pn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p:cNvPicPr>
            <a:picLocks noChangeAspect="1" noChangeArrowheads="1"/>
          </p:cNvPicPr>
          <p:nvPr userDrawn="1"/>
        </p:nvPicPr>
        <p:blipFill>
          <a:blip r:embed="rId3"/>
          <a:srcRect/>
          <a:stretch>
            <a:fillRect/>
          </a:stretch>
        </p:blipFill>
        <p:spPr bwMode="auto">
          <a:xfrm>
            <a:off x="6819900" y="0"/>
            <a:ext cx="23241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Picture 2" descr="F:\PPT上课课件\模板.jp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pic>
        <p:nvPicPr>
          <p:cNvPr id="2" name="图片 2"/>
          <p:cNvPicPr>
            <a:picLocks noChangeAspect="1" noChangeArrowheads="1"/>
          </p:cNvPicPr>
          <p:nvPr userDrawn="1"/>
        </p:nvPicPr>
        <p:blipFill>
          <a:blip r:embed="rId2" cstate="email"/>
          <a:srcRect/>
          <a:stretch>
            <a:fillRect/>
          </a:stretch>
        </p:blipFill>
        <p:spPr bwMode="auto">
          <a:xfrm>
            <a:off x="-44450" y="-25400"/>
            <a:ext cx="9234488"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dir="d"/>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png"/><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1.png"/><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9.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6.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
            <a:ext cx="9144000" cy="3151735"/>
          </a:xfrm>
          <a:prstGeom prst="rect">
            <a:avLst/>
          </a:prstGeom>
        </p:spPr>
      </p:pic>
      <p:pic>
        <p:nvPicPr>
          <p:cNvPr id="6" name="图片 11"/>
          <p:cNvPicPr>
            <a:picLocks noChangeAspect="1" noChangeArrowheads="1"/>
          </p:cNvPicPr>
          <p:nvPr/>
        </p:nvPicPr>
        <p:blipFill>
          <a:blip r:embed="rId2" cstate="print"/>
          <a:srcRect/>
          <a:stretch>
            <a:fillRect/>
          </a:stretch>
        </p:blipFill>
        <p:spPr bwMode="auto">
          <a:xfrm>
            <a:off x="15240" y="2931775"/>
            <a:ext cx="9144000" cy="1404127"/>
          </a:xfrm>
          <a:prstGeom prst="rect">
            <a:avLst/>
          </a:prstGeom>
          <a:ln>
            <a:noFill/>
          </a:ln>
          <a:effectLst>
            <a:softEdge rad="112500"/>
          </a:effectLst>
        </p:spPr>
      </p:pic>
      <p:cxnSp>
        <p:nvCxnSpPr>
          <p:cNvPr id="8" name="直接连接符 7"/>
          <p:cNvCxnSpPr/>
          <p:nvPr/>
        </p:nvCxnSpPr>
        <p:spPr>
          <a:xfrm flipV="1">
            <a:off x="1793875" y="3923020"/>
            <a:ext cx="5586413" cy="1"/>
          </a:xfrm>
          <a:prstGeom prst="line">
            <a:avLst/>
          </a:prstGeom>
          <a:ln w="5715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124075" y="3327708"/>
            <a:ext cx="792163" cy="504825"/>
          </a:xfrm>
          <a:prstGeom prst="ellipse">
            <a:avLst/>
          </a:prstGeom>
          <a:solidFill>
            <a:srgbClr val="92D050"/>
          </a:solidFill>
          <a:ln w="12700"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800" b="1">
                <a:solidFill>
                  <a:srgbClr val="000000"/>
                </a:solidFill>
                <a:latin typeface="黑体" panose="02010609060101010101" pitchFamily="49" charset="-122"/>
                <a:ea typeface="黑体" panose="02010609060101010101" pitchFamily="49" charset="-122"/>
              </a:rPr>
              <a:t>3</a:t>
            </a:r>
            <a:endParaRPr lang="en-US" altLang="zh-CN" sz="2800" b="1">
              <a:solidFill>
                <a:srgbClr val="000000"/>
              </a:solidFill>
              <a:latin typeface="黑体" panose="02010609060101010101" pitchFamily="49" charset="-122"/>
              <a:ea typeface="黑体" panose="02010609060101010101" pitchFamily="49" charset="-122"/>
            </a:endParaRPr>
          </a:p>
        </p:txBody>
      </p:sp>
      <p:sp>
        <p:nvSpPr>
          <p:cNvPr id="8197" name="TextBox 10"/>
          <p:cNvSpPr txBox="1">
            <a:spLocks noChangeArrowheads="1"/>
          </p:cNvSpPr>
          <p:nvPr/>
        </p:nvSpPr>
        <p:spPr bwMode="auto">
          <a:xfrm>
            <a:off x="3204368" y="3151735"/>
            <a:ext cx="32400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b="1" dirty="0">
                <a:latin typeface="华文仿宋" pitchFamily="2" charset="-122"/>
                <a:ea typeface="华文仿宋" pitchFamily="2" charset="-122"/>
              </a:rPr>
              <a:t>春夜喜雨</a:t>
            </a:r>
            <a:endParaRPr lang="zh-CN" altLang="en-US" sz="4000" b="1" dirty="0">
              <a:latin typeface="华文仿宋" pitchFamily="2" charset="-122"/>
              <a:ea typeface="华文仿宋" pitchFamily="2" charset="-122"/>
            </a:endParaRPr>
          </a:p>
        </p:txBody>
      </p:sp>
      <p:sp>
        <p:nvSpPr>
          <p:cNvPr id="8198" name="TextBox 11"/>
          <p:cNvSpPr txBox="1">
            <a:spLocks noChangeArrowheads="1"/>
          </p:cNvSpPr>
          <p:nvPr/>
        </p:nvSpPr>
        <p:spPr bwMode="auto">
          <a:xfrm>
            <a:off x="3326765" y="4043830"/>
            <a:ext cx="252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latin typeface="楷体" panose="02010609060101010101" pitchFamily="49" charset="-122"/>
                <a:ea typeface="楷体" panose="02010609060101010101" pitchFamily="49" charset="-122"/>
              </a:rPr>
              <a:t>人教版六年级</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下册</a:t>
            </a:r>
            <a:endParaRPr lang="zh-CN" altLang="en-US" sz="2000" b="1" dirty="0">
              <a:latin typeface="楷体" panose="02010609060101010101" pitchFamily="49" charset="-122"/>
              <a:ea typeface="楷体" panose="02010609060101010101" pitchFamily="49" charset="-122"/>
            </a:endParaRPr>
          </a:p>
        </p:txBody>
      </p:sp>
      <p:sp>
        <p:nvSpPr>
          <p:cNvPr id="8200" name="TextBox 10"/>
          <p:cNvSpPr txBox="1">
            <a:spLocks noChangeArrowheads="1"/>
          </p:cNvSpPr>
          <p:nvPr/>
        </p:nvSpPr>
        <p:spPr bwMode="auto">
          <a:xfrm>
            <a:off x="3204369" y="2427740"/>
            <a:ext cx="3240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dirty="0">
                <a:latin typeface="黑体" panose="02010609060101010101" pitchFamily="49" charset="-122"/>
                <a:ea typeface="黑体" panose="02010609060101010101" pitchFamily="49" charset="-122"/>
              </a:rPr>
              <a:t>古诗词诵读</a:t>
            </a:r>
            <a:endParaRPr lang="zh-CN" altLang="en-US" sz="36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框 3"/>
          <p:cNvSpPr txBox="1">
            <a:spLocks noChangeArrowheads="1"/>
          </p:cNvSpPr>
          <p:nvPr/>
        </p:nvSpPr>
        <p:spPr bwMode="auto">
          <a:xfrm>
            <a:off x="3095625" y="1516063"/>
            <a:ext cx="680085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a:latin typeface="楷体_GB2312" pitchFamily="49" charset="-122"/>
                <a:ea typeface="楷体_GB2312" pitchFamily="49" charset="-122"/>
                <a:sym typeface="宋体" panose="02010600030101010101" pitchFamily="2" charset="-122"/>
              </a:rPr>
              <a:t>随风潜入夜，润物细无声。</a:t>
            </a:r>
            <a:endParaRPr lang="zh-CN" altLang="en-US" sz="2800" b="1" dirty="0">
              <a:latin typeface="楷体_GB2312" pitchFamily="49" charset="-122"/>
              <a:ea typeface="楷体_GB2312" pitchFamily="49" charset="-122"/>
              <a:sym typeface="宋体" panose="02010600030101010101" pitchFamily="2" charset="-122"/>
            </a:endParaRPr>
          </a:p>
        </p:txBody>
      </p:sp>
      <p:sp>
        <p:nvSpPr>
          <p:cNvPr id="18434" name="文本框 4"/>
          <p:cNvSpPr txBox="1">
            <a:spLocks noChangeArrowheads="1"/>
          </p:cNvSpPr>
          <p:nvPr/>
        </p:nvSpPr>
        <p:spPr bwMode="auto">
          <a:xfrm>
            <a:off x="3060700" y="2432050"/>
            <a:ext cx="4924425"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华文仿宋" pitchFamily="2" charset="-122"/>
                <a:ea typeface="华文仿宋" pitchFamily="2" charset="-122"/>
                <a:sym typeface="宋体" panose="02010600030101010101" pitchFamily="2" charset="-122"/>
              </a:rPr>
              <a:t>从听觉的角度写春雨的可喜。“潜”“细”这两个字形象地写出春雨随着和风在夜间悄然而来，无声地滋润万物的自然景象。</a:t>
            </a:r>
            <a:endParaRPr lang="zh-CN" altLang="en-US" sz="2400" b="1" dirty="0">
              <a:solidFill>
                <a:srgbClr val="FF0000"/>
              </a:solidFill>
              <a:latin typeface="华文仿宋" pitchFamily="2" charset="-122"/>
              <a:ea typeface="华文仿宋" pitchFamily="2" charset="-122"/>
              <a:sym typeface="宋体" panose="02010600030101010101" pitchFamily="2" charset="-122"/>
            </a:endParaRPr>
          </a:p>
        </p:txBody>
      </p:sp>
      <p:pic>
        <p:nvPicPr>
          <p:cNvPr id="24579" name="图片 5"/>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7985125" y="3470275"/>
            <a:ext cx="1166813"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 Box 15"/>
          <p:cNvSpPr txBox="1">
            <a:spLocks noChangeArrowheads="1"/>
          </p:cNvSpPr>
          <p:nvPr/>
        </p:nvSpPr>
        <p:spPr bwMode="auto">
          <a:xfrm>
            <a:off x="8093075" y="3933825"/>
            <a:ext cx="1225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0000FF"/>
                </a:solidFill>
                <a:sym typeface="宋体" panose="02010600030101010101" pitchFamily="2" charset="-122"/>
              </a:rPr>
              <a:t>听雨</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8" name="文本框 7"/>
          <p:cNvSpPr txBox="1"/>
          <p:nvPr/>
        </p:nvSpPr>
        <p:spPr>
          <a:xfrm>
            <a:off x="239713" y="2073275"/>
            <a:ext cx="2536825" cy="460375"/>
          </a:xfrm>
          <a:prstGeom prst="rect">
            <a:avLst/>
          </a:prstGeom>
          <a:solidFill>
            <a:schemeClr val="tx2">
              <a:lumMod val="40000"/>
              <a:lumOff val="6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a:defRPr/>
            </a:pPr>
            <a:r>
              <a:rPr lang="zh-CN" altLang="en-US" sz="2400" b="1" u="sng" noProof="1">
                <a:solidFill>
                  <a:srgbClr val="FF0000"/>
                </a:solidFill>
                <a:sym typeface="+mn-ea"/>
              </a:rPr>
              <a:t>拟人化的手法</a:t>
            </a:r>
            <a:endParaRPr lang="zh-CN" altLang="en-US" sz="2400" b="1" u="sng" noProof="1">
              <a:solidFill>
                <a:srgbClr val="FF0000"/>
              </a:solidFill>
              <a:sym typeface="+mn-ea"/>
            </a:endParaRP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edge">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4580"/>
                                        </p:tgtEl>
                                        <p:attrNameLst>
                                          <p:attrName>style.visibility</p:attrName>
                                        </p:attrNameLst>
                                      </p:cBhvr>
                                      <p:to>
                                        <p:strVal val="visible"/>
                                      </p:to>
                                    </p:set>
                                    <p:animEffect transition="in" filter="fade">
                                      <p:cBhvr>
                                        <p:cTn id="18" dur="500"/>
                                        <p:tgtEl>
                                          <p:spTgt spid="24580"/>
                                        </p:tgtEl>
                                      </p:cBhvr>
                                    </p:animEffect>
                                  </p:childTnLst>
                                </p:cTn>
                              </p:par>
                              <p:par>
                                <p:cTn id="19" presetID="10" presetClass="entr" presetSubtype="0" fill="hold" nodeType="withEffect">
                                  <p:stCondLst>
                                    <p:cond delay="0"/>
                                  </p:stCondLst>
                                  <p:childTnLst>
                                    <p:set>
                                      <p:cBhvr>
                                        <p:cTn id="20" dur="1" fill="hold">
                                          <p:stCondLst>
                                            <p:cond delay="0"/>
                                          </p:stCondLst>
                                        </p:cTn>
                                        <p:tgtEl>
                                          <p:spTgt spid="24579"/>
                                        </p:tgtEl>
                                        <p:attrNameLst>
                                          <p:attrName>style.visibility</p:attrName>
                                        </p:attrNameLst>
                                      </p:cBhvr>
                                      <p:to>
                                        <p:strVal val="visible"/>
                                      </p:to>
                                    </p:set>
                                    <p:animEffect transition="in" filter="fade">
                                      <p:cBhvr>
                                        <p:cTn id="21"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24580"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2711450" y="581025"/>
            <a:ext cx="65928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a:latin typeface="楷体_GB2312" pitchFamily="49" charset="-122"/>
                <a:ea typeface="楷体_GB2312" pitchFamily="49" charset="-122"/>
                <a:sym typeface="宋体" panose="02010600030101010101" pitchFamily="2" charset="-122"/>
              </a:rPr>
              <a:t>野径云俱黑，江船火独明。</a:t>
            </a:r>
            <a:endParaRPr lang="zh-CN" altLang="en-US" sz="2800" b="1" dirty="0">
              <a:latin typeface="楷体_GB2312" pitchFamily="49" charset="-122"/>
              <a:ea typeface="楷体_GB2312" pitchFamily="49" charset="-122"/>
              <a:sym typeface="宋体" panose="02010600030101010101" pitchFamily="2" charset="-122"/>
            </a:endParaRPr>
          </a:p>
        </p:txBody>
      </p:sp>
      <p:sp>
        <p:nvSpPr>
          <p:cNvPr id="3" name="文本框 4"/>
          <p:cNvSpPr txBox="1">
            <a:spLocks noChangeArrowheads="1"/>
          </p:cNvSpPr>
          <p:nvPr/>
        </p:nvSpPr>
        <p:spPr bwMode="auto">
          <a:xfrm>
            <a:off x="2465388" y="1490663"/>
            <a:ext cx="5627687"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a:solidFill>
                  <a:srgbClr val="FF0000"/>
                </a:solidFill>
                <a:latin typeface="华文仿宋" pitchFamily="2" charset="-122"/>
                <a:ea typeface="华文仿宋" pitchFamily="2" charset="-122"/>
                <a:sym typeface="宋体" panose="02010600030101010101" pitchFamily="2" charset="-122"/>
              </a:rPr>
              <a:t>“俱黑”“独明”从视觉的角度写春雨中的夜色，描绘出了一幅形象生动的春江夜雨图。</a:t>
            </a:r>
            <a:endParaRPr lang="zh-CN" altLang="en-US" sz="2800" b="1" dirty="0">
              <a:solidFill>
                <a:srgbClr val="FF0000"/>
              </a:solidFill>
              <a:latin typeface="华文仿宋" pitchFamily="2" charset="-122"/>
              <a:ea typeface="华文仿宋" pitchFamily="2" charset="-122"/>
              <a:sym typeface="宋体" panose="02010600030101010101" pitchFamily="2" charset="-122"/>
            </a:endParaRPr>
          </a:p>
        </p:txBody>
      </p:sp>
      <p:grpSp>
        <p:nvGrpSpPr>
          <p:cNvPr id="2" name="组合 4"/>
          <p:cNvGrpSpPr/>
          <p:nvPr/>
        </p:nvGrpSpPr>
        <p:grpSpPr bwMode="auto">
          <a:xfrm>
            <a:off x="7450138" y="3121025"/>
            <a:ext cx="1541462" cy="1779588"/>
            <a:chOff x="11733" y="4104"/>
            <a:chExt cx="2558" cy="3614"/>
          </a:xfrm>
        </p:grpSpPr>
        <p:pic>
          <p:nvPicPr>
            <p:cNvPr id="18438" name="图片 3"/>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11733" y="4104"/>
              <a:ext cx="2557" cy="3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 Box 15"/>
            <p:cNvSpPr txBox="1">
              <a:spLocks noChangeArrowheads="1"/>
            </p:cNvSpPr>
            <p:nvPr/>
          </p:nvSpPr>
          <p:spPr bwMode="auto">
            <a:xfrm>
              <a:off x="12144" y="5495"/>
              <a:ext cx="2147" cy="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0000FF"/>
                  </a:solidFill>
                </a:rPr>
                <a:t>看雨</a:t>
              </a:r>
              <a:endParaRPr lang="zh-CN" altLang="en-US" sz="3600" b="1">
                <a:solidFill>
                  <a:srgbClr val="0000FF"/>
                </a:solidFill>
                <a:latin typeface="楷体" panose="02010609060101010101" pitchFamily="49" charset="-122"/>
                <a:ea typeface="楷体" panose="02010609060101010101" pitchFamily="49" charset="-122"/>
              </a:endParaRPr>
            </a:p>
          </p:txBody>
        </p:sp>
      </p:grpSp>
      <p:pic>
        <p:nvPicPr>
          <p:cNvPr id="18437" name="图片 3"/>
          <p:cNvPicPr>
            <a:picLocks noChangeAspect="1" noChangeArrowheads="1"/>
          </p:cNvPicPr>
          <p:nvPr/>
        </p:nvPicPr>
        <p:blipFill>
          <a:blip r:embed="rId2" cstate="email">
            <a:clrChange>
              <a:clrFrom>
                <a:srgbClr val="F6F6F6"/>
              </a:clrFrom>
              <a:clrTo>
                <a:srgbClr val="F6F6F6">
                  <a:alpha val="0"/>
                </a:srgbClr>
              </a:clrTo>
            </a:clrChange>
          </a:blip>
          <a:srcRect/>
          <a:stretch>
            <a:fillRect/>
          </a:stretch>
        </p:blipFill>
        <p:spPr bwMode="auto">
          <a:xfrm>
            <a:off x="-387350" y="2266950"/>
            <a:ext cx="357028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2392363" y="1304925"/>
            <a:ext cx="659288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a:latin typeface="楷体_GB2312" pitchFamily="49" charset="-122"/>
                <a:ea typeface="楷体_GB2312" pitchFamily="49" charset="-122"/>
                <a:sym typeface="宋体" panose="02010600030101010101" pitchFamily="2" charset="-122"/>
              </a:rPr>
              <a:t>晓看红湿处，花重锦官城。</a:t>
            </a:r>
            <a:endParaRPr lang="zh-CN" altLang="en-US" sz="2800" b="1" dirty="0">
              <a:latin typeface="楷体_GB2312" pitchFamily="49" charset="-122"/>
              <a:ea typeface="楷体_GB2312" pitchFamily="49" charset="-122"/>
              <a:sym typeface="宋体" panose="02010600030101010101" pitchFamily="2" charset="-122"/>
            </a:endParaRPr>
          </a:p>
        </p:txBody>
      </p:sp>
      <p:sp>
        <p:nvSpPr>
          <p:cNvPr id="18434" name="文本框 4"/>
          <p:cNvSpPr txBox="1">
            <a:spLocks noChangeArrowheads="1"/>
          </p:cNvSpPr>
          <p:nvPr/>
        </p:nvSpPr>
        <p:spPr bwMode="auto">
          <a:xfrm>
            <a:off x="2222500" y="2190750"/>
            <a:ext cx="4810125"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华文仿宋" pitchFamily="2" charset="-122"/>
                <a:ea typeface="华文仿宋" pitchFamily="2" charset="-122"/>
                <a:sym typeface="宋体" panose="02010600030101010101" pitchFamily="2" charset="-122"/>
              </a:rPr>
              <a:t>借助想象描绘雨后的春色，构想出一个清新绚丽美妙的新世界，既表达了诗人对这场春雨由衷的赞美，也体现了诗人喜不自胜的心情。</a:t>
            </a:r>
            <a:endParaRPr lang="zh-CN" altLang="en-US" sz="2400" b="1" dirty="0">
              <a:solidFill>
                <a:srgbClr val="FF0000"/>
              </a:solidFill>
              <a:latin typeface="华文仿宋" pitchFamily="2" charset="-122"/>
              <a:ea typeface="华文仿宋" pitchFamily="2" charset="-122"/>
              <a:sym typeface="宋体" panose="02010600030101010101" pitchFamily="2" charset="-122"/>
            </a:endParaRPr>
          </a:p>
        </p:txBody>
      </p:sp>
      <p:pic>
        <p:nvPicPr>
          <p:cNvPr id="24579" name="图片 5"/>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7926388" y="3125788"/>
            <a:ext cx="1192212"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 Box 15"/>
          <p:cNvSpPr txBox="1">
            <a:spLocks noChangeArrowheads="1"/>
          </p:cNvSpPr>
          <p:nvPr/>
        </p:nvSpPr>
        <p:spPr bwMode="auto">
          <a:xfrm>
            <a:off x="7975600" y="3616325"/>
            <a:ext cx="1225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0000FF"/>
                </a:solidFill>
              </a:rPr>
              <a:t>想雨</a:t>
            </a:r>
            <a:endParaRPr lang="zh-CN" altLang="en-US" sz="3200" b="1">
              <a:solidFill>
                <a:srgbClr val="0000FF"/>
              </a:solidFill>
              <a:latin typeface="楷体" panose="02010609060101010101" pitchFamily="49" charset="-122"/>
              <a:ea typeface="楷体" panose="02010609060101010101" pitchFamily="49" charset="-122"/>
            </a:endParaRPr>
          </a:p>
        </p:txBody>
      </p:sp>
      <p:pic>
        <p:nvPicPr>
          <p:cNvPr id="19462" name="图片 5"/>
          <p:cNvPicPr>
            <a:picLocks noChangeAspect="1" noChangeArrowheads="1"/>
          </p:cNvPicPr>
          <p:nvPr/>
        </p:nvPicPr>
        <p:blipFill>
          <a:blip r:embed="rId2" cstate="email">
            <a:clrChange>
              <a:clrFrom>
                <a:srgbClr val="FDFDFD"/>
              </a:clrFrom>
              <a:clrTo>
                <a:srgbClr val="FDFDFD">
                  <a:alpha val="0"/>
                </a:srgbClr>
              </a:clrTo>
            </a:clrChange>
          </a:blip>
          <a:srcRect/>
          <a:stretch>
            <a:fillRect/>
          </a:stretch>
        </p:blipFill>
        <p:spPr bwMode="auto">
          <a:xfrm>
            <a:off x="15875" y="1304925"/>
            <a:ext cx="2135188"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edge">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fade">
                                      <p:cBhvr>
                                        <p:cTn id="12" dur="500"/>
                                        <p:tgtEl>
                                          <p:spTgt spid="2457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580"/>
                                        </p:tgtEl>
                                        <p:attrNameLst>
                                          <p:attrName>style.visibility</p:attrName>
                                        </p:attrNameLst>
                                      </p:cBhvr>
                                      <p:to>
                                        <p:strVal val="visible"/>
                                      </p:to>
                                    </p:set>
                                    <p:animEffect transition="in" filter="fade">
                                      <p:cBhvr>
                                        <p:cTn id="15"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2458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p:cNvSpPr/>
          <p:nvPr/>
        </p:nvSpPr>
        <p:spPr>
          <a:xfrm>
            <a:off x="447675" y="722313"/>
            <a:ext cx="8248650" cy="3698875"/>
          </a:xfrm>
          <a:prstGeom prst="roundRect">
            <a:avLst/>
          </a:prstGeom>
          <a:solidFill>
            <a:schemeClr val="accent4">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800" b="1" noProof="1">
                <a:solidFill>
                  <a:srgbClr val="FF0000"/>
                </a:solidFill>
                <a:latin typeface="楷体" panose="02010609060101010101" pitchFamily="49" charset="-122"/>
                <a:ea typeface="楷体" panose="02010609060101010101" pitchFamily="49" charset="-122"/>
              </a:rPr>
              <a:t>  </a:t>
            </a:r>
            <a:r>
              <a:rPr lang="zh-CN" altLang="en-US" sz="2400" b="1" noProof="1">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译文：</a:t>
            </a:r>
            <a:r>
              <a:rPr lang="zh-CN" altLang="en-US" sz="2400" b="1" noProof="1">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及时的雨好像知道时节似的，在春天到来的时候就伴着春风在夜晚悄悄地下起来，无声地滋润着万物。乌云笼罩着田间小路，唯有江中渔船上的一点渔火放射出一线光芒，显得格外明亮。等到天亮的时候，那潮湿的泥土上一定满是红色的花瓣，锦官城的大街小巷必将是一片万紫千红的景象。</a:t>
            </a:r>
            <a:endParaRPr lang="zh-CN" altLang="en-US" sz="2400" b="1" noProof="1">
              <a:solidFill>
                <a:schemeClr val="tx1"/>
              </a:solidFill>
              <a:latin typeface="黑体" panose="02010609060101010101" pitchFamily="49" charset="-122"/>
              <a:ea typeface="黑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文本框 1"/>
          <p:cNvSpPr txBox="1">
            <a:spLocks noChangeArrowheads="1"/>
          </p:cNvSpPr>
          <p:nvPr/>
        </p:nvSpPr>
        <p:spPr bwMode="auto">
          <a:xfrm>
            <a:off x="252413" y="1320800"/>
            <a:ext cx="8783637" cy="327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300" b="1" dirty="0">
                <a:latin typeface="仿宋" panose="02010609060101010101" charset="-122"/>
                <a:ea typeface="仿宋" panose="02010609060101010101" charset="-122"/>
              </a:rPr>
              <a:t>    </a:t>
            </a:r>
            <a:r>
              <a:rPr lang="zh-CN" altLang="en-US" sz="2300" b="1" dirty="0" smtClean="0">
                <a:latin typeface="仿宋" panose="02010609060101010101" charset="-122"/>
                <a:ea typeface="仿宋" panose="02010609060101010101" charset="-122"/>
              </a:rPr>
              <a:t>这</a:t>
            </a:r>
            <a:r>
              <a:rPr lang="zh-CN" altLang="en-US" sz="2300" b="1" dirty="0">
                <a:latin typeface="仿宋" panose="02010609060101010101" charset="-122"/>
                <a:ea typeface="仿宋" panose="02010609060101010101" charset="-122"/>
              </a:rPr>
              <a:t>首诗写的是”</a:t>
            </a:r>
            <a:r>
              <a:rPr lang="zh-CN" altLang="en-US" sz="2300" b="1" dirty="0">
                <a:solidFill>
                  <a:srgbClr val="FF0000"/>
                </a:solidFill>
                <a:latin typeface="仿宋" panose="02010609060101010101" charset="-122"/>
                <a:ea typeface="仿宋" panose="02010609060101010101" charset="-122"/>
              </a:rPr>
              <a:t>雨</a:t>
            </a:r>
            <a:r>
              <a:rPr lang="zh-CN" altLang="en-US" sz="2300" b="1" dirty="0">
                <a:latin typeface="仿宋" panose="02010609060101010101" charset="-122"/>
                <a:ea typeface="仿宋" panose="02010609060101010101" charset="-122"/>
              </a:rPr>
              <a:t>”，诗人敏锐地抓住这场雨的特征，从各个方面进行描摹。第一句写了下雨的季节，直接赞美了这场及时雨，称赞它仿佛知晓人们的心思，在最需要的时候悄然来临。后面三句集中写“夜雨”。野外一片漆黑，只有一点渔火若隐若现。诗人于是兴奋地猜测：等到天明，锦官城里应该是一片万紫千红吧。诗中没有一个“</a:t>
            </a:r>
            <a:r>
              <a:rPr lang="zh-CN" altLang="en-US" sz="2300" b="1" dirty="0">
                <a:solidFill>
                  <a:srgbClr val="FF0000"/>
                </a:solidFill>
                <a:latin typeface="仿宋" panose="02010609060101010101" charset="-122"/>
                <a:ea typeface="仿宋" panose="02010609060101010101" charset="-122"/>
              </a:rPr>
              <a:t>喜</a:t>
            </a:r>
            <a:r>
              <a:rPr lang="zh-CN" altLang="en-US" sz="2300" b="1" dirty="0">
                <a:latin typeface="仿宋" panose="02010609060101010101" charset="-122"/>
                <a:ea typeface="仿宋" panose="02010609060101010101" charset="-122"/>
              </a:rPr>
              <a:t>”字，但处处都体现着诗人的</a:t>
            </a:r>
            <a:r>
              <a:rPr lang="zh-CN" altLang="en-US" sz="2300" b="1" u="sng" dirty="0">
                <a:solidFill>
                  <a:srgbClr val="FF0000"/>
                </a:solidFill>
                <a:latin typeface="仿宋" panose="02010609060101010101" charset="-122"/>
                <a:ea typeface="仿宋" panose="02010609060101010101" charset="-122"/>
              </a:rPr>
              <a:t>喜悦之情</a:t>
            </a:r>
            <a:r>
              <a:rPr lang="zh-CN" altLang="en-US" sz="2300" b="1" dirty="0">
                <a:latin typeface="仿宋" panose="02010609060101010101" charset="-122"/>
                <a:ea typeface="仿宋" panose="02010609060101010101" charset="-122"/>
              </a:rPr>
              <a:t>。</a:t>
            </a:r>
            <a:endParaRPr lang="zh-CN" altLang="en-US" sz="2300" b="1" dirty="0">
              <a:latin typeface="仿宋" panose="02010609060101010101" charset="-122"/>
              <a:ea typeface="仿宋" panose="02010609060101010101" charset="-122"/>
            </a:endParaRPr>
          </a:p>
        </p:txBody>
      </p:sp>
      <p:sp>
        <p:nvSpPr>
          <p:cNvPr id="5" name="矩形 4"/>
          <p:cNvSpPr/>
          <p:nvPr/>
        </p:nvSpPr>
        <p:spPr>
          <a:xfrm>
            <a:off x="3017838" y="557213"/>
            <a:ext cx="2520950" cy="574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FF0000"/>
                </a:solidFill>
              </a:rPr>
              <a:t>赏析</a:t>
            </a:r>
            <a:endParaRPr lang="zh-CN" altLang="en-US" sz="3600" b="1" noProof="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49"/>
                                        </p:tgtEl>
                                        <p:attrNameLst>
                                          <p:attrName>style.visibility</p:attrName>
                                        </p:attrNameLst>
                                      </p:cBhvr>
                                      <p:to>
                                        <p:strVal val="visible"/>
                                      </p:to>
                                    </p:set>
                                    <p:animEffect transition="in" filter="fade">
                                      <p:cBhvr>
                                        <p:cTn id="7" dur="500"/>
                                        <p:tgtEl>
                                          <p:spTgt spid="27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4" descr="F:\PPT上课课件\标1.jpg"/>
          <p:cNvPicPr>
            <a:picLocks noChangeAspect="1" noChangeArrowheads="1"/>
          </p:cNvPicPr>
          <p:nvPr/>
        </p:nvPicPr>
        <p:blipFill>
          <a:blip r:embed="rId1" cstate="email"/>
          <a:srcRect/>
          <a:stretch>
            <a:fillRect/>
          </a:stretch>
        </p:blipFill>
        <p:spPr bwMode="auto">
          <a:xfrm>
            <a:off x="107950" y="127000"/>
            <a:ext cx="1871663"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488950" y="268288"/>
            <a:ext cx="1363663" cy="400050"/>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层次梳理</a:t>
            </a:r>
            <a:endParaRPr lang="zh-CN" altLang="en-US" sz="2000" b="1" spc="300" noProof="1">
              <a:latin typeface="微软雅黑" panose="020B0503020204020204" pitchFamily="34" charset="-122"/>
              <a:ea typeface="微软雅黑" panose="020B0503020204020204" pitchFamily="34" charset="-122"/>
            </a:endParaRPr>
          </a:p>
        </p:txBody>
      </p:sp>
      <p:pic>
        <p:nvPicPr>
          <p:cNvPr id="22532" name="图片 1"/>
          <p:cNvPicPr>
            <a:picLocks noChangeAspect="1" noChangeArrowheads="1"/>
          </p:cNvPicPr>
          <p:nvPr/>
        </p:nvPicPr>
        <p:blipFill>
          <a:blip r:embed="rId2" cstate="email"/>
          <a:srcRect/>
          <a:stretch>
            <a:fillRect/>
          </a:stretch>
        </p:blipFill>
        <p:spPr bwMode="auto">
          <a:xfrm>
            <a:off x="219075" y="1428750"/>
            <a:ext cx="8704263"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Picture 7" descr="F:\PPT上课课件\标3.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30175" y="109538"/>
            <a:ext cx="180022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88950" y="268288"/>
            <a:ext cx="1363663" cy="400050"/>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主旨归纳</a:t>
            </a:r>
            <a:endParaRPr lang="zh-CN" altLang="en-US" sz="2000" b="1" spc="300" noProof="1">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395288" y="1058863"/>
            <a:ext cx="4752975" cy="341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2400" b="1" dirty="0">
                <a:latin typeface="楷体" panose="02010609060101010101" pitchFamily="49" charset="-122"/>
                <a:ea typeface="楷体" panose="02010609060101010101" pitchFamily="49" charset="-122"/>
              </a:rPr>
              <a:t>    《春夜喜雨》是一首描绘并赞美春雨的诗，“喜”字统摄全篇，表现作者因雨下得及时而感到喜悦的心情，赞美了春雨给大地带来了蓬勃生机，给人们带来了丰收的希望。</a:t>
            </a:r>
            <a:endParaRPr lang="zh-CN" altLang="en-US" sz="2400" b="1" dirty="0">
              <a:latin typeface="楷体" panose="02010609060101010101" pitchFamily="49" charset="-122"/>
              <a:ea typeface="楷体" panose="02010609060101010101" pitchFamily="49" charset="-122"/>
            </a:endParaRPr>
          </a:p>
        </p:txBody>
      </p:sp>
      <p:pic>
        <p:nvPicPr>
          <p:cNvPr id="23557" name="Picture 4"/>
          <p:cNvPicPr>
            <a:picLocks noChangeAspect="1" noChangeArrowheads="1"/>
          </p:cNvPicPr>
          <p:nvPr/>
        </p:nvPicPr>
        <p:blipFill>
          <a:blip r:embed="rId2" cstate="email"/>
          <a:srcRect/>
          <a:stretch>
            <a:fillRect/>
          </a:stretch>
        </p:blipFill>
        <p:spPr bwMode="auto">
          <a:xfrm>
            <a:off x="5292725" y="1276350"/>
            <a:ext cx="3738563" cy="293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100000">
                                          <p:val>
                                            <p:strVal val="#ppt_x"/>
                                          </p:val>
                                        </p:tav>
                                      </p:tavLst>
                                    </p:anim>
                                    <p:anim calcmode="lin" valueType="num">
                                      <p:cBhvr>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7" descr="F:\PPT上课课件\标3.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30175" y="109538"/>
            <a:ext cx="180022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88950" y="268288"/>
            <a:ext cx="1363663" cy="400050"/>
          </a:xfrm>
          <a:prstGeom prst="rect">
            <a:avLst/>
          </a:prstGeom>
        </p:spPr>
        <p:txBody>
          <a:bodyPr wrap="none">
            <a:spAutoFit/>
          </a:bodyPr>
          <a:lstStyle/>
          <a:p>
            <a:pPr algn="ctr">
              <a:defRPr/>
            </a:pPr>
            <a:r>
              <a:rPr lang="zh-CN" altLang="en-US" sz="2000" b="1" spc="300" noProof="1">
                <a:latin typeface="微软雅黑" panose="020B0503020204020204" pitchFamily="34" charset="-122"/>
                <a:ea typeface="微软雅黑" panose="020B0503020204020204" pitchFamily="34" charset="-122"/>
              </a:rPr>
              <a:t>随堂演练</a:t>
            </a:r>
            <a:endParaRPr lang="zh-CN" altLang="en-US" sz="2000" b="1" spc="300" noProof="1">
              <a:latin typeface="微软雅黑" panose="020B0503020204020204" pitchFamily="34" charset="-122"/>
              <a:ea typeface="微软雅黑" panose="020B0503020204020204" pitchFamily="34" charset="-122"/>
            </a:endParaRPr>
          </a:p>
        </p:txBody>
      </p:sp>
      <p:sp>
        <p:nvSpPr>
          <p:cNvPr id="24580" name="矩形 3"/>
          <p:cNvSpPr>
            <a:spLocks noChangeArrowheads="1"/>
          </p:cNvSpPr>
          <p:nvPr/>
        </p:nvSpPr>
        <p:spPr bwMode="auto">
          <a:xfrm>
            <a:off x="468313" y="915988"/>
            <a:ext cx="3897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latin typeface="黑体" panose="02010609060101010101" pitchFamily="49" charset="-122"/>
                <a:ea typeface="黑体" panose="02010609060101010101" pitchFamily="49" charset="-122"/>
              </a:rPr>
              <a:t>下列诗句写的是哪个季节？</a:t>
            </a:r>
            <a:endParaRPr lang="zh-CN" altLang="en-US" sz="2400" b="1" dirty="0">
              <a:latin typeface="黑体" panose="02010609060101010101" pitchFamily="49" charset="-122"/>
              <a:ea typeface="黑体" panose="02010609060101010101" pitchFamily="49" charset="-122"/>
            </a:endParaRPr>
          </a:p>
        </p:txBody>
      </p:sp>
      <p:sp>
        <p:nvSpPr>
          <p:cNvPr id="24581" name="矩形 4"/>
          <p:cNvSpPr>
            <a:spLocks noChangeArrowheads="1"/>
          </p:cNvSpPr>
          <p:nvPr/>
        </p:nvSpPr>
        <p:spPr bwMode="auto">
          <a:xfrm>
            <a:off x="539750" y="1492250"/>
            <a:ext cx="7272338"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dirty="0">
                <a:latin typeface="仿宋" panose="02010609060101010101" charset="-122"/>
                <a:ea typeface="仿宋" panose="02010609060101010101" charset="-122"/>
              </a:rPr>
              <a:t>月落乌啼霜满天，江枫渔火对愁眠。</a:t>
            </a:r>
            <a:endParaRPr lang="zh-CN" altLang="en-US" sz="2800" b="1" dirty="0">
              <a:latin typeface="仿宋" panose="02010609060101010101" charset="-122"/>
              <a:ea typeface="仿宋" panose="02010609060101010101" charset="-122"/>
            </a:endParaRPr>
          </a:p>
          <a:p>
            <a:pPr>
              <a:lnSpc>
                <a:spcPct val="150000"/>
              </a:lnSpc>
            </a:pPr>
            <a:r>
              <a:rPr lang="zh-CN" altLang="en-US" sz="2800" b="1" dirty="0">
                <a:latin typeface="仿宋" panose="02010609060101010101" charset="-122"/>
                <a:ea typeface="仿宋" panose="02010609060101010101" charset="-122"/>
              </a:rPr>
              <a:t>碧玉妆成一树高，万条垂下绿丝涤。</a:t>
            </a:r>
            <a:endParaRPr lang="en-US" altLang="zh-CN" sz="2800" b="1" dirty="0">
              <a:latin typeface="仿宋" panose="02010609060101010101" charset="-122"/>
              <a:ea typeface="仿宋" panose="02010609060101010101" charset="-122"/>
            </a:endParaRPr>
          </a:p>
          <a:p>
            <a:pPr marL="0" lvl="1">
              <a:lnSpc>
                <a:spcPct val="150000"/>
              </a:lnSpc>
            </a:pPr>
            <a:r>
              <a:rPr lang="zh-CN" altLang="en-US" sz="2800" b="1" dirty="0">
                <a:latin typeface="仿宋" panose="02010609060101010101" charset="-122"/>
                <a:ea typeface="仿宋" panose="02010609060101010101" charset="-122"/>
              </a:rPr>
              <a:t>千山鸟飞绝，万径人踪灭。</a:t>
            </a:r>
            <a:endParaRPr lang="zh-CN" altLang="en-US" sz="2800" b="1" dirty="0">
              <a:latin typeface="仿宋" panose="02010609060101010101" charset="-122"/>
              <a:ea typeface="仿宋" panose="02010609060101010101" charset="-122"/>
            </a:endParaRPr>
          </a:p>
          <a:p>
            <a:pPr marL="0" lvl="1">
              <a:lnSpc>
                <a:spcPct val="150000"/>
              </a:lnSpc>
            </a:pPr>
            <a:r>
              <a:rPr lang="zh-CN" altLang="en-US" sz="2800" b="1" dirty="0">
                <a:latin typeface="仿宋" panose="02010609060101010101" charset="-122"/>
                <a:ea typeface="仿宋" panose="02010609060101010101" charset="-122"/>
              </a:rPr>
              <a:t>接天莲叶无穷碧，映日荷花别样红。</a:t>
            </a:r>
            <a:endParaRPr lang="zh-CN" altLang="en-US" sz="2800" b="1" dirty="0">
              <a:latin typeface="仿宋" panose="02010609060101010101" charset="-122"/>
              <a:ea typeface="仿宋" panose="02010609060101010101" charset="-122"/>
            </a:endParaRPr>
          </a:p>
          <a:p>
            <a:pPr marL="0" lvl="1">
              <a:lnSpc>
                <a:spcPct val="150000"/>
              </a:lnSpc>
            </a:pPr>
            <a:r>
              <a:rPr lang="zh-CN" altLang="en-US" sz="2800" b="1" dirty="0">
                <a:latin typeface="仿宋" panose="02010609060101010101" charset="-122"/>
                <a:ea typeface="仿宋" panose="02010609060101010101" charset="-122"/>
              </a:rPr>
              <a:t>停车坐爱枫林晚，霜叶红于二月花。</a:t>
            </a:r>
            <a:endParaRPr lang="zh-CN" altLang="en-US" sz="2800" b="1" dirty="0">
              <a:latin typeface="仿宋" panose="02010609060101010101" charset="-122"/>
              <a:ea typeface="仿宋" panose="02010609060101010101" charset="-122"/>
            </a:endParaRPr>
          </a:p>
        </p:txBody>
      </p:sp>
      <p:sp>
        <p:nvSpPr>
          <p:cNvPr id="6" name="Text Box 3"/>
          <p:cNvSpPr txBox="1">
            <a:spLocks noChangeArrowheads="1"/>
          </p:cNvSpPr>
          <p:nvPr/>
        </p:nvSpPr>
        <p:spPr bwMode="auto">
          <a:xfrm>
            <a:off x="6300788" y="1492250"/>
            <a:ext cx="6334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FF0000"/>
                </a:solidFill>
                <a:latin typeface="Bookshelf Symbol 7" pitchFamily="2" charset="2"/>
              </a:rPr>
              <a:t>秋</a:t>
            </a:r>
            <a:endParaRPr lang="zh-CN" altLang="zh-CN" sz="3200" b="1">
              <a:solidFill>
                <a:srgbClr val="FF0000"/>
              </a:solidFill>
              <a:latin typeface="Bookshelf Symbol 7" pitchFamily="2" charset="2"/>
            </a:endParaRPr>
          </a:p>
        </p:txBody>
      </p:sp>
      <p:sp>
        <p:nvSpPr>
          <p:cNvPr id="7" name="Text Box 5"/>
          <p:cNvSpPr txBox="1">
            <a:spLocks noChangeArrowheads="1"/>
          </p:cNvSpPr>
          <p:nvPr/>
        </p:nvSpPr>
        <p:spPr bwMode="auto">
          <a:xfrm>
            <a:off x="6169025" y="2203450"/>
            <a:ext cx="63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FF0000"/>
                </a:solidFill>
                <a:latin typeface="Bookshelf Symbol 7" pitchFamily="2" charset="2"/>
              </a:rPr>
              <a:t>春</a:t>
            </a:r>
            <a:endParaRPr lang="zh-CN" altLang="zh-CN" sz="3200" b="1">
              <a:solidFill>
                <a:srgbClr val="FF0000"/>
              </a:solidFill>
              <a:latin typeface="Bookshelf Symbol 7" pitchFamily="2" charset="2"/>
            </a:endParaRPr>
          </a:p>
        </p:txBody>
      </p:sp>
      <p:sp>
        <p:nvSpPr>
          <p:cNvPr id="8" name="Text Box 3"/>
          <p:cNvSpPr txBox="1">
            <a:spLocks noChangeArrowheads="1"/>
          </p:cNvSpPr>
          <p:nvPr/>
        </p:nvSpPr>
        <p:spPr bwMode="auto">
          <a:xfrm>
            <a:off x="4716463" y="2859088"/>
            <a:ext cx="604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FF0000"/>
                </a:solidFill>
                <a:latin typeface="Bookshelf Symbol 7" pitchFamily="2" charset="2"/>
              </a:rPr>
              <a:t>冬</a:t>
            </a:r>
            <a:endParaRPr lang="zh-CN" altLang="zh-CN" sz="3200" b="1">
              <a:solidFill>
                <a:srgbClr val="FF0000"/>
              </a:solidFill>
              <a:latin typeface="Bookshelf Symbol 7" pitchFamily="2" charset="2"/>
            </a:endParaRPr>
          </a:p>
        </p:txBody>
      </p:sp>
      <p:sp>
        <p:nvSpPr>
          <p:cNvPr id="9" name="Text Box 3"/>
          <p:cNvSpPr txBox="1">
            <a:spLocks noChangeArrowheads="1"/>
          </p:cNvSpPr>
          <p:nvPr/>
        </p:nvSpPr>
        <p:spPr bwMode="auto">
          <a:xfrm>
            <a:off x="6300788" y="3435350"/>
            <a:ext cx="604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FF0000"/>
                </a:solidFill>
                <a:latin typeface="Bookshelf Symbol 7" pitchFamily="2" charset="2"/>
              </a:rPr>
              <a:t>夏</a:t>
            </a:r>
            <a:endParaRPr lang="zh-CN" altLang="zh-CN" sz="3200" b="1">
              <a:solidFill>
                <a:srgbClr val="FF0000"/>
              </a:solidFill>
              <a:latin typeface="Bookshelf Symbol 7" pitchFamily="2" charset="2"/>
            </a:endParaRPr>
          </a:p>
        </p:txBody>
      </p:sp>
      <p:sp>
        <p:nvSpPr>
          <p:cNvPr id="10" name="Text Box 3"/>
          <p:cNvSpPr txBox="1">
            <a:spLocks noChangeArrowheads="1"/>
          </p:cNvSpPr>
          <p:nvPr/>
        </p:nvSpPr>
        <p:spPr bwMode="auto">
          <a:xfrm>
            <a:off x="6300788" y="4227513"/>
            <a:ext cx="60483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FF0000"/>
                </a:solidFill>
                <a:latin typeface="Bookshelf Symbol 7" pitchFamily="2" charset="2"/>
              </a:rPr>
              <a:t>秋</a:t>
            </a:r>
            <a:endParaRPr lang="zh-CN" altLang="zh-CN" sz="3200" b="1">
              <a:solidFill>
                <a:srgbClr val="FF0000"/>
              </a:solidFill>
              <a:latin typeface="Bookshelf Symbol 7"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3" descr="F:\PPT上课课件\标2.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395288" y="123825"/>
            <a:ext cx="1800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88950" y="268288"/>
            <a:ext cx="1363663" cy="400050"/>
          </a:xfrm>
          <a:prstGeom prst="rect">
            <a:avLst/>
          </a:prstGeom>
        </p:spPr>
        <p:txBody>
          <a:bodyPr wrap="none">
            <a:spAutoFit/>
          </a:bodyPr>
          <a:lstStyle/>
          <a:p>
            <a:pPr algn="ctr" fontAlgn="auto">
              <a:defRPr/>
            </a:pPr>
            <a:r>
              <a:rPr lang="zh-CN" altLang="en-US" sz="2000" b="1" spc="300" noProof="1">
                <a:latin typeface="微软雅黑" panose="020B0503020204020204" pitchFamily="34" charset="-122"/>
                <a:ea typeface="微软雅黑" panose="020B0503020204020204" pitchFamily="34" charset="-122"/>
              </a:rPr>
              <a:t>课前预习</a:t>
            </a:r>
            <a:endParaRPr lang="zh-CN" altLang="en-US" sz="2000" b="1" spc="300" noProof="1">
              <a:latin typeface="微软雅黑" panose="020B0503020204020204" pitchFamily="34" charset="-122"/>
              <a:ea typeface="微软雅黑" panose="020B0503020204020204" pitchFamily="34" charset="-122"/>
            </a:endParaRPr>
          </a:p>
        </p:txBody>
      </p:sp>
      <p:sp>
        <p:nvSpPr>
          <p:cNvPr id="6" name="MH_Entry_1"/>
          <p:cNvSpPr/>
          <p:nvPr>
            <p:custDataLst>
              <p:tags r:id="rId2"/>
            </p:custDataLst>
          </p:nvPr>
        </p:nvSpPr>
        <p:spPr>
          <a:xfrm>
            <a:off x="467532" y="915566"/>
            <a:ext cx="1863368" cy="357497"/>
          </a:xfrm>
          <a:prstGeom prst="hexagon">
            <a:avLst>
              <a:gd name="adj" fmla="val 28234"/>
              <a:gd name="vf" fmla="val 115470"/>
            </a:avLst>
          </a:prstGeom>
          <a:solidFill>
            <a:schemeClr val="accent1"/>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468000" tIns="0" rIns="72000" bIns="36000" anchor="ctr"/>
          <a:lstStyle/>
          <a:p>
            <a:pPr algn="ctr" fontAlgn="auto">
              <a:defRPr/>
            </a:pPr>
            <a:r>
              <a:rPr lang="zh-CN" altLang="en-US" b="1" noProof="1">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sym typeface="+mn-ea"/>
              </a:rPr>
              <a:t>作者简介</a:t>
            </a:r>
            <a:endParaRPr lang="zh-CN" altLang="en-US" b="1" noProof="1">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endParaRPr>
          </a:p>
        </p:txBody>
      </p:sp>
      <p:sp>
        <p:nvSpPr>
          <p:cNvPr id="7" name="MH_Number_1"/>
          <p:cNvSpPr/>
          <p:nvPr>
            <p:custDataLst>
              <p:tags r:id="rId3"/>
            </p:custDataLst>
          </p:nvPr>
        </p:nvSpPr>
        <p:spPr>
          <a:xfrm>
            <a:off x="609600" y="915988"/>
            <a:ext cx="411163" cy="357187"/>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a:solidFill>
            <a:schemeClr val="accent1"/>
          </a:solidFill>
          <a:ln w="349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defRPr/>
            </a:pPr>
            <a:r>
              <a:rPr lang="en-US" altLang="zh-CN" noProof="1">
                <a:solidFill>
                  <a:srgbClr val="FFFFFF"/>
                </a:solidFill>
                <a:ea typeface="华文细黑" panose="02010600040101010101" pitchFamily="2" charset="-122"/>
              </a:rPr>
              <a:t>1</a:t>
            </a:r>
            <a:endParaRPr lang="zh-CN" altLang="en-US" noProof="1">
              <a:solidFill>
                <a:srgbClr val="FFFFFF"/>
              </a:solidFill>
              <a:ea typeface="华文细黑" panose="02010600040101010101" pitchFamily="2" charset="-122"/>
            </a:endParaRPr>
          </a:p>
        </p:txBody>
      </p:sp>
      <p:sp>
        <p:nvSpPr>
          <p:cNvPr id="8" name="矩形 7"/>
          <p:cNvSpPr>
            <a:spLocks noChangeArrowheads="1"/>
          </p:cNvSpPr>
          <p:nvPr/>
        </p:nvSpPr>
        <p:spPr bwMode="auto">
          <a:xfrm>
            <a:off x="395288" y="1563688"/>
            <a:ext cx="5813425" cy="26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200" b="1" dirty="0">
                <a:latin typeface="黑体" panose="02010609060101010101" pitchFamily="49" charset="-122"/>
                <a:ea typeface="黑体" panose="02010609060101010101" pitchFamily="49" charset="-122"/>
              </a:rPr>
              <a:t>    </a:t>
            </a:r>
            <a:r>
              <a:rPr lang="zh-CN" altLang="zh-CN" sz="2200" b="1" i="1" u="sng" dirty="0">
                <a:solidFill>
                  <a:srgbClr val="FF0000"/>
                </a:solidFill>
              </a:rPr>
              <a:t>杜甫</a:t>
            </a:r>
            <a:r>
              <a:rPr lang="zh-CN" altLang="zh-CN" sz="2200" b="1" dirty="0"/>
              <a:t>（712—770），字</a:t>
            </a:r>
            <a:r>
              <a:rPr lang="zh-CN" altLang="zh-CN" sz="2200" b="1" u="sng" dirty="0">
                <a:solidFill>
                  <a:srgbClr val="FF0000"/>
                </a:solidFill>
              </a:rPr>
              <a:t>子美</a:t>
            </a:r>
            <a:r>
              <a:rPr lang="zh-CN" altLang="zh-CN" sz="2200" b="1" dirty="0"/>
              <a:t>，祖籍襄阳（今湖北襄樊），出生于巩县（今属河南）。其诗显示了唐代由盛转衰的历史过程，被称为“</a:t>
            </a:r>
            <a:r>
              <a:rPr lang="zh-CN" altLang="zh-CN" sz="2200" b="1" u="sng" dirty="0">
                <a:solidFill>
                  <a:srgbClr val="FF0000"/>
                </a:solidFill>
              </a:rPr>
              <a:t>诗史</a:t>
            </a:r>
            <a:r>
              <a:rPr lang="zh-CN" altLang="zh-CN" sz="2200" b="1" dirty="0"/>
              <a:t>”。他集诗歌艺术之大成，是伟大的现实主义诗人，被世人尊为“</a:t>
            </a:r>
            <a:r>
              <a:rPr lang="zh-CN" altLang="zh-CN" sz="2200" b="1" u="sng" dirty="0">
                <a:solidFill>
                  <a:srgbClr val="FF0000"/>
                </a:solidFill>
              </a:rPr>
              <a:t>诗圣</a:t>
            </a:r>
            <a:r>
              <a:rPr lang="zh-CN" altLang="zh-CN" sz="2200" b="1" dirty="0"/>
              <a:t>”。</a:t>
            </a:r>
            <a:endParaRPr lang="zh-CN" altLang="zh-CN" sz="2200" b="1" dirty="0"/>
          </a:p>
        </p:txBody>
      </p:sp>
      <p:pic>
        <p:nvPicPr>
          <p:cNvPr id="9223" name="图片 3"/>
          <p:cNvPicPr>
            <a:picLocks noChangeAspect="1" noChangeArrowheads="1"/>
          </p:cNvPicPr>
          <p:nvPr/>
        </p:nvPicPr>
        <p:blipFill>
          <a:blip r:embed="rId4" cstate="email">
            <a:clrChange>
              <a:clrFrom>
                <a:srgbClr val="FFFFFF"/>
              </a:clrFrom>
              <a:clrTo>
                <a:srgbClr val="FFFFFF">
                  <a:alpha val="0"/>
                </a:srgbClr>
              </a:clrTo>
            </a:clrChange>
          </a:blip>
          <a:srcRect t="-2167"/>
          <a:stretch>
            <a:fillRect/>
          </a:stretch>
        </p:blipFill>
        <p:spPr bwMode="auto">
          <a:xfrm>
            <a:off x="4864100" y="1747838"/>
            <a:ext cx="3848100"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MH_Entry_1"/>
          <p:cNvSpPr/>
          <p:nvPr>
            <p:custDataLst>
              <p:tags r:id="rId1"/>
            </p:custDataLst>
          </p:nvPr>
        </p:nvSpPr>
        <p:spPr>
          <a:xfrm>
            <a:off x="309425" y="773961"/>
            <a:ext cx="1863368" cy="357497"/>
          </a:xfrm>
          <a:prstGeom prst="hexagon">
            <a:avLst>
              <a:gd name="adj" fmla="val 28234"/>
              <a:gd name="vf" fmla="val 115470"/>
            </a:avLst>
          </a:prstGeom>
        </p:spPr>
        <p:style>
          <a:lnRef idx="2">
            <a:schemeClr val="accent3">
              <a:shade val="50000"/>
            </a:schemeClr>
          </a:lnRef>
          <a:fillRef idx="1">
            <a:schemeClr val="accent3"/>
          </a:fillRef>
          <a:effectRef idx="0">
            <a:schemeClr val="accent3"/>
          </a:effectRef>
          <a:fontRef idx="minor">
            <a:schemeClr val="lt1"/>
          </a:fontRef>
        </p:style>
        <p:txBody>
          <a:bodyPr lIns="468000" tIns="0" rIns="72000" bIns="36000" anchor="ctr"/>
          <a:lstStyle/>
          <a:p>
            <a:pPr algn="ctr" fontAlgn="auto">
              <a:defRPr/>
            </a:pPr>
            <a:r>
              <a:rPr lang="zh-CN" altLang="en-US" b="1" noProof="1">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rPr>
              <a:t>写作背景</a:t>
            </a:r>
            <a:endParaRPr lang="zh-CN" altLang="en-US" b="1" noProof="1">
              <a:ln>
                <a:solidFill>
                  <a:schemeClr val="tx1">
                    <a:lumMod val="65000"/>
                    <a:lumOff val="35000"/>
                  </a:schemeClr>
                </a:solidFill>
              </a:ln>
              <a:solidFill>
                <a:srgbClr val="FFFFFF"/>
              </a:solidFill>
              <a:latin typeface="黑体" panose="02010609060101010101" pitchFamily="49" charset="-122"/>
              <a:ea typeface="黑体" panose="02010609060101010101" pitchFamily="49" charset="-122"/>
            </a:endParaRPr>
          </a:p>
        </p:txBody>
      </p:sp>
      <p:sp>
        <p:nvSpPr>
          <p:cNvPr id="7" name="MH_Number_1"/>
          <p:cNvSpPr/>
          <p:nvPr>
            <p:custDataLst>
              <p:tags r:id="rId2"/>
            </p:custDataLst>
          </p:nvPr>
        </p:nvSpPr>
        <p:spPr>
          <a:xfrm>
            <a:off x="450850" y="774700"/>
            <a:ext cx="411163" cy="357188"/>
          </a:xfrm>
          <a:custGeom>
            <a:avLst/>
            <a:gdLst>
              <a:gd name="connsiteX0" fmla="*/ 93305 w 373220"/>
              <a:gd name="connsiteY0" fmla="*/ 0 h 323217"/>
              <a:gd name="connsiteX1" fmla="*/ 279915 w 373220"/>
              <a:gd name="connsiteY1" fmla="*/ 0 h 323217"/>
              <a:gd name="connsiteX2" fmla="*/ 373220 w 373220"/>
              <a:gd name="connsiteY2" fmla="*/ 161609 h 323217"/>
              <a:gd name="connsiteX3" fmla="*/ 279915 w 373220"/>
              <a:gd name="connsiteY3" fmla="*/ 323217 h 323217"/>
              <a:gd name="connsiteX4" fmla="*/ 93306 w 373220"/>
              <a:gd name="connsiteY4" fmla="*/ 323216 h 323217"/>
              <a:gd name="connsiteX5" fmla="*/ 0 w 373220"/>
              <a:gd name="connsiteY5" fmla="*/ 161608 h 323217"/>
              <a:gd name="connsiteX6" fmla="*/ 93305 w 373220"/>
              <a:gd name="connsiteY6" fmla="*/ 0 h 32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20" h="323217">
                <a:moveTo>
                  <a:pt x="93305" y="0"/>
                </a:moveTo>
                <a:lnTo>
                  <a:pt x="279915" y="0"/>
                </a:lnTo>
                <a:lnTo>
                  <a:pt x="373220" y="161609"/>
                </a:lnTo>
                <a:lnTo>
                  <a:pt x="279915" y="323217"/>
                </a:lnTo>
                <a:lnTo>
                  <a:pt x="93306" y="323216"/>
                </a:lnTo>
                <a:lnTo>
                  <a:pt x="0" y="161608"/>
                </a:lnTo>
                <a:lnTo>
                  <a:pt x="93305" y="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lIns="0" tIns="0" rIns="0" bIns="0" anchor="ctr">
            <a:normAutofit/>
          </a:bodyPr>
          <a:lstStyle/>
          <a:p>
            <a:pPr algn="ctr" fontAlgn="auto">
              <a:defRPr/>
            </a:pPr>
            <a:r>
              <a:rPr lang="en-US" altLang="zh-CN" noProof="1">
                <a:solidFill>
                  <a:srgbClr val="FFFFFF"/>
                </a:solidFill>
                <a:ea typeface="华文细黑" panose="02010600040101010101" pitchFamily="2" charset="-122"/>
              </a:rPr>
              <a:t>2</a:t>
            </a:r>
            <a:endParaRPr lang="zh-CN" altLang="en-US" noProof="1">
              <a:solidFill>
                <a:srgbClr val="FFFFFF"/>
              </a:solidFill>
              <a:ea typeface="华文细黑" panose="02010600040101010101" pitchFamily="2" charset="-122"/>
            </a:endParaRPr>
          </a:p>
        </p:txBody>
      </p:sp>
      <p:sp>
        <p:nvSpPr>
          <p:cNvPr id="8" name="矩形 7"/>
          <p:cNvSpPr>
            <a:spLocks noChangeArrowheads="1"/>
          </p:cNvSpPr>
          <p:nvPr/>
        </p:nvSpPr>
        <p:spPr bwMode="auto">
          <a:xfrm>
            <a:off x="395288" y="1563688"/>
            <a:ext cx="5513387" cy="263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200" b="1" dirty="0">
                <a:latin typeface="黑体" panose="02010609060101010101" pitchFamily="49" charset="-122"/>
                <a:ea typeface="黑体" panose="02010609060101010101" pitchFamily="49" charset="-122"/>
              </a:rPr>
              <a:t>    </a:t>
            </a:r>
            <a:r>
              <a:rPr lang="zh-CN" altLang="en-US" sz="2200" b="1" dirty="0">
                <a:latin typeface="楷体_GB2312" pitchFamily="49" charset="-122"/>
                <a:ea typeface="楷体_GB2312" pitchFamily="49" charset="-122"/>
              </a:rPr>
              <a:t>安史之乱前夕，杜甫离开长安回陕西蒲城探亲，不料爆发安史之乱，他一家人就过流亡生活，如今，终于在成都定居，这首诗就反映饱经战患流离之苦的杜甫获得安稳后的喜悦心情和渴望安宁的情怀。</a:t>
            </a:r>
            <a:r>
              <a:rPr lang="zh-CN" altLang="en-US" sz="2200" b="1" dirty="0">
                <a:latin typeface="Arial" panose="020B0604020202020204" pitchFamily="34" charset="0"/>
              </a:rPr>
              <a:t> </a:t>
            </a:r>
            <a:endParaRPr lang="zh-CN" altLang="zh-CN" sz="2200" b="1" dirty="0"/>
          </a:p>
        </p:txBody>
      </p:sp>
      <p:pic>
        <p:nvPicPr>
          <p:cNvPr id="3" name="图片 2"/>
          <p:cNvPicPr>
            <a:picLocks noChangeAspect="1"/>
          </p:cNvPicPr>
          <p:nvPr/>
        </p:nvPicPr>
        <p:blipFill>
          <a:blip r:embed="rId3" cstate="email"/>
          <a:stretch>
            <a:fillRect/>
          </a:stretch>
        </p:blipFill>
        <p:spPr>
          <a:xfrm>
            <a:off x="6042660" y="1790700"/>
            <a:ext cx="2793365" cy="2176776"/>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531938" y="598488"/>
            <a:ext cx="5722937" cy="4205287"/>
          </a:xfrm>
          <a:prstGeom prst="roundRect">
            <a:avLst/>
          </a:prstGeom>
          <a:noFill/>
          <a:ln w="38100">
            <a:noFill/>
          </a:ln>
          <a:effectLst>
            <a:outerShdw blurRad="50800" dist="38100" dir="2700000" algn="tl" rotWithShape="0">
              <a:prstClr val="black">
                <a:alpha val="40000"/>
              </a:prstClr>
            </a:outerShdw>
          </a:effectLst>
        </p:spPr>
        <p:txBody>
          <a:bodyPr>
            <a:spAutoFit/>
          </a:bodyPr>
          <a:lstStyle/>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春夜喜雨</a:t>
            </a:r>
            <a:endParaRPr lang="zh-CN" altLang="en-US" sz="28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000" b="1" noProof="1">
                <a:latin typeface="楷体_GB2312" pitchFamily="49" charset="-122"/>
                <a:ea typeface="楷体_GB2312" pitchFamily="49" charset="-122"/>
                <a:cs typeface="Times New Roman" panose="02020603050405020304" pitchFamily="18" charset="0"/>
                <a:sym typeface="+mn-ea"/>
              </a:rPr>
              <a:t>唐代：杜甫</a:t>
            </a:r>
            <a:endParaRPr lang="zh-CN" altLang="en-US" sz="24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好雨知时节，当春乃发生。</a:t>
            </a:r>
            <a:endParaRPr lang="zh-CN" altLang="en-US" sz="28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随风潜入夜，润物细无声。</a:t>
            </a:r>
            <a:endParaRPr lang="zh-CN" altLang="en-US" sz="28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野径云俱黑，江船火独明。</a:t>
            </a:r>
            <a:endParaRPr lang="zh-CN" altLang="en-US" sz="2800" b="1" noProof="1">
              <a:latin typeface="楷体_GB2312" pitchFamily="49" charset="-122"/>
              <a:ea typeface="楷体_GB2312" pitchFamily="49" charset="-122"/>
              <a:cs typeface="Times New Roman" panose="02020603050405020304" pitchFamily="18" charset="0"/>
              <a:sym typeface="+mn-ea"/>
            </a:endParaRPr>
          </a:p>
          <a:p>
            <a:pPr algn="ctr">
              <a:lnSpc>
                <a:spcPct val="150000"/>
              </a:lnSpc>
              <a:defRPr/>
            </a:pPr>
            <a:r>
              <a:rPr lang="zh-CN" altLang="en-US" sz="2800" b="1" noProof="1">
                <a:latin typeface="楷体_GB2312" pitchFamily="49" charset="-122"/>
                <a:ea typeface="楷体_GB2312" pitchFamily="49" charset="-122"/>
                <a:cs typeface="Times New Roman" panose="02020603050405020304" pitchFamily="18" charset="0"/>
                <a:sym typeface="+mn-ea"/>
              </a:rPr>
              <a:t>晓看红湿处，花重锦官城。</a:t>
            </a:r>
            <a:endParaRPr lang="zh-CN" altLang="en-US" sz="2800" b="1" noProof="1">
              <a:latin typeface="楷体_GB2312" pitchFamily="49" charset="-122"/>
              <a:ea typeface="楷体_GB2312" pitchFamily="49"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文本框 4"/>
          <p:cNvSpPr txBox="1">
            <a:spLocks noChangeArrowheads="1"/>
          </p:cNvSpPr>
          <p:nvPr/>
        </p:nvSpPr>
        <p:spPr bwMode="auto">
          <a:xfrm>
            <a:off x="2762250" y="1787525"/>
            <a:ext cx="362108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好雨知时节，</a:t>
            </a:r>
            <a:endParaRPr lang="zh-CN" altLang="en-US" sz="3200" b="1">
              <a:solidFill>
                <a:srgbClr val="FF0000"/>
              </a:solidFill>
              <a:latin typeface="楷体_GB2312" pitchFamily="49" charset="-122"/>
              <a:ea typeface="楷体_GB2312" pitchFamily="49" charset="-122"/>
              <a:sym typeface="宋体" panose="02010600030101010101" pitchFamily="2" charset="-122"/>
            </a:endParaRPr>
          </a:p>
          <a:p>
            <a:pP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当春乃发生。</a:t>
            </a:r>
            <a:endParaRPr lang="zh-CN" altLang="en-US" sz="3200" b="1">
              <a:latin typeface="楷体_GB2312" pitchFamily="49" charset="-122"/>
              <a:ea typeface="楷体_GB2312" pitchFamily="49" charset="-122"/>
              <a:sym typeface="宋体" panose="02010600030101010101" pitchFamily="2" charset="-122"/>
            </a:endParaRPr>
          </a:p>
        </p:txBody>
      </p:sp>
      <p:sp>
        <p:nvSpPr>
          <p:cNvPr id="6" name="文本框 19"/>
          <p:cNvSpPr/>
          <p:nvPr/>
        </p:nvSpPr>
        <p:spPr bwMode="auto">
          <a:xfrm>
            <a:off x="612775" y="1265238"/>
            <a:ext cx="2149475" cy="522287"/>
          </a:xfrm>
          <a:prstGeom prst="borderCallout1">
            <a:avLst>
              <a:gd name="adj1" fmla="val 103648"/>
              <a:gd name="adj2" fmla="val 13940"/>
              <a:gd name="adj3" fmla="val 283454"/>
              <a:gd name="adj4" fmla="val 136306"/>
            </a:avLst>
          </a:prstGeom>
          <a:solidFill>
            <a:srgbClr val="FFCCCC"/>
          </a:solidFill>
          <a:ln w="19050">
            <a:solidFill>
              <a:srgbClr val="FFC000"/>
            </a:solidFill>
            <a:prstDash val="lgDash"/>
            <a:round/>
          </a:ln>
        </p:spPr>
        <p:txBody>
          <a:bodyPr>
            <a:spAutoFit/>
          </a:bodyPr>
          <a:lstStyle/>
          <a:p>
            <a:pPr algn="ctr"/>
            <a:r>
              <a:rPr lang="zh-CN" altLang="en-US" b="1">
                <a:solidFill>
                  <a:srgbClr val="000000"/>
                </a:solidFill>
                <a:latin typeface="楷体" panose="02010609060101010101" pitchFamily="49" charset="-122"/>
                <a:ea typeface="楷体" panose="02010609060101010101" pitchFamily="49" charset="-122"/>
              </a:rPr>
              <a:t> </a:t>
            </a:r>
            <a:r>
              <a:rPr lang="zh-CN" altLang="en-US" sz="2800" b="1"/>
              <a:t>就。</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7" name="椭圆 6"/>
          <p:cNvSpPr/>
          <p:nvPr/>
        </p:nvSpPr>
        <p:spPr>
          <a:xfrm>
            <a:off x="3613150" y="2720975"/>
            <a:ext cx="431800"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椭圆 7"/>
          <p:cNvSpPr/>
          <p:nvPr/>
        </p:nvSpPr>
        <p:spPr>
          <a:xfrm>
            <a:off x="4043363" y="2720975"/>
            <a:ext cx="879475" cy="5413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9" name="文本框 19"/>
          <p:cNvSpPr/>
          <p:nvPr/>
        </p:nvSpPr>
        <p:spPr bwMode="auto">
          <a:xfrm>
            <a:off x="5888038" y="1787525"/>
            <a:ext cx="2149475" cy="1384300"/>
          </a:xfrm>
          <a:prstGeom prst="borderCallout1">
            <a:avLst>
              <a:gd name="adj1" fmla="val 9139"/>
              <a:gd name="adj2" fmla="val -3102"/>
              <a:gd name="adj3" fmla="val 70583"/>
              <a:gd name="adj4" fmla="val -44120"/>
            </a:avLst>
          </a:prstGeom>
          <a:solidFill>
            <a:srgbClr val="FFCCCC"/>
          </a:solidFill>
          <a:ln w="19050">
            <a:solidFill>
              <a:srgbClr val="FFC000"/>
            </a:solidFill>
            <a:prstDash val="lgDash"/>
            <a:round/>
          </a:ln>
        </p:spPr>
        <p:txBody>
          <a:bodyPr>
            <a:spAutoFit/>
          </a:bodyPr>
          <a:lstStyle/>
          <a:p>
            <a:pPr algn="ctr">
              <a:lnSpc>
                <a:spcPct val="150000"/>
              </a:lnSpc>
            </a:pPr>
            <a:r>
              <a:rPr lang="zh-CN" altLang="en-US" b="1">
                <a:solidFill>
                  <a:srgbClr val="000000"/>
                </a:solidFill>
                <a:latin typeface="楷体" panose="02010609060101010101" pitchFamily="49" charset="-122"/>
                <a:ea typeface="楷体" panose="02010609060101010101" pitchFamily="49" charset="-122"/>
              </a:rPr>
              <a:t> </a:t>
            </a:r>
            <a:r>
              <a:rPr lang="zh-CN" altLang="en-US" sz="2800" b="1"/>
              <a:t>使植物萌发、生长。</a:t>
            </a:r>
            <a:endParaRPr lang="zh-CN" altLang="en-US" sz="2800" b="1">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框 4"/>
          <p:cNvSpPr txBox="1">
            <a:spLocks noChangeArrowheads="1"/>
          </p:cNvSpPr>
          <p:nvPr/>
        </p:nvSpPr>
        <p:spPr bwMode="auto">
          <a:xfrm>
            <a:off x="2393950" y="1787525"/>
            <a:ext cx="41783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随风潜入夜，</a:t>
            </a:r>
            <a:endParaRPr lang="zh-CN" altLang="en-US" sz="3200" b="1">
              <a:solidFill>
                <a:srgbClr val="FF0000"/>
              </a:solidFill>
              <a:latin typeface="楷体_GB2312" pitchFamily="49" charset="-122"/>
              <a:ea typeface="楷体_GB2312" pitchFamily="49" charset="-122"/>
              <a:sym typeface="宋体" panose="02010600030101010101" pitchFamily="2" charset="-122"/>
            </a:endParaRPr>
          </a:p>
          <a:p>
            <a:pP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润物细无声。</a:t>
            </a:r>
            <a:endParaRPr lang="zh-CN" altLang="en-US" sz="3200" b="1">
              <a:latin typeface="楷体_GB2312" pitchFamily="49" charset="-122"/>
              <a:ea typeface="楷体_GB2312" pitchFamily="49" charset="-122"/>
              <a:sym typeface="宋体" panose="02010600030101010101" pitchFamily="2" charset="-122"/>
            </a:endParaRPr>
          </a:p>
        </p:txBody>
      </p:sp>
      <p:sp>
        <p:nvSpPr>
          <p:cNvPr id="6" name="文本框 19"/>
          <p:cNvSpPr>
            <a:spLocks noChangeArrowheads="1"/>
          </p:cNvSpPr>
          <p:nvPr/>
        </p:nvSpPr>
        <p:spPr bwMode="auto">
          <a:xfrm>
            <a:off x="3040063" y="501650"/>
            <a:ext cx="2149475" cy="1285875"/>
          </a:xfrm>
          <a:prstGeom prst="cloudCallout">
            <a:avLst>
              <a:gd name="adj1" fmla="val -20833"/>
              <a:gd name="adj2" fmla="val 62500"/>
            </a:avLst>
          </a:prstGeom>
          <a:solidFill>
            <a:srgbClr val="FFCCCC"/>
          </a:solidFill>
          <a:ln w="19050">
            <a:solidFill>
              <a:srgbClr val="FFC000"/>
            </a:solidFill>
            <a:prstDash val="lgDash"/>
            <a:round/>
          </a:ln>
        </p:spPr>
        <p:txBody>
          <a:bodyPr>
            <a:spAutoFit/>
          </a:bodyPr>
          <a:lstStyle/>
          <a:p>
            <a:pPr algn="ctr"/>
            <a:r>
              <a:rPr lang="zh-CN" altLang="en-US" b="1">
                <a:solidFill>
                  <a:srgbClr val="000000"/>
                </a:solidFill>
                <a:latin typeface="楷体" panose="02010609060101010101" pitchFamily="49" charset="-122"/>
                <a:ea typeface="楷体" panose="02010609060101010101" pitchFamily="49" charset="-122"/>
              </a:rPr>
              <a:t> </a:t>
            </a:r>
            <a:r>
              <a:rPr lang="zh-CN" altLang="en-US" sz="2800" b="1"/>
              <a:t>暗暗地，悄悄地。</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7" name="椭圆 6"/>
          <p:cNvSpPr/>
          <p:nvPr/>
        </p:nvSpPr>
        <p:spPr>
          <a:xfrm>
            <a:off x="3287713" y="2012950"/>
            <a:ext cx="431800"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椭圆 7"/>
          <p:cNvSpPr/>
          <p:nvPr/>
        </p:nvSpPr>
        <p:spPr>
          <a:xfrm>
            <a:off x="2408238" y="2711450"/>
            <a:ext cx="879475" cy="5413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9" name="文本框 19"/>
          <p:cNvSpPr/>
          <p:nvPr/>
        </p:nvSpPr>
        <p:spPr bwMode="auto">
          <a:xfrm>
            <a:off x="5189538" y="2479675"/>
            <a:ext cx="2149475" cy="1382713"/>
          </a:xfrm>
          <a:prstGeom prst="borderCallout1">
            <a:avLst>
              <a:gd name="adj1" fmla="val 103648"/>
              <a:gd name="adj2" fmla="val 13940"/>
              <a:gd name="adj3" fmla="val 59153"/>
              <a:gd name="adj4" fmla="val -99481"/>
            </a:avLst>
          </a:prstGeom>
          <a:solidFill>
            <a:srgbClr val="FFCCCC"/>
          </a:solidFill>
          <a:ln w="19050">
            <a:solidFill>
              <a:srgbClr val="FFC000"/>
            </a:solidFill>
            <a:prstDash val="lgDash"/>
            <a:round/>
          </a:ln>
        </p:spPr>
        <p:txBody>
          <a:bodyPr>
            <a:spAutoFit/>
          </a:bodyPr>
          <a:lstStyle/>
          <a:p>
            <a:pPr algn="ctr">
              <a:lnSpc>
                <a:spcPct val="150000"/>
              </a:lnSpc>
            </a:pPr>
            <a:r>
              <a:rPr lang="zh-CN" altLang="en-US" b="1">
                <a:solidFill>
                  <a:srgbClr val="000000"/>
                </a:solidFill>
                <a:latin typeface="楷体" panose="02010609060101010101" pitchFamily="49" charset="-122"/>
                <a:ea typeface="楷体" panose="02010609060101010101" pitchFamily="49" charset="-122"/>
              </a:rPr>
              <a:t> </a:t>
            </a:r>
            <a:r>
              <a:rPr lang="zh-CN" altLang="en-US" sz="2800" b="1"/>
              <a:t>使植物受到雨水的滋养。</a:t>
            </a:r>
            <a:endParaRPr lang="zh-CN" altLang="en-US" sz="2800" b="1">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文本框 4"/>
          <p:cNvSpPr txBox="1">
            <a:spLocks noChangeArrowheads="1"/>
          </p:cNvSpPr>
          <p:nvPr/>
        </p:nvSpPr>
        <p:spPr bwMode="auto">
          <a:xfrm>
            <a:off x="2393950" y="1787525"/>
            <a:ext cx="41783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野径云俱黑，</a:t>
            </a:r>
            <a:endParaRPr lang="zh-CN" altLang="en-US" sz="3200" b="1">
              <a:solidFill>
                <a:srgbClr val="FF0000"/>
              </a:solidFill>
              <a:latin typeface="楷体_GB2312" pitchFamily="49" charset="-122"/>
              <a:ea typeface="楷体_GB2312" pitchFamily="49" charset="-122"/>
              <a:sym typeface="宋体" panose="02010600030101010101" pitchFamily="2" charset="-122"/>
            </a:endParaRPr>
          </a:p>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江船火独明。</a:t>
            </a:r>
            <a:endParaRPr lang="zh-CN" altLang="en-US" sz="3200" b="1">
              <a:latin typeface="楷体_GB2312" pitchFamily="49" charset="-122"/>
              <a:ea typeface="楷体_GB2312" pitchFamily="49" charset="-122"/>
              <a:sym typeface="宋体" panose="02010600030101010101" pitchFamily="2" charset="-122"/>
            </a:endParaRPr>
          </a:p>
        </p:txBody>
      </p:sp>
      <p:sp>
        <p:nvSpPr>
          <p:cNvPr id="6" name="文本框 19"/>
          <p:cNvSpPr>
            <a:spLocks noChangeArrowheads="1"/>
          </p:cNvSpPr>
          <p:nvPr/>
        </p:nvSpPr>
        <p:spPr bwMode="auto">
          <a:xfrm>
            <a:off x="2168525" y="835025"/>
            <a:ext cx="2149475" cy="952500"/>
          </a:xfrm>
          <a:prstGeom prst="wedgeRectCallout">
            <a:avLst>
              <a:gd name="adj1" fmla="val -5333"/>
              <a:gd name="adj2" fmla="val 70384"/>
            </a:avLst>
          </a:prstGeom>
          <a:solidFill>
            <a:srgbClr val="FFCCCC"/>
          </a:solidFill>
          <a:ln w="19050">
            <a:solidFill>
              <a:srgbClr val="FFC000"/>
            </a:solidFill>
            <a:prstDash val="lgDash"/>
            <a:round/>
          </a:ln>
        </p:spPr>
        <p:txBody>
          <a:bodyPr>
            <a:spAutoFit/>
          </a:bodyPr>
          <a:lstStyle/>
          <a:p>
            <a:r>
              <a:rPr lang="zh-CN" altLang="en-US" b="1">
                <a:latin typeface="楷体" panose="02010609060101010101" pitchFamily="49" charset="-122"/>
                <a:ea typeface="楷体" panose="02010609060101010101" pitchFamily="49" charset="-122"/>
              </a:rPr>
              <a:t> </a:t>
            </a:r>
            <a:r>
              <a:rPr lang="zh-CN" altLang="en-US" sz="2800" b="1"/>
              <a:t>田野间的小路。</a:t>
            </a:r>
            <a:endParaRPr lang="zh-CN" altLang="en-US" sz="2800" b="1">
              <a:latin typeface="黑体" panose="02010609060101010101" pitchFamily="49" charset="-122"/>
              <a:ea typeface="黑体" panose="02010609060101010101" pitchFamily="49" charset="-122"/>
            </a:endParaRPr>
          </a:p>
        </p:txBody>
      </p:sp>
      <p:sp>
        <p:nvSpPr>
          <p:cNvPr id="7" name="椭圆 6"/>
          <p:cNvSpPr/>
          <p:nvPr/>
        </p:nvSpPr>
        <p:spPr>
          <a:xfrm>
            <a:off x="3197225" y="2012950"/>
            <a:ext cx="852488"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椭圆 7"/>
          <p:cNvSpPr/>
          <p:nvPr/>
        </p:nvSpPr>
        <p:spPr>
          <a:xfrm>
            <a:off x="4435475" y="2012950"/>
            <a:ext cx="520700" cy="5413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9" name="文本框 19"/>
          <p:cNvSpPr/>
          <p:nvPr/>
        </p:nvSpPr>
        <p:spPr bwMode="auto">
          <a:xfrm>
            <a:off x="6480175" y="2203450"/>
            <a:ext cx="1641475" cy="736600"/>
          </a:xfrm>
          <a:prstGeom prst="borderCallout1">
            <a:avLst>
              <a:gd name="adj1" fmla="val -2495"/>
              <a:gd name="adj2" fmla="val 269"/>
              <a:gd name="adj3" fmla="val 59153"/>
              <a:gd name="adj4" fmla="val -99481"/>
            </a:avLst>
          </a:prstGeom>
          <a:solidFill>
            <a:srgbClr val="FFCCCC"/>
          </a:solidFill>
          <a:ln w="19050">
            <a:solidFill>
              <a:srgbClr val="FFC000"/>
            </a:solidFill>
            <a:prstDash val="lgDash"/>
            <a:round/>
          </a:ln>
        </p:spPr>
        <p:txBody>
          <a:bodyPr>
            <a:spAutoFit/>
          </a:bodyPr>
          <a:lstStyle/>
          <a:p>
            <a:pPr algn="ctr">
              <a:lnSpc>
                <a:spcPct val="150000"/>
              </a:lnSpc>
            </a:pPr>
            <a:r>
              <a:rPr lang="zh-CN" altLang="en-US" b="1">
                <a:solidFill>
                  <a:srgbClr val="000000"/>
                </a:solidFill>
                <a:latin typeface="楷体" panose="02010609060101010101" pitchFamily="49" charset="-122"/>
                <a:ea typeface="楷体" panose="02010609060101010101" pitchFamily="49" charset="-122"/>
              </a:rPr>
              <a:t> </a:t>
            </a:r>
            <a:r>
              <a:rPr lang="zh-CN" altLang="en-US" sz="2800" b="1"/>
              <a:t>全，都。</a:t>
            </a:r>
            <a:endParaRPr lang="zh-CN" altLang="en-US" sz="2800" b="1">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框 4"/>
          <p:cNvSpPr txBox="1">
            <a:spLocks noChangeArrowheads="1"/>
          </p:cNvSpPr>
          <p:nvPr/>
        </p:nvSpPr>
        <p:spPr bwMode="auto">
          <a:xfrm>
            <a:off x="2393950" y="1787525"/>
            <a:ext cx="41783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晓看红湿处，</a:t>
            </a:r>
            <a:endParaRPr lang="zh-CN" altLang="en-US" sz="3200" b="1">
              <a:solidFill>
                <a:srgbClr val="FF0000"/>
              </a:solidFill>
              <a:latin typeface="楷体_GB2312" pitchFamily="49" charset="-122"/>
              <a:ea typeface="楷体_GB2312" pitchFamily="49" charset="-122"/>
              <a:sym typeface="宋体" panose="02010600030101010101" pitchFamily="2" charset="-122"/>
            </a:endParaRPr>
          </a:p>
          <a:p>
            <a:pPr algn="ctr" eaLnBrk="1" hangingPunct="1">
              <a:lnSpc>
                <a:spcPct val="150000"/>
              </a:lnSpc>
            </a:pPr>
            <a:r>
              <a:rPr lang="zh-CN" altLang="en-US" sz="3200" b="1">
                <a:solidFill>
                  <a:srgbClr val="FF0000"/>
                </a:solidFill>
                <a:latin typeface="楷体_GB2312" pitchFamily="49" charset="-122"/>
                <a:ea typeface="楷体_GB2312" pitchFamily="49" charset="-122"/>
                <a:sym typeface="宋体" panose="02010600030101010101" pitchFamily="2" charset="-122"/>
              </a:rPr>
              <a:t>花重锦官城。</a:t>
            </a:r>
            <a:endParaRPr lang="zh-CN" altLang="en-US" sz="3200" b="1">
              <a:latin typeface="楷体_GB2312" pitchFamily="49" charset="-122"/>
              <a:ea typeface="楷体_GB2312" pitchFamily="49" charset="-122"/>
              <a:sym typeface="宋体" panose="02010600030101010101" pitchFamily="2" charset="-122"/>
            </a:endParaRPr>
          </a:p>
        </p:txBody>
      </p:sp>
      <p:sp>
        <p:nvSpPr>
          <p:cNvPr id="6" name="文本框 19"/>
          <p:cNvSpPr>
            <a:spLocks noChangeArrowheads="1"/>
          </p:cNvSpPr>
          <p:nvPr/>
        </p:nvSpPr>
        <p:spPr bwMode="auto">
          <a:xfrm>
            <a:off x="2576513" y="985838"/>
            <a:ext cx="2830512" cy="522287"/>
          </a:xfrm>
          <a:prstGeom prst="wedgeRectCallout">
            <a:avLst>
              <a:gd name="adj1" fmla="val -19051"/>
              <a:gd name="adj2" fmla="val 139051"/>
            </a:avLst>
          </a:prstGeom>
          <a:solidFill>
            <a:srgbClr val="FFCCCC"/>
          </a:solidFill>
          <a:ln w="19050">
            <a:solidFill>
              <a:srgbClr val="FFC000"/>
            </a:solidFill>
            <a:prstDash val="lgDash"/>
            <a:round/>
          </a:ln>
        </p:spPr>
        <p:txBody>
          <a:bodyPr>
            <a:spAutoFit/>
          </a:bodyPr>
          <a:lstStyle/>
          <a:p>
            <a:r>
              <a:rPr lang="zh-CN" altLang="en-US" b="1">
                <a:latin typeface="楷体" panose="02010609060101010101" pitchFamily="49" charset="-122"/>
                <a:ea typeface="楷体" panose="02010609060101010101" pitchFamily="49" charset="-122"/>
              </a:rPr>
              <a:t> </a:t>
            </a:r>
            <a:r>
              <a:rPr lang="zh-CN" altLang="en-US" sz="2800" b="1"/>
              <a:t>天刚亮的时候。</a:t>
            </a:r>
            <a:endParaRPr lang="zh-CN" altLang="en-US" sz="2800" b="1">
              <a:latin typeface="黑体" panose="02010609060101010101" pitchFamily="49" charset="-122"/>
              <a:ea typeface="黑体" panose="02010609060101010101" pitchFamily="49" charset="-122"/>
              <a:sym typeface="宋体" panose="02010600030101010101" pitchFamily="2" charset="-122"/>
            </a:endParaRPr>
          </a:p>
        </p:txBody>
      </p:sp>
      <p:sp>
        <p:nvSpPr>
          <p:cNvPr id="7" name="椭圆 6"/>
          <p:cNvSpPr/>
          <p:nvPr/>
        </p:nvSpPr>
        <p:spPr>
          <a:xfrm>
            <a:off x="3197225" y="2012950"/>
            <a:ext cx="544513"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椭圆 7"/>
          <p:cNvSpPr/>
          <p:nvPr/>
        </p:nvSpPr>
        <p:spPr>
          <a:xfrm>
            <a:off x="4070350" y="2012950"/>
            <a:ext cx="1260475" cy="5413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9" name="文本框 19"/>
          <p:cNvSpPr/>
          <p:nvPr/>
        </p:nvSpPr>
        <p:spPr bwMode="auto">
          <a:xfrm>
            <a:off x="6637338" y="1787525"/>
            <a:ext cx="2366962" cy="1384300"/>
          </a:xfrm>
          <a:prstGeom prst="borderCallout1">
            <a:avLst>
              <a:gd name="adj1" fmla="val 80773"/>
              <a:gd name="adj2" fmla="val -3301"/>
              <a:gd name="adj3" fmla="val 52546"/>
              <a:gd name="adj4" fmla="val -62532"/>
            </a:avLst>
          </a:prstGeom>
          <a:solidFill>
            <a:srgbClr val="FFCCCC"/>
          </a:solidFill>
          <a:ln w="19050">
            <a:solidFill>
              <a:srgbClr val="FFC000"/>
            </a:solidFill>
            <a:prstDash val="lgDash"/>
            <a:round/>
          </a:ln>
        </p:spPr>
        <p:txBody>
          <a:bodyPr>
            <a:spAutoFit/>
          </a:bodyPr>
          <a:lstStyle/>
          <a:p>
            <a:pPr>
              <a:lnSpc>
                <a:spcPct val="150000"/>
              </a:lnSpc>
            </a:pPr>
            <a:r>
              <a:rPr lang="zh-CN" altLang="en-US" sz="2800" b="1"/>
              <a:t>被雨水打湿的花丛。</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10" name="椭圆 9"/>
          <p:cNvSpPr/>
          <p:nvPr/>
        </p:nvSpPr>
        <p:spPr>
          <a:xfrm>
            <a:off x="3213100" y="2720975"/>
            <a:ext cx="936625"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1" name="文本框 19"/>
          <p:cNvSpPr/>
          <p:nvPr/>
        </p:nvSpPr>
        <p:spPr>
          <a:xfrm>
            <a:off x="209550" y="2147888"/>
            <a:ext cx="2366963" cy="1382712"/>
          </a:xfrm>
          <a:prstGeom prst="borderCallout1">
            <a:avLst>
              <a:gd name="adj1" fmla="val 21202"/>
              <a:gd name="adj2" fmla="val 101878"/>
              <a:gd name="adj3" fmla="val 61174"/>
              <a:gd name="adj4" fmla="val 126033"/>
            </a:avLst>
          </a:prstGeom>
          <a:solidFill>
            <a:schemeClr val="accent5">
              <a:lumMod val="40000"/>
              <a:lumOff val="60000"/>
            </a:schemeClr>
          </a:solidFill>
          <a:ln w="19050" cap="flat" cmpd="sng">
            <a:solidFill>
              <a:schemeClr val="accent4">
                <a:lumMod val="75000"/>
              </a:schemeClr>
            </a:solidFill>
            <a:prstDash val="lgDash"/>
            <a:round/>
            <a:headEnd type="none" w="med" len="med"/>
            <a:tailEnd type="none" w="med" len="med"/>
          </a:ln>
        </p:spPr>
        <p:txBody>
          <a:bodyPr>
            <a:spAutoFit/>
          </a:bodyPr>
          <a:lstStyle/>
          <a:p>
            <a:pPr>
              <a:lnSpc>
                <a:spcPct val="150000"/>
              </a:lnSpc>
              <a:defRPr/>
            </a:pPr>
            <a:r>
              <a:rPr lang="zh-CN" altLang="en-US" sz="2800" b="1" noProof="1">
                <a:latin typeface="Calibri" panose="020F0502020204030204" pitchFamily="34" charset="0"/>
                <a:sym typeface="+mn-ea"/>
              </a:rPr>
              <a:t>花因为饱含雨水而显得沉重。</a:t>
            </a:r>
            <a:endParaRPr lang="zh-CN" altLang="en-US" sz="2800" b="1" noProof="1">
              <a:latin typeface="黑体" panose="02010609060101010101" pitchFamily="49" charset="-122"/>
              <a:ea typeface="黑体" panose="02010609060101010101" pitchFamily="49" charset="-122"/>
              <a:sym typeface="+mn-ea"/>
            </a:endParaRPr>
          </a:p>
        </p:txBody>
      </p:sp>
      <p:sp>
        <p:nvSpPr>
          <p:cNvPr id="12" name="椭圆 11"/>
          <p:cNvSpPr/>
          <p:nvPr/>
        </p:nvSpPr>
        <p:spPr>
          <a:xfrm>
            <a:off x="4103688" y="2720975"/>
            <a:ext cx="1227137" cy="539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3" name="文本框 19"/>
          <p:cNvSpPr/>
          <p:nvPr/>
        </p:nvSpPr>
        <p:spPr>
          <a:xfrm>
            <a:off x="5114925" y="3355975"/>
            <a:ext cx="2366963" cy="736600"/>
          </a:xfrm>
          <a:prstGeom prst="borderCallout1">
            <a:avLst>
              <a:gd name="adj1" fmla="val -2891"/>
              <a:gd name="adj2" fmla="val -19484"/>
              <a:gd name="adj3" fmla="val 76824"/>
              <a:gd name="adj4" fmla="val -1315"/>
            </a:avLst>
          </a:prstGeom>
          <a:solidFill>
            <a:schemeClr val="accent5">
              <a:lumMod val="40000"/>
              <a:lumOff val="60000"/>
            </a:schemeClr>
          </a:solidFill>
          <a:ln w="19050" cap="flat" cmpd="sng">
            <a:solidFill>
              <a:schemeClr val="accent4">
                <a:lumMod val="75000"/>
              </a:schemeClr>
            </a:solidFill>
            <a:prstDash val="lgDash"/>
            <a:round/>
            <a:headEnd type="none" w="med" len="med"/>
            <a:tailEnd type="none" w="med" len="med"/>
          </a:ln>
        </p:spPr>
        <p:txBody>
          <a:bodyPr>
            <a:spAutoFit/>
          </a:bodyPr>
          <a:lstStyle/>
          <a:p>
            <a:pPr>
              <a:lnSpc>
                <a:spcPct val="150000"/>
              </a:lnSpc>
              <a:defRPr/>
            </a:pPr>
            <a:r>
              <a:rPr lang="zh-CN" altLang="en-US" sz="2800" b="1" noProof="1">
                <a:latin typeface="Calibri" panose="020F0502020204030204" pitchFamily="34" charset="0"/>
                <a:sym typeface="+mn-ea"/>
              </a:rPr>
              <a:t>成都的别称。</a:t>
            </a:r>
            <a:endParaRPr lang="zh-CN" altLang="en-US" sz="2800" b="1" noProof="1">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1"/>
          <p:cNvSpPr txBox="1">
            <a:spLocks noChangeArrowheads="1"/>
          </p:cNvSpPr>
          <p:nvPr/>
        </p:nvSpPr>
        <p:spPr bwMode="auto">
          <a:xfrm>
            <a:off x="2397125" y="762000"/>
            <a:ext cx="65928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a:latin typeface="楷体_GB2312" pitchFamily="49" charset="-122"/>
                <a:ea typeface="楷体_GB2312" pitchFamily="49" charset="-122"/>
                <a:sym typeface="宋体" panose="02010600030101010101" pitchFamily="2" charset="-122"/>
              </a:rPr>
              <a:t>好雨知时节，当春乃发生。</a:t>
            </a:r>
            <a:endParaRPr lang="zh-CN" altLang="en-US" sz="2800" b="1" dirty="0">
              <a:latin typeface="楷体_GB2312" pitchFamily="49" charset="-122"/>
              <a:ea typeface="楷体_GB2312" pitchFamily="49" charset="-122"/>
              <a:sym typeface="宋体" panose="02010600030101010101" pitchFamily="2" charset="-122"/>
            </a:endParaRPr>
          </a:p>
        </p:txBody>
      </p:sp>
      <p:sp>
        <p:nvSpPr>
          <p:cNvPr id="17411" name="文本框 2"/>
          <p:cNvSpPr txBox="1">
            <a:spLocks noChangeArrowheads="1"/>
          </p:cNvSpPr>
          <p:nvPr/>
        </p:nvSpPr>
        <p:spPr bwMode="auto">
          <a:xfrm>
            <a:off x="2397125" y="2287588"/>
            <a:ext cx="4837113"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楷体_GB2312" pitchFamily="49" charset="-122"/>
                <a:ea typeface="楷体_GB2312" pitchFamily="49" charset="-122"/>
                <a:sym typeface="宋体" panose="02010600030101010101" pitchFamily="2" charset="-122"/>
              </a:rPr>
              <a:t>“</a:t>
            </a:r>
            <a:r>
              <a:rPr lang="zh-CN" altLang="en-US" sz="2400" b="1" u="sng" dirty="0">
                <a:solidFill>
                  <a:srgbClr val="FF0000"/>
                </a:solidFill>
                <a:latin typeface="楷体_GB2312" pitchFamily="49" charset="-122"/>
                <a:ea typeface="楷体_GB2312" pitchFamily="49" charset="-122"/>
                <a:sym typeface="宋体" panose="02010600030101010101" pitchFamily="2" charset="-122"/>
              </a:rPr>
              <a:t>好</a:t>
            </a:r>
            <a:r>
              <a:rPr lang="zh-CN" altLang="en-US" sz="2400" b="1" dirty="0">
                <a:solidFill>
                  <a:srgbClr val="FF0000"/>
                </a:solidFill>
                <a:latin typeface="楷体_GB2312" pitchFamily="49" charset="-122"/>
                <a:ea typeface="楷体_GB2312" pitchFamily="49" charset="-122"/>
                <a:sym typeface="宋体" panose="02010600030101010101" pitchFamily="2" charset="-122"/>
              </a:rPr>
              <a:t>”字既是作者对春雨的赞誉，也流露出作者欣喜的心情。而“</a:t>
            </a:r>
            <a:r>
              <a:rPr lang="zh-CN" altLang="en-US" sz="2400" b="1" u="sng" dirty="0">
                <a:solidFill>
                  <a:srgbClr val="FF0000"/>
                </a:solidFill>
                <a:latin typeface="楷体_GB2312" pitchFamily="49" charset="-122"/>
                <a:ea typeface="楷体_GB2312" pitchFamily="49" charset="-122"/>
                <a:sym typeface="宋体" panose="02010600030101010101" pitchFamily="2" charset="-122"/>
              </a:rPr>
              <a:t>知</a:t>
            </a:r>
            <a:r>
              <a:rPr lang="zh-CN" altLang="en-US" sz="2400" b="1" dirty="0">
                <a:solidFill>
                  <a:srgbClr val="FF0000"/>
                </a:solidFill>
                <a:latin typeface="楷体_GB2312" pitchFamily="49" charset="-122"/>
                <a:ea typeface="楷体_GB2312" pitchFamily="49" charset="-122"/>
                <a:sym typeface="宋体" panose="02010600030101010101" pitchFamily="2" charset="-122"/>
              </a:rPr>
              <a:t>”字运用了拟人的修辞手法，点出了春雨善解人意、来得及时的特点。</a:t>
            </a:r>
            <a:endParaRPr lang="zh-CN" altLang="en-US" sz="2400" b="1" dirty="0">
              <a:solidFill>
                <a:srgbClr val="FF0000"/>
              </a:solidFill>
              <a:latin typeface="楷体_GB2312" pitchFamily="49" charset="-122"/>
              <a:ea typeface="楷体_GB2312" pitchFamily="49" charset="-122"/>
              <a:sym typeface="宋体" panose="02010600030101010101" pitchFamily="2" charset="-122"/>
            </a:endParaRPr>
          </a:p>
        </p:txBody>
      </p:sp>
      <p:sp>
        <p:nvSpPr>
          <p:cNvPr id="2" name="Text Box 8"/>
          <p:cNvSpPr txBox="1">
            <a:spLocks noChangeArrowheads="1"/>
          </p:cNvSpPr>
          <p:nvPr/>
        </p:nvSpPr>
        <p:spPr bwMode="auto">
          <a:xfrm>
            <a:off x="2279650" y="1498600"/>
            <a:ext cx="67945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400" b="1" dirty="0">
                <a:latin typeface="仿宋" panose="02010609060101010101" charset="-122"/>
                <a:ea typeface="仿宋" panose="02010609060101010101" charset="-122"/>
              </a:rPr>
              <a:t>思考</a:t>
            </a:r>
            <a:r>
              <a:rPr lang="en-US" altLang="zh-CN" sz="2400" b="1" dirty="0">
                <a:latin typeface="仿宋" panose="02010609060101010101" charset="-122"/>
                <a:ea typeface="仿宋" panose="02010609060101010101" charset="-122"/>
              </a:rPr>
              <a:t>:</a:t>
            </a:r>
            <a:r>
              <a:rPr lang="zh-CN" altLang="en-US" sz="2400" b="1" dirty="0">
                <a:latin typeface="仿宋" panose="02010609060101010101" charset="-122"/>
                <a:ea typeface="仿宋" panose="02010609060101010101" charset="-122"/>
              </a:rPr>
              <a:t>哪个字是诗人对眼前这场春雨的总体评价</a:t>
            </a:r>
            <a:r>
              <a:rPr lang="en-US" altLang="zh-CN" sz="2400" b="1" dirty="0">
                <a:latin typeface="仿宋" panose="02010609060101010101" charset="-122"/>
                <a:ea typeface="仿宋" panose="02010609060101010101" charset="-122"/>
              </a:rPr>
              <a:t>?</a:t>
            </a:r>
            <a:endParaRPr lang="en-US" altLang="zh-CN" sz="2400" b="1" dirty="0">
              <a:latin typeface="仿宋" panose="02010609060101010101" charset="-122"/>
              <a:ea typeface="仿宋" panose="02010609060101010101" charset="-122"/>
            </a:endParaRPr>
          </a:p>
        </p:txBody>
      </p:sp>
      <p:grpSp>
        <p:nvGrpSpPr>
          <p:cNvPr id="5" name="组合 4"/>
          <p:cNvGrpSpPr/>
          <p:nvPr/>
        </p:nvGrpSpPr>
        <p:grpSpPr bwMode="auto">
          <a:xfrm>
            <a:off x="7450138" y="3121025"/>
            <a:ext cx="1539875" cy="1779588"/>
            <a:chOff x="11733" y="4104"/>
            <a:chExt cx="2557" cy="3614"/>
          </a:xfrm>
        </p:grpSpPr>
        <p:pic>
          <p:nvPicPr>
            <p:cNvPr id="16393" name="图片 3"/>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11733" y="4104"/>
              <a:ext cx="2557" cy="3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Text Box 15"/>
            <p:cNvSpPr txBox="1">
              <a:spLocks noChangeArrowheads="1"/>
            </p:cNvSpPr>
            <p:nvPr/>
          </p:nvSpPr>
          <p:spPr bwMode="auto">
            <a:xfrm>
              <a:off x="12033" y="5478"/>
              <a:ext cx="2147" cy="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0000FF"/>
                  </a:solidFill>
                  <a:latin typeface="楷体" panose="02010609060101010101" pitchFamily="49" charset="-122"/>
                  <a:ea typeface="楷体" panose="02010609060101010101" pitchFamily="49" charset="-122"/>
                </a:rPr>
                <a:t>盼雨</a:t>
              </a:r>
              <a:endParaRPr lang="zh-CN" altLang="en-US" sz="3600" b="1">
                <a:solidFill>
                  <a:srgbClr val="0000FF"/>
                </a:solidFill>
                <a:latin typeface="楷体" panose="02010609060101010101" pitchFamily="49" charset="-122"/>
                <a:ea typeface="楷体" panose="02010609060101010101" pitchFamily="49" charset="-122"/>
              </a:endParaRPr>
            </a:p>
          </p:txBody>
        </p:sp>
      </p:grpSp>
      <p:pic>
        <p:nvPicPr>
          <p:cNvPr id="16390" name="图片 5"/>
          <p:cNvPicPr>
            <a:picLocks noChangeAspect="1" noChangeArrowheads="1"/>
          </p:cNvPicPr>
          <p:nvPr/>
        </p:nvPicPr>
        <p:blipFill>
          <a:blip r:embed="rId2" cstate="email">
            <a:clrChange>
              <a:clrFrom>
                <a:srgbClr val="FFFFF5"/>
              </a:clrFrom>
              <a:clrTo>
                <a:srgbClr val="FFFFF5">
                  <a:alpha val="0"/>
                </a:srgbClr>
              </a:clrTo>
            </a:clrChange>
          </a:blip>
          <a:srcRect/>
          <a:stretch>
            <a:fillRect/>
          </a:stretch>
        </p:blipFill>
        <p:spPr bwMode="auto">
          <a:xfrm>
            <a:off x="-6350" y="98425"/>
            <a:ext cx="2476500" cy="480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椭圆 2"/>
          <p:cNvSpPr/>
          <p:nvPr/>
        </p:nvSpPr>
        <p:spPr>
          <a:xfrm>
            <a:off x="2595563" y="1422400"/>
            <a:ext cx="74612"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4" name="椭圆 3"/>
          <p:cNvSpPr/>
          <p:nvPr/>
        </p:nvSpPr>
        <p:spPr>
          <a:xfrm>
            <a:off x="3343275" y="142240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fade">
                                      <p:cBhvr>
                                        <p:cTn id="18" dur="500"/>
                                        <p:tgtEl>
                                          <p:spTgt spid="174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bldLvl="0" animBg="1"/>
      <p:bldP spid="3" grpId="0" animBg="1"/>
      <p:bldP spid="4" grpId="0" animBg="1"/>
    </p:bldLst>
  </p:timing>
</p:sld>
</file>

<file path=ppt/tags/tag1.xml><?xml version="1.0" encoding="utf-8"?>
<p:tagLst xmlns:p="http://schemas.openxmlformats.org/presentationml/2006/main">
  <p:tag name="MH" val="20170613110635"/>
  <p:tag name="MH_LIBRARY" val="CONTENTS"/>
  <p:tag name="MH_TYPE" val="ENTRY"/>
  <p:tag name="ID" val="545812"/>
  <p:tag name="MH_ORDER" val="1"/>
</p:tagLst>
</file>

<file path=ppt/tags/tag2.xml><?xml version="1.0" encoding="utf-8"?>
<p:tagLst xmlns:p="http://schemas.openxmlformats.org/presentationml/2006/main">
  <p:tag name="MH" val="20170613110635"/>
  <p:tag name="MH_LIBRARY" val="CONTENTS"/>
  <p:tag name="MH_TYPE" val="NUMBER"/>
  <p:tag name="ID" val="545812"/>
  <p:tag name="MH_ORDER" val="1"/>
</p:tagLst>
</file>

<file path=ppt/tags/tag3.xml><?xml version="1.0" encoding="utf-8"?>
<p:tagLst xmlns:p="http://schemas.openxmlformats.org/presentationml/2006/main">
  <p:tag name="MH" val="20170613110635"/>
  <p:tag name="MH_LIBRARY" val="CONTENTS"/>
  <p:tag name="MH_TYPE" val="ENTRY"/>
  <p:tag name="ID" val="545812"/>
  <p:tag name="MH_ORDER" val="1"/>
</p:tagLst>
</file>

<file path=ppt/tags/tag4.xml><?xml version="1.0" encoding="utf-8"?>
<p:tagLst xmlns:p="http://schemas.openxmlformats.org/presentationml/2006/main">
  <p:tag name="MH" val="20170613110635"/>
  <p:tag name="MH_LIBRARY" val="CONTENTS"/>
  <p:tag name="MH_TYPE" val="NUMBER"/>
  <p:tag name="ID" val="545812"/>
  <p:tag name="MH_ORDER" val="1"/>
</p:tagLst>
</file>

<file path=ppt/tags/tag5.xml><?xml version="1.0" encoding="utf-8"?>
<p:tagLst xmlns:p="http://schemas.openxmlformats.org/presentationml/2006/main">
  <p:tag name="KSO_WPP_MARK_KEY" val="b5e911da-4f09-44d3-973e-e390553ceb26"/>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1202</Words>
  <Application>WPS 演示</Application>
  <PresentationFormat>全屏显示(16:9)</PresentationFormat>
  <Paragraphs>121</Paragraphs>
  <Slides>17</Slides>
  <Notes>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17</vt:i4>
      </vt:variant>
    </vt:vector>
  </HeadingPairs>
  <TitlesOfParts>
    <vt:vector size="36" baseType="lpstr">
      <vt:lpstr>Arial</vt:lpstr>
      <vt:lpstr>宋体</vt:lpstr>
      <vt:lpstr>Wingdings</vt:lpstr>
      <vt:lpstr>Calibri</vt:lpstr>
      <vt:lpstr>Calibri</vt:lpstr>
      <vt:lpstr>黑体</vt:lpstr>
      <vt:lpstr>华文仿宋</vt:lpstr>
      <vt:lpstr>仿宋</vt:lpstr>
      <vt:lpstr>楷体</vt:lpstr>
      <vt:lpstr>微软雅黑</vt:lpstr>
      <vt:lpstr>华文细黑</vt:lpstr>
      <vt:lpstr>楷体_GB2312</vt:lpstr>
      <vt:lpstr>新宋体</vt:lpstr>
      <vt:lpstr>Times New Roman</vt:lpstr>
      <vt:lpstr>Bookshelf Symbol 7</vt:lpstr>
      <vt:lpstr>Symbol</vt:lpstr>
      <vt:lpstr>Arial</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152</cp:revision>
  <dcterms:created xsi:type="dcterms:W3CDTF">2019-07-09T05:51:00Z</dcterms:created>
  <dcterms:modified xsi:type="dcterms:W3CDTF">2023-01-19T01:55:23Z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935C6C07D1F5433693196606C84EA22E</vt:lpwstr>
  </property>
</Properties>
</file>