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405" r:id="rId6"/>
    <p:sldId id="389" r:id="rId7"/>
    <p:sldId id="393" r:id="rId8"/>
    <p:sldId id="406" r:id="rId9"/>
    <p:sldId id="395" r:id="rId10"/>
    <p:sldId id="396" r:id="rId11"/>
    <p:sldId id="400" r:id="rId12"/>
    <p:sldId id="401" r:id="rId13"/>
    <p:sldId id="386" r:id="rId14"/>
    <p:sldId id="387" r:id="rId15"/>
    <p:sldId id="424" r:id="rId16"/>
    <p:sldId id="423" r:id="rId17"/>
    <p:sldId id="324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92" autoAdjust="0"/>
    <p:restoredTop sz="95303" autoAdjust="0"/>
  </p:normalViewPr>
  <p:slideViewPr>
    <p:cSldViewPr>
      <p:cViewPr>
        <p:scale>
          <a:sx n="110" d="100"/>
          <a:sy n="110" d="100"/>
        </p:scale>
        <p:origin x="-102" y="-636"/>
      </p:cViewPr>
      <p:guideLst>
        <p:guide orient="horz" pos="1620"/>
        <p:guide pos="28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6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2EDD7E0-CBB5-4780-BE24-6958A49D533D}" type="datetimeFigureOut">
              <a:rPr lang="zh-CN" altLang="en-US"/>
            </a:fld>
            <a:endParaRPr lang="zh-CN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EE87D6F1-7535-4BF8-8C48-35D1E4748C9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87D6F1-7535-4BF8-8C48-35D1E4748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1C960AA-22BD-4BAB-A0CE-50F0F6129F2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3157728"/>
          </a:xfrm>
          <a:prstGeom prst="rect">
            <a:avLst/>
          </a:prstGeom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" y="2859770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793875" y="3851015"/>
            <a:ext cx="558641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835150" y="3255703"/>
            <a:ext cx="792163" cy="504825"/>
          </a:xfrm>
          <a:prstGeom prst="ellipse">
            <a:avLst/>
          </a:prstGeom>
          <a:solidFill>
            <a:srgbClr val="92D050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2482850" y="3180672"/>
            <a:ext cx="51593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华文仿宋" pitchFamily="2" charset="-122"/>
                <a:ea typeface="华文仿宋" pitchFamily="2" charset="-122"/>
              </a:rPr>
              <a:t>早春呈水部张十八员外</a:t>
            </a:r>
            <a:endParaRPr lang="zh-CN" altLang="en-US" sz="3600" b="1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3518793" y="3971825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人教版六年级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0"/>
          <p:cNvSpPr txBox="1">
            <a:spLocks noChangeArrowheads="1"/>
          </p:cNvSpPr>
          <p:nvPr/>
        </p:nvSpPr>
        <p:spPr bwMode="auto">
          <a:xfrm>
            <a:off x="3159224" y="2480593"/>
            <a:ext cx="32400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8425" y="1588"/>
            <a:ext cx="3265488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684213" y="1539875"/>
            <a:ext cx="74676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/>
              <a:t>     </a:t>
            </a:r>
            <a:r>
              <a:rPr lang="zh-CN" altLang="en-US" sz="2400" b="1" dirty="0"/>
              <a:t>这首诗刻画细腻，准确地捕捉到了初春小雨的细滑润泽和青草刚发芽时若有若无、稀疏、矮小的特点，给人一种早春时节湿润、舒适、清新之美感，所以后两句的赞美就在意料之中了。</a:t>
            </a:r>
            <a:endParaRPr lang="zh-CN" altLang="en-US" sz="2400" b="1" dirty="0"/>
          </a:p>
        </p:txBody>
      </p:sp>
      <p:pic>
        <p:nvPicPr>
          <p:cNvPr id="17412" name="图片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2475" y="3506788"/>
            <a:ext cx="3341688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311525" y="968375"/>
            <a:ext cx="2520950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noProof="1">
                <a:solidFill>
                  <a:srgbClr val="FF0000"/>
                </a:solidFill>
              </a:rPr>
              <a:t>赏析</a:t>
            </a:r>
            <a:endParaRPr lang="zh-CN" altLang="en-US" sz="3600" b="1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F:\PPT上课课件\标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/>
          <p:cNvSpPr/>
          <p:nvPr/>
        </p:nvSpPr>
        <p:spPr>
          <a:xfrm>
            <a:off x="496888" y="239713"/>
            <a:ext cx="1363662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层次梳理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6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452563"/>
            <a:ext cx="8972550" cy="185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7" descr="F:\PPT上课课件\标3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175" y="109538"/>
            <a:ext cx="1800225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主旨归纳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66725" y="1276350"/>
            <a:ext cx="47529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《早春呈水部张十八员外》以常见的“小雨”和“草色”为描写对象，描绘出了早春的独特景色，表达了作者对春天的热爱和赞美之情。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5600" y="1419225"/>
            <a:ext cx="3154363" cy="233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F:\PPT上课课件\标3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0175" y="109538"/>
            <a:ext cx="1800225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4350" y="1492250"/>
            <a:ext cx="8377238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一切美好的事物，最好的时节就是它萌生的阶段，它正朝着极盛方向前进，给人以希望和盼头</a:t>
            </a:r>
            <a:endParaRPr lang="zh-CN" altLang="en-US" sz="24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0485" name="矩形 1"/>
          <p:cNvSpPr>
            <a:spLocks noChangeArrowheads="1"/>
          </p:cNvSpPr>
          <p:nvPr/>
        </p:nvSpPr>
        <p:spPr bwMode="auto">
          <a:xfrm>
            <a:off x="468313" y="957263"/>
            <a:ext cx="6064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请你谈一谈这首绝句所揭示的一般性道理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6" name="矩形 1"/>
          <p:cNvSpPr>
            <a:spLocks noChangeArrowheads="1"/>
          </p:cNvSpPr>
          <p:nvPr/>
        </p:nvSpPr>
        <p:spPr bwMode="auto">
          <a:xfrm>
            <a:off x="539750" y="2859088"/>
            <a:ext cx="7302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本诗选用哪两种景物来描绘早春景象，好在何处？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313" y="3435350"/>
            <a:ext cx="8351837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小雨、小草，将小雨比喻成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酥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让人感到春雨的可贵，小草萌动着生机。</a:t>
            </a:r>
            <a:endParaRPr lang="zh-CN" altLang="en-US" sz="24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539750" y="1419225"/>
            <a:ext cx="779145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3.“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草色遥看近却无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一句为我们描绘了怎样的景象？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11188" y="2236788"/>
            <a:ext cx="8064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以远看似青，近看却无，描绘了初春小草沾雨后朦胧景象。</a:t>
            </a:r>
            <a:endParaRPr lang="zh-CN" altLang="zh-CN" sz="24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5400" y="1582738"/>
            <a:ext cx="39084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900">
                <a:solidFill>
                  <a:srgbClr val="DF3427"/>
                </a:solidFill>
                <a:latin typeface="思源宋体 Heavy" charset="-122"/>
                <a:ea typeface="思源宋体 Heavy" charset="-122"/>
              </a:rPr>
              <a:t>感谢您的观看</a:t>
            </a:r>
            <a:endParaRPr lang="zh-CN" altLang="en-US" sz="4900">
              <a:solidFill>
                <a:srgbClr val="DF3427"/>
              </a:solidFill>
              <a:latin typeface="思源宋体 Heavy" charset="-122"/>
              <a:ea typeface="思源宋体 Heavy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8876" y="1314450"/>
            <a:ext cx="3506249" cy="530915"/>
          </a:xfrm>
          <a:prstGeom prst="rect">
            <a:avLst/>
          </a:prstGeom>
          <a:noFill/>
        </p:spPr>
        <p:txBody>
          <a:bodyPr spcFirstLastPara="1" wrap="none" lIns="68580" tIns="34290" rIns="68580" bIns="34290">
            <a:prstTxWarp prst="textArchUp">
              <a:avLst/>
            </a:prstTxWarp>
            <a:spAutoFit/>
          </a:bodyPr>
          <a:lstStyle/>
          <a:p>
            <a:pPr algn="ctr" defTabSz="685800" fontAlgn="auto">
              <a:defRPr/>
            </a:pPr>
            <a:r>
              <a:rPr lang="en-US" altLang="zh-CN" sz="3000" noProof="1">
                <a:solidFill>
                  <a:srgbClr val="401010"/>
                </a:solidFill>
                <a:latin typeface="Forte" panose="03060902040502070203" pitchFamily="66" charset="0"/>
                <a:ea typeface="微软雅黑" panose="020B0503020204020204" pitchFamily="34" charset="-122"/>
              </a:rPr>
              <a:t>HAPPY CHILDREN</a:t>
            </a:r>
            <a:endParaRPr lang="zh-CN" altLang="en-US" sz="3000" noProof="1">
              <a:solidFill>
                <a:srgbClr val="401010"/>
              </a:solidFill>
              <a:latin typeface="Forte" panose="03060902040502070203" pitchFamily="66" charset="0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2388" y="2408238"/>
            <a:ext cx="39592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957638" y="3116263"/>
            <a:ext cx="1228725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900">
                <a:solidFill>
                  <a:srgbClr val="FFFFFF"/>
                </a:solidFill>
                <a:latin typeface="Arial" panose="020B0604020202020204" pitchFamily="34" charset="0"/>
                <a:ea typeface="汉仪黑荔枝体简" pitchFamily="18" charset="-122"/>
              </a:rPr>
              <a:t>201x.12.31</a:t>
            </a:r>
            <a:endParaRPr lang="en-US" altLang="zh-CN" sz="900">
              <a:solidFill>
                <a:srgbClr val="FFFFFF"/>
              </a:solidFill>
              <a:latin typeface="Arial" panose="020B0604020202020204" pitchFamily="34" charset="0"/>
              <a:ea typeface="汉仪黑荔枝体简" pitchFamily="18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123825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课前预习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Entry_1"/>
          <p:cNvSpPr/>
          <p:nvPr>
            <p:custDataLst>
              <p:tags r:id="rId2"/>
            </p:custDataLst>
          </p:nvPr>
        </p:nvSpPr>
        <p:spPr>
          <a:xfrm>
            <a:off x="467533" y="915566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作者简介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MH_Number_1"/>
          <p:cNvSpPr/>
          <p:nvPr>
            <p:custDataLst>
              <p:tags r:id="rId3"/>
            </p:custDataLst>
          </p:nvPr>
        </p:nvSpPr>
        <p:spPr>
          <a:xfrm>
            <a:off x="609600" y="91598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1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6550" y="1514475"/>
            <a:ext cx="6105525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200" b="1" i="1" u="sng" dirty="0">
                <a:solidFill>
                  <a:srgbClr val="FF0000"/>
                </a:solidFill>
              </a:rPr>
              <a:t>韩愈</a:t>
            </a:r>
            <a:r>
              <a:rPr lang="zh-CN" altLang="zh-CN" sz="2200" b="1" dirty="0"/>
              <a:t>（768—824），字退之，河南河阳（今河南孟州）人，唐代文学家、哲学家。祖籍河北昌黎，世称韩昌黎。他大力提倡古文，和柳宗元共同领导了中唐古文运动，与柳宗元并称“韩柳”，位列“唐宋八大家”之首。著名的散文作品有《马说》《师说》《劝学解》等。</a:t>
            </a:r>
            <a:endParaRPr lang="zh-CN" altLang="zh-CN" sz="2200" b="1" dirty="0"/>
          </a:p>
        </p:txBody>
      </p:sp>
      <p:pic>
        <p:nvPicPr>
          <p:cNvPr id="9223" name="图片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2075" y="1939925"/>
            <a:ext cx="2527300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309425" y="411600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MH_Number_1"/>
          <p:cNvSpPr/>
          <p:nvPr>
            <p:custDataLst>
              <p:tags r:id="rId2"/>
            </p:custDataLst>
          </p:nvPr>
        </p:nvSpPr>
        <p:spPr>
          <a:xfrm>
            <a:off x="450850" y="411163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2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9563" y="987425"/>
            <a:ext cx="86550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/>
              <a:t>韩愈写此诗时已经56岁，任吏部侍郎。这是他一生所作最大的官。虽然时间不长（他57岁就病逝了），但此时心情很好。此前不久，镇州（今河北正定）藩镇叛乱，韩愈奉命前往宣抚，说服叛军，平息了一场叛乱。穆宗皇帝非常高兴，把他从兵部侍郎上调为吏部侍郎。在文学方面，他早已声名大振。在复兴儒学的事业中，他也卓有建树。因此，虽然年近花甲，却不因岁月如流而悲伤，而是兴味盎然地迎接春天。黄叔灿《唐诗笺注》评此诗云："写照工甚，正如画家设色，在有意无意之间"。朱彝尊《批韩诗》曰："景绝妙，写得亦绝妙"。</a:t>
            </a:r>
            <a:endParaRPr lang="zh-CN" altLang="en-US" sz="20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31938" y="338138"/>
            <a:ext cx="5722937" cy="4305300"/>
          </a:xfrm>
          <a:prstGeom prst="roundRect">
            <a:avLst/>
          </a:prstGeom>
          <a:noFill/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早春呈水部张十八员外</a:t>
            </a:r>
            <a:endParaRPr lang="zh-CN" altLang="en-US" sz="2800" b="1" noProof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唐代：韩愈</a:t>
            </a:r>
            <a:endParaRPr lang="zh-CN" altLang="en-US" sz="2400" b="1" noProof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天街小雨润如酥，</a:t>
            </a:r>
            <a:endParaRPr lang="zh-CN" altLang="en-US" sz="2800" b="1" noProof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草色遥看近却无。</a:t>
            </a:r>
            <a:endParaRPr lang="zh-CN" altLang="en-US" sz="2800" b="1" noProof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最是一年春好处，</a:t>
            </a:r>
            <a:endParaRPr lang="zh-CN" altLang="en-US" sz="2800" b="1" noProof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 b="1" noProof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Times New Roman" panose="02020603050405020304" pitchFamily="18" charset="0"/>
                <a:sym typeface="+mn-ea"/>
              </a:rPr>
              <a:t>绝胜烟柳满皇都。</a:t>
            </a:r>
            <a:endParaRPr lang="zh-CN" altLang="en-US" sz="2800" b="1" noProof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295650" y="749300"/>
            <a:ext cx="431800" cy="5397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6" name="文本框 19"/>
          <p:cNvSpPr/>
          <p:nvPr/>
        </p:nvSpPr>
        <p:spPr bwMode="auto">
          <a:xfrm>
            <a:off x="255588" y="338138"/>
            <a:ext cx="1100137" cy="1198562"/>
          </a:xfrm>
          <a:prstGeom prst="borderCallout1">
            <a:avLst>
              <a:gd name="adj1" fmla="val 30292"/>
              <a:gd name="adj2" fmla="val 105421"/>
              <a:gd name="adj3" fmla="val 50574"/>
              <a:gd name="adj4" fmla="val 284486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/>
              <a:t>恭敬地送上。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340225" y="668338"/>
            <a:ext cx="1179513" cy="5397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3" name="文本框 19"/>
          <p:cNvSpPr/>
          <p:nvPr/>
        </p:nvSpPr>
        <p:spPr bwMode="auto">
          <a:xfrm>
            <a:off x="7418388" y="1793875"/>
            <a:ext cx="1498600" cy="1936750"/>
          </a:xfrm>
          <a:prstGeom prst="borderCallout1">
            <a:avLst>
              <a:gd name="adj1" fmla="val -6338"/>
              <a:gd name="adj2" fmla="val 3259"/>
              <a:gd name="adj3" fmla="val -25653"/>
              <a:gd name="adj4" fmla="val -139532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/>
              <a:t>诗人张籍（约</a:t>
            </a:r>
            <a:r>
              <a:rPr lang="en-US" altLang="zh-CN" sz="2000" b="1"/>
              <a:t>767-830</a:t>
            </a:r>
            <a:r>
              <a:rPr lang="zh-CN" altLang="en-US" sz="2000" b="1"/>
              <a:t>）在族兄弟中排行十八，当时任水部外郎。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7" grpId="0" bldLvl="0" animBg="1"/>
      <p:bldP spid="6" grpId="0" bldLvl="0" animBg="1"/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4"/>
          <p:cNvSpPr txBox="1">
            <a:spLocks noChangeArrowheads="1"/>
          </p:cNvSpPr>
          <p:nvPr/>
        </p:nvSpPr>
        <p:spPr bwMode="auto">
          <a:xfrm>
            <a:off x="2762250" y="1787525"/>
            <a:ext cx="36210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天街小雨润如酥，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草色遥看近却无。</a:t>
            </a:r>
            <a:endParaRPr lang="zh-CN" altLang="en-US" sz="3200" b="1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19"/>
          <p:cNvSpPr/>
          <p:nvPr/>
        </p:nvSpPr>
        <p:spPr>
          <a:xfrm>
            <a:off x="846138" y="2886075"/>
            <a:ext cx="1392237" cy="954088"/>
          </a:xfrm>
          <a:prstGeom prst="borderCallout1">
            <a:avLst>
              <a:gd name="adj1" fmla="val 75949"/>
              <a:gd name="adj2" fmla="val 105013"/>
              <a:gd name="adj3" fmla="val -55629"/>
              <a:gd name="adj4" fmla="val 146125"/>
            </a:avLst>
          </a:prstGeom>
          <a:solidFill>
            <a:schemeClr val="accent2">
              <a:lumMod val="20000"/>
              <a:lumOff val="80000"/>
            </a:schemeClr>
          </a:solidFill>
          <a:ln w="19050" cap="flat" cmpd="sng">
            <a:solidFill>
              <a:schemeClr val="accent4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noProof="1">
                <a:latin typeface="Calibri" panose="020F0502020204030204" pitchFamily="34" charset="0"/>
                <a:sym typeface="+mn-ea"/>
              </a:rPr>
              <a:t>京城街道。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70200" y="2005013"/>
            <a:ext cx="939800" cy="5397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8" name="椭圆 7"/>
          <p:cNvSpPr/>
          <p:nvPr/>
        </p:nvSpPr>
        <p:spPr>
          <a:xfrm>
            <a:off x="4492625" y="2005013"/>
            <a:ext cx="1411288" cy="54133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9" name="文本框 19"/>
          <p:cNvSpPr/>
          <p:nvPr/>
        </p:nvSpPr>
        <p:spPr bwMode="auto">
          <a:xfrm>
            <a:off x="6588125" y="1192213"/>
            <a:ext cx="2149475" cy="2030412"/>
          </a:xfrm>
          <a:prstGeom prst="borderCallout1">
            <a:avLst>
              <a:gd name="adj1" fmla="val 84389"/>
              <a:gd name="adj2" fmla="val -2306"/>
              <a:gd name="adj3" fmla="val 70583"/>
              <a:gd name="adj4" fmla="val -44120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形容春雨滋润细腻。酥，酥油。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5" name="图片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40000">
            <a:off x="-908050" y="-238125"/>
            <a:ext cx="2921000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4"/>
          <p:cNvSpPr txBox="1">
            <a:spLocks noChangeArrowheads="1"/>
          </p:cNvSpPr>
          <p:nvPr/>
        </p:nvSpPr>
        <p:spPr bwMode="auto">
          <a:xfrm>
            <a:off x="2482850" y="1787525"/>
            <a:ext cx="417830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最是一年春好处，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绝胜烟柳满皇都。</a:t>
            </a:r>
            <a:endParaRPr lang="zh-CN" altLang="en-US" sz="3200" b="1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19"/>
          <p:cNvSpPr>
            <a:spLocks noChangeArrowheads="1"/>
          </p:cNvSpPr>
          <p:nvPr/>
        </p:nvSpPr>
        <p:spPr bwMode="auto">
          <a:xfrm>
            <a:off x="558800" y="728663"/>
            <a:ext cx="2149475" cy="825500"/>
          </a:xfrm>
          <a:prstGeom prst="cloudCallout">
            <a:avLst>
              <a:gd name="adj1" fmla="val 60116"/>
              <a:gd name="adj2" fmla="val 107991"/>
            </a:avLst>
          </a:prstGeom>
          <a:solidFill>
            <a:srgbClr val="FFCCCC"/>
          </a:solidFill>
          <a:ln w="19050">
            <a:solidFill>
              <a:srgbClr val="FFC000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正是。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55913" y="1979613"/>
            <a:ext cx="947737" cy="5651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8" name="椭圆 7"/>
          <p:cNvSpPr/>
          <p:nvPr/>
        </p:nvSpPr>
        <p:spPr>
          <a:xfrm>
            <a:off x="5313363" y="2003425"/>
            <a:ext cx="579437" cy="54133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9" name="文本框 19"/>
          <p:cNvSpPr/>
          <p:nvPr/>
        </p:nvSpPr>
        <p:spPr bwMode="auto">
          <a:xfrm>
            <a:off x="6661150" y="1452563"/>
            <a:ext cx="2149475" cy="738187"/>
          </a:xfrm>
          <a:prstGeom prst="borderCallout1">
            <a:avLst>
              <a:gd name="adj1" fmla="val 13995"/>
              <a:gd name="adj2" fmla="val -3856"/>
              <a:gd name="adj3" fmla="val 71227"/>
              <a:gd name="adj4" fmla="val -41375"/>
            </a:avLst>
          </a:prstGeom>
          <a:solidFill>
            <a:srgbClr val="FFCCCC"/>
          </a:solidFill>
          <a:ln w="19050">
            <a:solidFill>
              <a:schemeClr val="tx1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时。</a:t>
            </a:r>
            <a:endParaRPr lang="zh-CN" altLang="en-US" sz="2800" b="1"/>
          </a:p>
        </p:txBody>
      </p:sp>
      <p:sp>
        <p:nvSpPr>
          <p:cNvPr id="4" name="椭圆 3"/>
          <p:cNvSpPr/>
          <p:nvPr/>
        </p:nvSpPr>
        <p:spPr>
          <a:xfrm>
            <a:off x="2873375" y="2728913"/>
            <a:ext cx="946150" cy="5651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5" name="文本框 19"/>
          <p:cNvSpPr/>
          <p:nvPr/>
        </p:nvSpPr>
        <p:spPr>
          <a:xfrm>
            <a:off x="274638" y="2886075"/>
            <a:ext cx="2149475" cy="1349375"/>
          </a:xfrm>
          <a:prstGeom prst="wedgeEllipseCallout">
            <a:avLst>
              <a:gd name="adj1" fmla="val 72496"/>
              <a:gd name="adj2" fmla="val -25323"/>
            </a:avLst>
          </a:prstGeom>
          <a:solidFill>
            <a:schemeClr val="accent4">
              <a:lumMod val="20000"/>
              <a:lumOff val="80000"/>
            </a:schemeClr>
          </a:solidFill>
          <a:ln w="19050" cap="flat" cmpd="sng">
            <a:solidFill>
              <a:srgbClr val="FFC000"/>
            </a:solidFill>
            <a:prstDash val="lgDash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noProof="1">
                <a:latin typeface="Calibri" panose="020F0502020204030204" pitchFamily="34" charset="0"/>
                <a:sym typeface="+mn-ea"/>
              </a:rPr>
              <a:t>远远胜过。</a:t>
            </a:r>
            <a:endParaRPr lang="zh-CN" altLang="en-US" sz="2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945063" y="2765425"/>
            <a:ext cx="947737" cy="5651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2" name="文本框 19"/>
          <p:cNvSpPr/>
          <p:nvPr/>
        </p:nvSpPr>
        <p:spPr bwMode="auto">
          <a:xfrm>
            <a:off x="6777038" y="2959100"/>
            <a:ext cx="2149475" cy="1384300"/>
          </a:xfrm>
          <a:prstGeom prst="borderCallout1">
            <a:avLst>
              <a:gd name="adj1" fmla="val 13995"/>
              <a:gd name="adj2" fmla="val -3856"/>
              <a:gd name="adj3" fmla="val 24491"/>
              <a:gd name="adj4" fmla="val -43648"/>
            </a:avLst>
          </a:prstGeom>
          <a:solidFill>
            <a:srgbClr val="FFCCCC"/>
          </a:solidFill>
          <a:ln w="19050">
            <a:solidFill>
              <a:schemeClr val="tx1"/>
            </a:solidFill>
            <a:prstDash val="lgDash"/>
            <a:rou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/>
              <a:t>帝都，这里指长安。</a:t>
            </a:r>
            <a:endParaRPr lang="zh-CN" altLang="en-US" sz="2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4" grpId="0" bldLvl="0" animBg="1"/>
      <p:bldP spid="5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2338388" y="1477963"/>
            <a:ext cx="6592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天街小雨润如酥，草色遥看近却无。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3570288" y="2271713"/>
            <a:ext cx="483711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前一句写</a:t>
            </a:r>
            <a:r>
              <a:rPr lang="zh-CN" altLang="en-US" sz="28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雨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，将小雨比作酥油，写出了春雨细滑润泽的特点。后一句写草，以远看似青，近看却无，描画了初春小草沾雨后的朦胧景象。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0" y="9525"/>
            <a:ext cx="4251325" cy="487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文本框 3"/>
          <p:cNvSpPr txBox="1">
            <a:spLocks noChangeArrowheads="1"/>
          </p:cNvSpPr>
          <p:nvPr/>
        </p:nvSpPr>
        <p:spPr bwMode="auto">
          <a:xfrm>
            <a:off x="2509838" y="1030288"/>
            <a:ext cx="680085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最是一年春好处，绝胜烟柳满皇都。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18434" name="文本框 4"/>
          <p:cNvSpPr txBox="1">
            <a:spLocks noChangeArrowheads="1"/>
          </p:cNvSpPr>
          <p:nvPr/>
        </p:nvSpPr>
        <p:spPr bwMode="auto">
          <a:xfrm>
            <a:off x="3348038" y="2079625"/>
            <a:ext cx="49244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这两句采用了</a:t>
            </a:r>
            <a:r>
              <a:rPr lang="zh-CN" altLang="en-US" sz="2800" b="1" i="1" u="sng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对比</a:t>
            </a:r>
            <a:r>
              <a:rPr lang="zh-CN" altLang="en-US" sz="24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  <a:sym typeface="宋体" panose="02010600030101010101" pitchFamily="2" charset="-122"/>
              </a:rPr>
              <a:t>的手法，突出了作者对早春美景的喜爱和赞美之情。</a:t>
            </a:r>
            <a:endParaRPr lang="zh-CN" altLang="en-US" sz="2400" b="1" dirty="0">
              <a:solidFill>
                <a:srgbClr val="FF0000"/>
              </a:solidFill>
              <a:latin typeface="华文仿宋" pitchFamily="2" charset="-122"/>
              <a:ea typeface="华文仿宋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92900" y="2700338"/>
            <a:ext cx="260350" cy="200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473075" y="930275"/>
            <a:ext cx="7943850" cy="337343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译文：</a:t>
            </a:r>
            <a:r>
              <a:rPr lang="zh-CN" altLang="en-US" sz="280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京城的街道上空丝雨纷纷，雨丝就像乳汁般细密而滋润，小草钻出地面，远望草色依稀连成一片，近看时却显得稀疏零星。一年之中最美的就是这早春的景色，它远胜过绿柳满城的暮春。</a:t>
            </a:r>
            <a:endParaRPr lang="zh-CN" altLang="en-US" sz="280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2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3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4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5.xml><?xml version="1.0" encoding="utf-8"?>
<p:tagLst xmlns:p="http://schemas.openxmlformats.org/presentationml/2006/main">
  <p:tag name="REFSHAPE" val="1142044020"/>
  <p:tag name="KSO_WM_UNIT_PLACING_PICTURE_USER_VIEWPORT" val="{&quot;height&quot;:2385,&quot;width&quot;:5517}"/>
</p:tagLst>
</file>

<file path=ppt/tags/tag6.xml><?xml version="1.0" encoding="utf-8"?>
<p:tagLst xmlns:p="http://schemas.openxmlformats.org/presentationml/2006/main">
  <p:tag name="KSO_WPP_MARK_KEY" val="44c0681b-fb9c-412f-a29c-df7f06dcb9f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0_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1144</Words>
  <Application>WPS 演示</Application>
  <PresentationFormat>全屏显示(16:9)</PresentationFormat>
  <Paragraphs>91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</vt:lpstr>
      <vt:lpstr>黑体</vt:lpstr>
      <vt:lpstr>华文仿宋</vt:lpstr>
      <vt:lpstr>仿宋</vt:lpstr>
      <vt:lpstr>楷体</vt:lpstr>
      <vt:lpstr>微软雅黑</vt:lpstr>
      <vt:lpstr>华文细黑</vt:lpstr>
      <vt:lpstr>楷体_GB2312</vt:lpstr>
      <vt:lpstr>新宋体</vt:lpstr>
      <vt:lpstr>Times New Roman</vt:lpstr>
      <vt:lpstr>思源宋体 Heavy</vt:lpstr>
      <vt:lpstr>Forte</vt:lpstr>
      <vt:lpstr>汉仪黑荔枝体简</vt:lpstr>
      <vt:lpstr>Arial</vt:lpstr>
      <vt:lpstr>Arial Unicode MS</vt:lpstr>
      <vt:lpstr>Mongolian Baiti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148</cp:revision>
  <dcterms:created xsi:type="dcterms:W3CDTF">2019-07-09T05:51:00Z</dcterms:created>
  <dcterms:modified xsi:type="dcterms:W3CDTF">2023-01-19T01:57:38Z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0515C66CFCA244A394A0EE98F7BB1789</vt:lpwstr>
  </property>
</Properties>
</file>