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423" r:id="rId5"/>
    <p:sldId id="259" r:id="rId6"/>
    <p:sldId id="389" r:id="rId7"/>
    <p:sldId id="393" r:id="rId8"/>
    <p:sldId id="406" r:id="rId9"/>
    <p:sldId id="425" r:id="rId10"/>
    <p:sldId id="395" r:id="rId11"/>
    <p:sldId id="396" r:id="rId12"/>
    <p:sldId id="400" r:id="rId13"/>
    <p:sldId id="401" r:id="rId14"/>
    <p:sldId id="386" r:id="rId15"/>
    <p:sldId id="387" r:id="rId16"/>
    <p:sldId id="420" r:id="rId17"/>
    <p:sldId id="324" r:id="rId18"/>
  </p:sldIdLst>
  <p:sldSz cx="9144000" cy="5143500" type="screen16x9"/>
  <p:notesSz cx="6858000" cy="9144000"/>
  <p:custDataLst>
    <p:tags r:id="rId2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5" userDrawn="1">
          <p15:clr>
            <a:srgbClr val="A4A3A4"/>
          </p15:clr>
        </p15:guide>
        <p15:guide id="2" pos="28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073" autoAdjust="0"/>
    <p:restoredTop sz="96168" autoAdjust="0"/>
  </p:normalViewPr>
  <p:slideViewPr>
    <p:cSldViewPr>
      <p:cViewPr>
        <p:scale>
          <a:sx n="110" d="100"/>
          <a:sy n="110" d="100"/>
        </p:scale>
        <p:origin x="-324" y="-636"/>
      </p:cViewPr>
      <p:guideLst>
        <p:guide orient="horz" pos="1625"/>
        <p:guide pos="2818"/>
      </p:guideLst>
    </p:cSldViewPr>
  </p:slideViewPr>
  <p:notesTextViewPr>
    <p:cViewPr>
      <p:scale>
        <a:sx n="100" d="100"/>
        <a:sy n="100" d="100"/>
      </p:scale>
      <p:origin x="0" y="0"/>
    </p:cViewPr>
  </p:notesTextViewPr>
  <p:sorterViewPr>
    <p:cViewPr>
      <p:scale>
        <a:sx n="168" d="100"/>
        <a:sy n="168"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gs" Target="tags/tag3.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defRPr sz="1200" noProof="1"/>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defRPr sz="1200" noProof="1" smtClean="0">
                <a:latin typeface="+mn-lt"/>
                <a:ea typeface="+mn-ea"/>
              </a:defRPr>
            </a:lvl1pPr>
          </a:lstStyle>
          <a:p>
            <a:pPr>
              <a:defRPr/>
            </a:pPr>
            <a:fld id="{98E843CB-F1AC-455F-A2DC-52DB66E1B0EE}" type="datetimeFigureOut">
              <a:rPr lang="zh-CN" altLang="en-US"/>
            </a:fld>
            <a:endParaRPr lang="zh-CN" altLang="en-US"/>
          </a:p>
        </p:txBody>
      </p:sp>
      <p:sp>
        <p:nvSpPr>
          <p:cNvPr id="23556"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9221" name="备注占位符 4"/>
          <p:cNvSpPr>
            <a:spLocks noGrp="1" noChangeArrowheads="1"/>
          </p:cNvSpPr>
          <p:nvPr>
            <p:ph type="body" sz="quarter" idx="9"/>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smtClean="0"/>
            </a:lvl1pPr>
          </a:lstStyle>
          <a:p>
            <a:pPr>
              <a:defRPr/>
            </a:pPr>
            <a:fld id="{F310AAD5-7687-4B76-A264-E43E9BE9C20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rrowheads="1" noTextEdit="1"/>
          </p:cNvSpPr>
          <p:nvPr>
            <p:ph type="sldImg" idx="4294967295"/>
          </p:nvPr>
        </p:nvSpPr>
        <p:spPr>
          <a:ln>
            <a:miter lim="800000"/>
          </a:ln>
        </p:spPr>
      </p:sp>
      <p:sp>
        <p:nvSpPr>
          <p:cNvPr id="24579"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Word</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9"/>
              </a:rPr>
              <a:t>www.1ppt.com/word/</a:t>
            </a:r>
            <a:r>
              <a:rPr lang="en-US" altLang="zh-CN" sz="1200" dirty="0" smtClean="0">
                <a:solidFill>
                  <a:srgbClr val="EEECE1">
                    <a:lumMod val="25000"/>
                  </a:srgbClr>
                </a:solidFill>
              </a:rPr>
              <a:t>                    Excel</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10"/>
              </a:rPr>
              <a:t>www.1ppt.com/excel/</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个人简历：</a:t>
            </a:r>
            <a:r>
              <a:rPr lang="en-US" altLang="zh-CN" sz="1200" dirty="0" smtClean="0">
                <a:solidFill>
                  <a:srgbClr val="EEECE1">
                    <a:lumMod val="25000"/>
                  </a:srgbClr>
                </a:solidFill>
                <a:hlinkClick r:id="rId13"/>
              </a:rPr>
              <a:t>www.1ppt.com/jianli/</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F310AAD5-7687-4B76-A264-E43E9BE9C2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rrowheads="1" noTextEdit="1"/>
          </p:cNvSpPr>
          <p:nvPr>
            <p:ph type="sldImg" idx="4294967295"/>
          </p:nvPr>
        </p:nvSpPr>
        <p:spPr>
          <a:ln>
            <a:miter lim="800000"/>
          </a:ln>
        </p:spPr>
      </p:sp>
      <p:sp>
        <p:nvSpPr>
          <p:cNvPr id="25603"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rrowheads="1" noTextEdit="1"/>
          </p:cNvSpPr>
          <p:nvPr>
            <p:ph type="sldImg" idx="4294967295"/>
          </p:nvPr>
        </p:nvSpPr>
        <p:spPr>
          <a:ln>
            <a:miter lim="800000"/>
          </a:ln>
        </p:spPr>
      </p:sp>
      <p:sp>
        <p:nvSpPr>
          <p:cNvPr id="26627"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ChangeArrowheads="1" noTextEdit="1"/>
          </p:cNvSpPr>
          <p:nvPr>
            <p:ph type="sldImg" idx="4294967295"/>
          </p:nvPr>
        </p:nvSpPr>
        <p:spPr>
          <a:ln>
            <a:miter lim="800000"/>
          </a:ln>
        </p:spPr>
      </p:sp>
      <p:sp>
        <p:nvSpPr>
          <p:cNvPr id="27651" name="备注占位符 2"/>
          <p:cNvSpPr>
            <a:spLocks noGrp="1" noChangeArrowheads="1"/>
          </p:cNvSpPr>
          <p:nvPr>
            <p:ph type="body" idx="4294967295"/>
          </p:nvPr>
        </p:nvSpPr>
        <p:spPr/>
        <p:txBody>
          <a:bodyPr/>
          <a:lstStyle/>
          <a:p>
            <a:pPr eaLnBrk="1" hangingPunct="1"/>
            <a:endParaRPr lang="zh-CN" altLang="en-US" smtClean="0"/>
          </a:p>
        </p:txBody>
      </p:sp>
      <p:sp>
        <p:nvSpPr>
          <p:cNvPr id="2765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fld id="{A195D7A6-1BCD-4815-BBC9-3424A1FC1FED}" type="slidenum">
              <a:rPr lang="zh-CN" altLang="en-US"/>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2" descr="D:\编写用图片\背景图 优\图片31.jpg"/>
          <p:cNvPicPr>
            <a:picLocks noChangeAspect="1" noChangeArrowheads="1"/>
          </p:cNvPicPr>
          <p:nvPr userDrawn="1"/>
        </p:nvPicPr>
        <p:blipFill>
          <a:blip r:embed="rId2" cstate="email">
            <a:clrChange>
              <a:clrFrom>
                <a:srgbClr val="F7FFFF"/>
              </a:clrFrom>
              <a:clrTo>
                <a:srgbClr val="F7FFFF">
                  <a:alpha val="0"/>
                </a:srgbClr>
              </a:clrTo>
            </a:clrChange>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endParaRPr lang="en-US" altLang="zh-CN" sz="100" dirty="0">
              <a:solidFill>
                <a:schemeClr val="bg1"/>
              </a:solidFill>
            </a:endParaRP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endParaRPr lang="en-US" altLang="zh-CN" sz="100" dirty="0">
              <a:solidFill>
                <a:schemeClr val="bg1"/>
              </a:solidFill>
            </a:endParaRP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endParaRPr lang="en-US" altLang="zh-CN" sz="100" dirty="0">
              <a:solidFill>
                <a:schemeClr val="bg1"/>
              </a:solidFill>
            </a:endParaRP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endParaRPr lang="en-US" altLang="zh-CN" sz="100" dirty="0">
              <a:solidFill>
                <a:schemeClr val="bg1"/>
              </a:solidFill>
            </a:endParaRP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endParaRPr lang="en-US" altLang="zh-CN" sz="100" dirty="0">
              <a:solidFill>
                <a:schemeClr val="bg1"/>
              </a:solidFill>
            </a:endParaRP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endParaRPr lang="en-US" altLang="zh-CN" sz="100" dirty="0">
              <a:solidFill>
                <a:schemeClr val="bg1"/>
              </a:solidFill>
            </a:endParaRP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endParaRPr lang="en-US" altLang="zh-CN" sz="100" dirty="0">
              <a:solidFill>
                <a:schemeClr val="bg1"/>
              </a:solidFill>
            </a:endParaRP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endParaRPr lang="en-US" altLang="zh-CN" sz="100" dirty="0">
              <a:solidFill>
                <a:schemeClr val="bg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Picture 2" descr="D:\编写用图片\背景图 优\图片31.jpg"/>
          <p:cNvPicPr>
            <a:picLocks noChangeAspect="1" noChangeArrowheads="1"/>
          </p:cNvPicPr>
          <p:nvPr userDrawn="1"/>
        </p:nvPicPr>
        <p:blipFill>
          <a:blip r:embed="rId2" cstate="email">
            <a:clrChange>
              <a:clrFrom>
                <a:srgbClr val="F7FFFF"/>
              </a:clrFrom>
              <a:clrTo>
                <a:srgbClr val="F7FFFF">
                  <a:alpha val="0"/>
                </a:srgbClr>
              </a:clrTo>
            </a:clrChange>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Picture 2" descr="C:\Users\Administrator\Desktop\图片1.png"/>
          <p:cNvPicPr>
            <a:picLocks noChangeAspect="1" noChangeArrowheads="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p:cNvPicPr>
            <a:picLocks noChangeAspect="1" noChangeArrowheads="1"/>
          </p:cNvPicPr>
          <p:nvPr userDrawn="1"/>
        </p:nvPicPr>
        <p:blipFill>
          <a:blip r:embed="rId3"/>
          <a:srcRect/>
          <a:stretch>
            <a:fillRect/>
          </a:stretch>
        </p:blipFill>
        <p:spPr bwMode="auto">
          <a:xfrm>
            <a:off x="6819900" y="0"/>
            <a:ext cx="23241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Picture 2" descr="F:\PPT上课课件\模板.jpg"/>
          <p:cNvPicPr>
            <a:picLocks noChangeAspect="1" noChangeArrowheads="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6"/>
          <p:cNvPicPr>
            <a:picLocks noChangeAspect="1" noChangeArrowheads="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transition spd="slow">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transition spd="slow">
    <p:pull di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9.png"/><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1.png"/><Relationship Id="rId1"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1.png"/><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6.pn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stretch>
            <a:fillRect/>
          </a:stretch>
        </p:blipFill>
        <p:spPr>
          <a:xfrm>
            <a:off x="0" y="-1915"/>
            <a:ext cx="9144000" cy="3157728"/>
          </a:xfrm>
          <a:prstGeom prst="rect">
            <a:avLst/>
          </a:prstGeom>
        </p:spPr>
      </p:pic>
      <p:pic>
        <p:nvPicPr>
          <p:cNvPr id="6" name="图片 11"/>
          <p:cNvPicPr>
            <a:picLocks noChangeAspect="1" noChangeArrowheads="1"/>
          </p:cNvPicPr>
          <p:nvPr/>
        </p:nvPicPr>
        <p:blipFill>
          <a:blip r:embed="rId2" cstate="print"/>
          <a:srcRect/>
          <a:stretch>
            <a:fillRect/>
          </a:stretch>
        </p:blipFill>
        <p:spPr bwMode="auto">
          <a:xfrm>
            <a:off x="15240" y="2787765"/>
            <a:ext cx="9144000" cy="1404127"/>
          </a:xfrm>
          <a:prstGeom prst="rect">
            <a:avLst/>
          </a:prstGeom>
          <a:ln>
            <a:noFill/>
          </a:ln>
          <a:effectLst>
            <a:softEdge rad="112500"/>
          </a:effectLst>
        </p:spPr>
      </p:pic>
      <p:cxnSp>
        <p:nvCxnSpPr>
          <p:cNvPr id="8" name="直接连接符 7"/>
          <p:cNvCxnSpPr/>
          <p:nvPr/>
        </p:nvCxnSpPr>
        <p:spPr>
          <a:xfrm>
            <a:off x="1793875" y="3779010"/>
            <a:ext cx="5586413" cy="0"/>
          </a:xfrm>
          <a:prstGeom prst="line">
            <a:avLst/>
          </a:prstGeom>
          <a:ln w="5715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124075" y="3183698"/>
            <a:ext cx="792163" cy="504825"/>
          </a:xfrm>
          <a:prstGeom prst="ellipse">
            <a:avLst/>
          </a:prstGeom>
          <a:solidFill>
            <a:srgbClr val="92D050"/>
          </a:solidFill>
          <a:ln w="12700"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800" b="1">
                <a:solidFill>
                  <a:srgbClr val="000000"/>
                </a:solidFill>
                <a:latin typeface="黑体" panose="02010609060101010101" pitchFamily="49" charset="-122"/>
                <a:ea typeface="黑体" panose="02010609060101010101" pitchFamily="49" charset="-122"/>
              </a:rPr>
              <a:t>5</a:t>
            </a:r>
            <a:endParaRPr lang="en-US" altLang="zh-CN" sz="2800" b="1">
              <a:solidFill>
                <a:srgbClr val="000000"/>
              </a:solidFill>
              <a:latin typeface="黑体" panose="02010609060101010101" pitchFamily="49" charset="-122"/>
              <a:ea typeface="黑体" panose="02010609060101010101" pitchFamily="49" charset="-122"/>
            </a:endParaRPr>
          </a:p>
        </p:txBody>
      </p:sp>
      <p:sp>
        <p:nvSpPr>
          <p:cNvPr id="9221" name="TextBox 10"/>
          <p:cNvSpPr txBox="1">
            <a:spLocks noChangeArrowheads="1"/>
          </p:cNvSpPr>
          <p:nvPr/>
        </p:nvSpPr>
        <p:spPr bwMode="auto">
          <a:xfrm>
            <a:off x="2201863" y="3075785"/>
            <a:ext cx="47704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a:latin typeface="华文仿宋" pitchFamily="2" charset="-122"/>
                <a:ea typeface="华文仿宋" pitchFamily="2" charset="-122"/>
              </a:rPr>
              <a:t>　江上渔者</a:t>
            </a:r>
            <a:endParaRPr lang="zh-CN" altLang="en-US" sz="3600" b="1" dirty="0">
              <a:latin typeface="华文仿宋" pitchFamily="2" charset="-122"/>
              <a:ea typeface="华文仿宋" pitchFamily="2" charset="-122"/>
            </a:endParaRPr>
          </a:p>
        </p:txBody>
      </p:sp>
      <p:sp>
        <p:nvSpPr>
          <p:cNvPr id="9222" name="TextBox 11"/>
          <p:cNvSpPr txBox="1">
            <a:spLocks noChangeArrowheads="1"/>
          </p:cNvSpPr>
          <p:nvPr/>
        </p:nvSpPr>
        <p:spPr bwMode="auto">
          <a:xfrm>
            <a:off x="3563938" y="3975860"/>
            <a:ext cx="2520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a:latin typeface="楷体" panose="02010609060101010101" pitchFamily="49" charset="-122"/>
                <a:ea typeface="楷体" panose="02010609060101010101" pitchFamily="49" charset="-122"/>
              </a:rPr>
              <a:t>人教版六年级</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下册</a:t>
            </a:r>
            <a:endParaRPr lang="zh-CN" altLang="en-US" sz="2000" b="1">
              <a:latin typeface="楷体" panose="02010609060101010101" pitchFamily="49" charset="-122"/>
              <a:ea typeface="楷体" panose="02010609060101010101" pitchFamily="49" charset="-122"/>
            </a:endParaRPr>
          </a:p>
        </p:txBody>
      </p:sp>
      <p:sp>
        <p:nvSpPr>
          <p:cNvPr id="9224" name="TextBox 10"/>
          <p:cNvSpPr txBox="1">
            <a:spLocks noChangeArrowheads="1"/>
          </p:cNvSpPr>
          <p:nvPr/>
        </p:nvSpPr>
        <p:spPr bwMode="auto">
          <a:xfrm>
            <a:off x="3303588" y="2429672"/>
            <a:ext cx="3240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a:latin typeface="黑体" panose="02010609060101010101" pitchFamily="49" charset="-122"/>
                <a:ea typeface="黑体" panose="02010609060101010101" pitchFamily="49" charset="-122"/>
              </a:rPr>
              <a:t>古诗词诵读</a:t>
            </a:r>
            <a:endParaRPr lang="zh-CN" altLang="en-US" sz="36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p:cNvSpPr/>
          <p:nvPr/>
        </p:nvSpPr>
        <p:spPr>
          <a:xfrm>
            <a:off x="3141663" y="598488"/>
            <a:ext cx="4413250" cy="4171950"/>
          </a:xfrm>
          <a:prstGeom prst="roundRect">
            <a:avLst/>
          </a:prstGeom>
          <a:solidFill>
            <a:schemeClr val="accent4">
              <a:lumMod val="40000"/>
              <a:lumOff val="60000"/>
            </a:schemeClr>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r>
              <a:rPr lang="en-US" altLang="zh-CN" sz="3200" b="1" noProof="1">
                <a:solidFill>
                  <a:srgbClr val="FF0000"/>
                </a:solidFill>
                <a:latin typeface="楷体" panose="02010609060101010101" pitchFamily="49" charset="-122"/>
                <a:ea typeface="楷体" panose="02010609060101010101" pitchFamily="49" charset="-122"/>
              </a:rPr>
              <a:t> </a:t>
            </a:r>
            <a:r>
              <a:rPr lang="en-US" altLang="zh-CN" sz="3200" b="1" noProof="1">
                <a:solidFill>
                  <a:srgbClr val="FF0000"/>
                </a:solidFill>
                <a:latin typeface="楷体" panose="02010609060101010101" pitchFamily="49" charset="-122"/>
                <a:ea typeface="楷体" panose="02010609060101010101" pitchFamily="49" charset="-122"/>
              </a:rPr>
              <a:t> </a:t>
            </a:r>
            <a:r>
              <a:rPr lang="zh-CN" altLang="en-US" sz="2800" noProof="1">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译文：</a:t>
            </a:r>
            <a:r>
              <a:rPr lang="zh-CN" altLang="en-US" sz="2800" noProof="1">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江上无数行人来来往往，只喜爱鲈鱼味道的鲜美。请您看那一叶叶捕捉鲈鱼的小小的渔船，在汹涌的波涛里若隐若现。</a:t>
            </a:r>
            <a:endParaRPr lang="zh-CN" altLang="en-US" sz="2800" noProof="1">
              <a:solidFill>
                <a:schemeClr val="tx1"/>
              </a:solidFill>
              <a:latin typeface="黑体" panose="02010609060101010101" pitchFamily="49" charset="-122"/>
              <a:ea typeface="黑体" panose="02010609060101010101" pitchFamily="49" charset="-122"/>
              <a:cs typeface="楷体" panose="02010609060101010101" pitchFamily="49" charset="-122"/>
              <a:sym typeface="+mn-ea"/>
            </a:endParaRPr>
          </a:p>
        </p:txBody>
      </p:sp>
      <p:pic>
        <p:nvPicPr>
          <p:cNvPr id="17411" name="图片 1"/>
          <p:cNvPicPr>
            <a:picLocks noChangeAspect="1" noChangeArrowheads="1"/>
          </p:cNvPicPr>
          <p:nvPr/>
        </p:nvPicPr>
        <p:blipFill>
          <a:blip r:embed="rId1" cstate="email">
            <a:clrChange>
              <a:clrFrom>
                <a:srgbClr val="F7F7F7"/>
              </a:clrFrom>
              <a:clrTo>
                <a:srgbClr val="F7F7F7">
                  <a:alpha val="0"/>
                </a:srgbClr>
              </a:clrTo>
            </a:clrChange>
          </a:blip>
          <a:srcRect/>
          <a:stretch>
            <a:fillRect/>
          </a:stretch>
        </p:blipFill>
        <p:spPr bwMode="auto">
          <a:xfrm>
            <a:off x="76200" y="2403475"/>
            <a:ext cx="2998788" cy="299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文本框 1"/>
          <p:cNvSpPr txBox="1">
            <a:spLocks noChangeArrowheads="1"/>
          </p:cNvSpPr>
          <p:nvPr/>
        </p:nvSpPr>
        <p:spPr bwMode="auto">
          <a:xfrm>
            <a:off x="468313" y="1203325"/>
            <a:ext cx="5688012"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200" b="1" dirty="0"/>
              <a:t>         </a:t>
            </a:r>
            <a:r>
              <a:rPr lang="zh-CN" altLang="en-US" sz="2200" b="1" dirty="0"/>
              <a:t>这首诗描绘了“江上”和“风波”两种环境、“往来人”和“一叶舟”两种情态、“往来”和“出没”两种动态。正是通过两幅生动图景的巧妙对比，从而产生强烈的形象反差。在巨大的想象反差中，诗人的意图和倾向性自然地流露了出来，表达了诗人对劳动人民的同情。</a:t>
            </a:r>
            <a:endParaRPr lang="zh-CN" altLang="en-US" sz="2200" b="1" dirty="0"/>
          </a:p>
        </p:txBody>
      </p:sp>
      <p:sp>
        <p:nvSpPr>
          <p:cNvPr id="5" name="矩形 4"/>
          <p:cNvSpPr/>
          <p:nvPr/>
        </p:nvSpPr>
        <p:spPr>
          <a:xfrm>
            <a:off x="6227763" y="1492250"/>
            <a:ext cx="2520950"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noProof="1">
                <a:solidFill>
                  <a:srgbClr val="FF0000"/>
                </a:solidFill>
              </a:rPr>
              <a:t>赏析</a:t>
            </a:r>
            <a:endParaRPr lang="zh-CN" altLang="en-US" sz="3200" b="1" noProof="1">
              <a:solidFill>
                <a:srgbClr val="FF0000"/>
              </a:solidFill>
            </a:endParaRPr>
          </a:p>
        </p:txBody>
      </p:sp>
      <p:pic>
        <p:nvPicPr>
          <p:cNvPr id="4" name="图片 3"/>
          <p:cNvPicPr>
            <a:picLocks noChangeAspect="1"/>
          </p:cNvPicPr>
          <p:nvPr/>
        </p:nvPicPr>
        <p:blipFill>
          <a:blip r:embed="rId1" cstate="email"/>
          <a:stretch>
            <a:fillRect/>
          </a:stretch>
        </p:blipFill>
        <p:spPr>
          <a:xfrm>
            <a:off x="6371885" y="2211725"/>
            <a:ext cx="2448410" cy="1836557"/>
          </a:xfrm>
          <a:prstGeom prst="rect">
            <a:avLst/>
          </a:prstGeom>
          <a:effectLst>
            <a:softEdge rad="1270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Picture 4" descr="F:\PPT上课课件\标1.jpg"/>
          <p:cNvPicPr>
            <a:picLocks noChangeAspect="1" noChangeArrowheads="1"/>
          </p:cNvPicPr>
          <p:nvPr/>
        </p:nvPicPr>
        <p:blipFill>
          <a:blip r:embed="rId1" cstate="email"/>
          <a:srcRect/>
          <a:stretch>
            <a:fillRect/>
          </a:stretch>
        </p:blipFill>
        <p:spPr bwMode="auto">
          <a:xfrm>
            <a:off x="107950" y="127000"/>
            <a:ext cx="1871663"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488950" y="268288"/>
            <a:ext cx="1363663" cy="400050"/>
          </a:xfrm>
          <a:prstGeom prst="rect">
            <a:avLst/>
          </a:prstGeom>
        </p:spPr>
        <p:txBody>
          <a:bodyPr wrap="none">
            <a:spAutoFit/>
          </a:bodyPr>
          <a:lstStyle/>
          <a:p>
            <a:pPr algn="ctr">
              <a:defRPr/>
            </a:pPr>
            <a:r>
              <a:rPr lang="zh-CN" altLang="en-US" sz="2000" b="1" spc="300" noProof="1">
                <a:latin typeface="微软雅黑" panose="020B0503020204020204" pitchFamily="34" charset="-122"/>
                <a:ea typeface="微软雅黑" panose="020B0503020204020204" pitchFamily="34" charset="-122"/>
              </a:rPr>
              <a:t>层次梳理</a:t>
            </a:r>
            <a:endParaRPr lang="zh-CN" altLang="en-US" sz="2000" b="1" spc="300" noProof="1">
              <a:latin typeface="微软雅黑" panose="020B0503020204020204" pitchFamily="34" charset="-122"/>
              <a:ea typeface="微软雅黑" panose="020B0503020204020204" pitchFamily="34" charset="-122"/>
            </a:endParaRPr>
          </a:p>
        </p:txBody>
      </p:sp>
      <p:pic>
        <p:nvPicPr>
          <p:cNvPr id="19460" name="图片 1"/>
          <p:cNvPicPr>
            <a:picLocks noChangeAspect="1" noChangeArrowheads="1"/>
          </p:cNvPicPr>
          <p:nvPr/>
        </p:nvPicPr>
        <p:blipFill>
          <a:blip r:embed="rId2" cstate="email"/>
          <a:srcRect/>
          <a:stretch>
            <a:fillRect/>
          </a:stretch>
        </p:blipFill>
        <p:spPr bwMode="auto">
          <a:xfrm>
            <a:off x="88900" y="1377950"/>
            <a:ext cx="89662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2" name="Picture 7" descr="F:\PPT上课课件\标3.jpg"/>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130175" y="109538"/>
            <a:ext cx="1800225"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88950" y="268288"/>
            <a:ext cx="1363663" cy="400050"/>
          </a:xfrm>
          <a:prstGeom prst="rect">
            <a:avLst/>
          </a:prstGeom>
        </p:spPr>
        <p:txBody>
          <a:bodyPr wrap="none">
            <a:spAutoFit/>
          </a:bodyPr>
          <a:lstStyle/>
          <a:p>
            <a:pPr algn="ctr">
              <a:defRPr/>
            </a:pPr>
            <a:r>
              <a:rPr lang="zh-CN" altLang="en-US" sz="2000" b="1" spc="300" noProof="1">
                <a:latin typeface="微软雅黑" panose="020B0503020204020204" pitchFamily="34" charset="-122"/>
                <a:ea typeface="微软雅黑" panose="020B0503020204020204" pitchFamily="34" charset="-122"/>
              </a:rPr>
              <a:t>主旨归纳</a:t>
            </a:r>
            <a:endParaRPr lang="zh-CN" altLang="en-US" sz="2000" b="1" spc="300" noProof="1">
              <a:latin typeface="微软雅黑" panose="020B0503020204020204" pitchFamily="34" charset="-122"/>
              <a:ea typeface="微软雅黑" panose="020B0503020204020204" pitchFamily="34" charset="-122"/>
            </a:endParaRPr>
          </a:p>
        </p:txBody>
      </p:sp>
      <p:sp>
        <p:nvSpPr>
          <p:cNvPr id="18" name="矩形 17"/>
          <p:cNvSpPr>
            <a:spLocks noChangeArrowheads="1"/>
          </p:cNvSpPr>
          <p:nvPr/>
        </p:nvSpPr>
        <p:spPr bwMode="auto">
          <a:xfrm>
            <a:off x="611188" y="1293813"/>
            <a:ext cx="4392612"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b="1" dirty="0">
                <a:latin typeface="楷体" panose="02010609060101010101" pitchFamily="49" charset="-122"/>
                <a:ea typeface="楷体" panose="02010609060101010101" pitchFamily="49" charset="-122"/>
              </a:rPr>
              <a:t>    这首诗通过描绘一只在风浪中捕鱼的小船，反映了渔民劳作的艰辛，希望唤起人们对民生疾苦的注意，体现了作者对劳动人民的同情。</a:t>
            </a:r>
            <a:endParaRPr lang="zh-CN" altLang="en-US" sz="2400" b="1" dirty="0">
              <a:latin typeface="楷体" panose="02010609060101010101" pitchFamily="49" charset="-122"/>
              <a:ea typeface="楷体" panose="02010609060101010101" pitchFamily="49" charset="-122"/>
            </a:endParaRPr>
          </a:p>
        </p:txBody>
      </p:sp>
      <p:pic>
        <p:nvPicPr>
          <p:cNvPr id="20485" name="Picture 4"/>
          <p:cNvPicPr>
            <a:picLocks noChangeAspect="1" noChangeArrowheads="1"/>
          </p:cNvPicPr>
          <p:nvPr/>
        </p:nvPicPr>
        <p:blipFill>
          <a:blip r:embed="rId2" cstate="email"/>
          <a:srcRect/>
          <a:stretch>
            <a:fillRect/>
          </a:stretch>
        </p:blipFill>
        <p:spPr bwMode="auto">
          <a:xfrm>
            <a:off x="5219700" y="915988"/>
            <a:ext cx="3027363" cy="326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100000">
                                          <p:val>
                                            <p:strVal val="#ppt_x"/>
                                          </p:val>
                                        </p:tav>
                                      </p:tavLst>
                                    </p:anim>
                                    <p:anim calcmode="lin" valueType="num">
                                      <p:cBhvr>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框 1"/>
          <p:cNvSpPr txBox="1">
            <a:spLocks noChangeArrowheads="1"/>
          </p:cNvSpPr>
          <p:nvPr/>
        </p:nvSpPr>
        <p:spPr bwMode="auto">
          <a:xfrm>
            <a:off x="252413" y="1131888"/>
            <a:ext cx="8496300"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400" b="1" dirty="0">
                <a:latin typeface="仿宋" panose="02010609060101010101" charset="-122"/>
                <a:ea typeface="仿宋" panose="02010609060101010101" charset="-122"/>
              </a:rPr>
              <a:t>   </a:t>
            </a:r>
            <a:r>
              <a:rPr lang="zh-CN" altLang="en-US" sz="2400" b="1" dirty="0">
                <a:latin typeface="仿宋" panose="02010609060101010101" charset="-122"/>
                <a:ea typeface="仿宋" panose="02010609060101010101" charset="-122"/>
              </a:rPr>
              <a:t>《江上渔者》这首古诗是宋朝诗人范仲淹的名作。全诗只有短短的20个字，却描写了两幅截然不同的画面（江上往来的客人欢快地品尝鲈鱼的画面和江里渔者冒着风浪捕鱼的场景），反映了劳动者的艰辛，体现了劳动成果的来之不易，表达了作者对劳动者的同情。整首诗语言精练，意境深远。</a:t>
            </a:r>
            <a:endParaRPr lang="zh-CN" altLang="en-US" sz="2400" b="1" dirty="0">
              <a:latin typeface="仿宋" panose="02010609060101010101" charset="-122"/>
              <a:ea typeface="仿宋" panose="02010609060101010101" charset="-122"/>
            </a:endParaRPr>
          </a:p>
        </p:txBody>
      </p:sp>
      <p:pic>
        <p:nvPicPr>
          <p:cNvPr id="21507" name="Picture 4" descr="F:\PPT上课课件\标1.jpg"/>
          <p:cNvPicPr>
            <a:picLocks noChangeAspect="1" noChangeArrowheads="1"/>
          </p:cNvPicPr>
          <p:nvPr/>
        </p:nvPicPr>
        <p:blipFill>
          <a:blip r:embed="rId1" cstate="email"/>
          <a:srcRect/>
          <a:stretch>
            <a:fillRect/>
          </a:stretch>
        </p:blipFill>
        <p:spPr bwMode="auto">
          <a:xfrm>
            <a:off x="107950" y="127000"/>
            <a:ext cx="1871663"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95300" y="268288"/>
            <a:ext cx="1350963" cy="398462"/>
          </a:xfrm>
          <a:prstGeom prst="rect">
            <a:avLst/>
          </a:prstGeom>
        </p:spPr>
        <p:txBody>
          <a:bodyPr wrap="none">
            <a:spAutoFit/>
          </a:bodyPr>
          <a:lstStyle/>
          <a:p>
            <a:pPr algn="ctr">
              <a:defRPr/>
            </a:pPr>
            <a:r>
              <a:rPr lang="zh-CN" altLang="en-US" sz="2000" b="1" spc="300" noProof="1">
                <a:latin typeface="微软雅黑" panose="020B0503020204020204" pitchFamily="34" charset="-122"/>
                <a:ea typeface="微软雅黑" panose="020B0503020204020204" pitchFamily="34" charset="-122"/>
              </a:rPr>
              <a:t>总结课文</a:t>
            </a:r>
            <a:endParaRPr lang="zh-CN" altLang="en-US" sz="2000" b="1" spc="300" noProof="1">
              <a:latin typeface="微软雅黑" panose="020B0503020204020204" pitchFamily="34" charset="-122"/>
              <a:ea typeface="微软雅黑" panose="020B0503020204020204" pitchFamily="34" charset="-122"/>
            </a:endParaRPr>
          </a:p>
        </p:txBody>
      </p:sp>
      <p:pic>
        <p:nvPicPr>
          <p:cNvPr id="21509" name="图片 2"/>
          <p:cNvPicPr>
            <a:picLocks noChangeAspect="1" noChangeArrowheads="1"/>
          </p:cNvPicPr>
          <p:nvPr/>
        </p:nvPicPr>
        <p:blipFill>
          <a:blip r:embed="rId2" cstate="email">
            <a:clrChange>
              <a:clrFrom>
                <a:srgbClr val="F6F6F6"/>
              </a:clrFrom>
              <a:clrTo>
                <a:srgbClr val="F6F6F6">
                  <a:alpha val="0"/>
                </a:srgbClr>
              </a:clrTo>
            </a:clrChange>
          </a:blip>
          <a:srcRect/>
          <a:stretch>
            <a:fillRect/>
          </a:stretch>
        </p:blipFill>
        <p:spPr bwMode="auto">
          <a:xfrm>
            <a:off x="7235825" y="3795713"/>
            <a:ext cx="931863"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2565400" y="1582738"/>
            <a:ext cx="3908425"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defTabSz="685800" eaLnBrk="0" hangingPunct="0">
              <a:defRPr>
                <a:solidFill>
                  <a:schemeClr val="tx1"/>
                </a:solidFill>
                <a:latin typeface="Calibri" panose="020F0502020204030204" pitchFamily="34" charset="0"/>
                <a:ea typeface="宋体" panose="02010600030101010101" pitchFamily="2" charset="-122"/>
              </a:defRPr>
            </a:lvl1pPr>
            <a:lvl2pPr marL="742950" indent="-285750" defTabSz="685800" eaLnBrk="0" hangingPunct="0">
              <a:defRPr>
                <a:solidFill>
                  <a:schemeClr val="tx1"/>
                </a:solidFill>
                <a:latin typeface="Calibri" panose="020F0502020204030204" pitchFamily="34" charset="0"/>
                <a:ea typeface="宋体" panose="02010600030101010101" pitchFamily="2" charset="-122"/>
              </a:defRPr>
            </a:lvl2pPr>
            <a:lvl3pPr marL="1143000" indent="-228600" defTabSz="685800" eaLnBrk="0" hangingPunct="0">
              <a:defRPr>
                <a:solidFill>
                  <a:schemeClr val="tx1"/>
                </a:solidFill>
                <a:latin typeface="Calibri" panose="020F0502020204030204" pitchFamily="34" charset="0"/>
                <a:ea typeface="宋体" panose="02010600030101010101" pitchFamily="2" charset="-122"/>
              </a:defRPr>
            </a:lvl3pPr>
            <a:lvl4pPr marL="1600200" indent="-228600" defTabSz="685800" eaLnBrk="0" hangingPunct="0">
              <a:defRPr>
                <a:solidFill>
                  <a:schemeClr val="tx1"/>
                </a:solidFill>
                <a:latin typeface="Calibri" panose="020F0502020204030204" pitchFamily="34" charset="0"/>
                <a:ea typeface="宋体" panose="02010600030101010101" pitchFamily="2" charset="-122"/>
              </a:defRPr>
            </a:lvl4pPr>
            <a:lvl5pPr marL="2057400" indent="-228600" defTabSz="685800" eaLnBrk="0" hangingPunct="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900">
                <a:solidFill>
                  <a:srgbClr val="DF3427"/>
                </a:solidFill>
                <a:latin typeface="思源宋体 Heavy" charset="-122"/>
                <a:ea typeface="思源宋体 Heavy" charset="-122"/>
              </a:rPr>
              <a:t>感谢您的观看</a:t>
            </a:r>
            <a:endParaRPr lang="zh-CN" altLang="en-US" sz="4900">
              <a:solidFill>
                <a:srgbClr val="DF3427"/>
              </a:solidFill>
              <a:latin typeface="思源宋体 Heavy" charset="-122"/>
              <a:ea typeface="思源宋体 Heavy" charset="-122"/>
            </a:endParaRPr>
          </a:p>
        </p:txBody>
      </p:sp>
      <p:sp>
        <p:nvSpPr>
          <p:cNvPr id="6" name="文本框 5"/>
          <p:cNvSpPr txBox="1"/>
          <p:nvPr/>
        </p:nvSpPr>
        <p:spPr>
          <a:xfrm>
            <a:off x="2818876" y="1314450"/>
            <a:ext cx="3506249" cy="530915"/>
          </a:xfrm>
          <a:prstGeom prst="rect">
            <a:avLst/>
          </a:prstGeom>
          <a:noFill/>
        </p:spPr>
        <p:txBody>
          <a:bodyPr spcFirstLastPara="1" wrap="none" lIns="68580" tIns="34290" rIns="68580" bIns="34290">
            <a:prstTxWarp prst="textArchUp">
              <a:avLst/>
            </a:prstTxWarp>
            <a:spAutoFit/>
          </a:bodyPr>
          <a:lstStyle/>
          <a:p>
            <a:pPr algn="ctr" defTabSz="685800" fontAlgn="auto">
              <a:defRPr/>
            </a:pPr>
            <a:r>
              <a:rPr lang="en-US" altLang="zh-CN" sz="3000" noProof="1">
                <a:solidFill>
                  <a:srgbClr val="401010"/>
                </a:solidFill>
                <a:latin typeface="Forte" panose="03060902040502070203" pitchFamily="66" charset="0"/>
                <a:ea typeface="微软雅黑" panose="020B0503020204020204" pitchFamily="34" charset="-122"/>
              </a:rPr>
              <a:t>HAPPY CHILDREN</a:t>
            </a:r>
            <a:endParaRPr lang="zh-CN" altLang="en-US" sz="3000" noProof="1">
              <a:solidFill>
                <a:srgbClr val="401010"/>
              </a:solidFill>
              <a:latin typeface="Forte" panose="03060902040502070203" pitchFamily="66" charset="0"/>
              <a:ea typeface="微软雅黑" panose="020B0503020204020204" pitchFamily="34" charset="-122"/>
            </a:endParaRPr>
          </a:p>
        </p:txBody>
      </p:sp>
      <p:cxnSp>
        <p:nvCxnSpPr>
          <p:cNvPr id="9" name="直接连接符 8"/>
          <p:cNvCxnSpPr/>
          <p:nvPr/>
        </p:nvCxnSpPr>
        <p:spPr>
          <a:xfrm>
            <a:off x="2592388" y="2408238"/>
            <a:ext cx="3959225" cy="0"/>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 name="文本框 11"/>
          <p:cNvSpPr txBox="1">
            <a:spLocks noChangeArrowheads="1"/>
          </p:cNvSpPr>
          <p:nvPr/>
        </p:nvSpPr>
        <p:spPr bwMode="auto">
          <a:xfrm>
            <a:off x="3957638" y="3116263"/>
            <a:ext cx="1228725"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685800" eaLnBrk="0" hangingPunct="0">
              <a:defRPr>
                <a:solidFill>
                  <a:schemeClr val="tx1"/>
                </a:solidFill>
                <a:latin typeface="Calibri" panose="020F0502020204030204" pitchFamily="34" charset="0"/>
                <a:ea typeface="宋体" panose="02010600030101010101" pitchFamily="2" charset="-122"/>
              </a:defRPr>
            </a:lvl1pPr>
            <a:lvl2pPr marL="742950" indent="-285750" defTabSz="685800" eaLnBrk="0" hangingPunct="0">
              <a:defRPr>
                <a:solidFill>
                  <a:schemeClr val="tx1"/>
                </a:solidFill>
                <a:latin typeface="Calibri" panose="020F0502020204030204" pitchFamily="34" charset="0"/>
                <a:ea typeface="宋体" panose="02010600030101010101" pitchFamily="2" charset="-122"/>
              </a:defRPr>
            </a:lvl2pPr>
            <a:lvl3pPr marL="1143000" indent="-228600" defTabSz="685800" eaLnBrk="0" hangingPunct="0">
              <a:defRPr>
                <a:solidFill>
                  <a:schemeClr val="tx1"/>
                </a:solidFill>
                <a:latin typeface="Calibri" panose="020F0502020204030204" pitchFamily="34" charset="0"/>
                <a:ea typeface="宋体" panose="02010600030101010101" pitchFamily="2" charset="-122"/>
              </a:defRPr>
            </a:lvl3pPr>
            <a:lvl4pPr marL="1600200" indent="-228600" defTabSz="685800" eaLnBrk="0" hangingPunct="0">
              <a:defRPr>
                <a:solidFill>
                  <a:schemeClr val="tx1"/>
                </a:solidFill>
                <a:latin typeface="Calibri" panose="020F0502020204030204" pitchFamily="34" charset="0"/>
                <a:ea typeface="宋体" panose="02010600030101010101" pitchFamily="2" charset="-122"/>
              </a:defRPr>
            </a:lvl4pPr>
            <a:lvl5pPr marL="2057400" indent="-228600" defTabSz="685800" eaLnBrk="0" hangingPunct="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900">
                <a:solidFill>
                  <a:srgbClr val="FFFFFF"/>
                </a:solidFill>
                <a:latin typeface="Arial" panose="020B0604020202020204" pitchFamily="34" charset="0"/>
                <a:ea typeface="汉仪黑荔枝体简" pitchFamily="18" charset="-122"/>
              </a:rPr>
              <a:t>201x.12.31</a:t>
            </a:r>
            <a:endParaRPr lang="en-US" altLang="zh-CN" sz="900">
              <a:solidFill>
                <a:srgbClr val="FFFFFF"/>
              </a:solidFill>
              <a:latin typeface="Arial" panose="020B0604020202020204" pitchFamily="34" charset="0"/>
              <a:ea typeface="汉仪黑荔枝体简" pitchFamily="18"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4" descr="F:\PPT上课课件\标1.jpg"/>
          <p:cNvPicPr>
            <a:picLocks noChangeAspect="1" noChangeArrowheads="1"/>
          </p:cNvPicPr>
          <p:nvPr/>
        </p:nvPicPr>
        <p:blipFill>
          <a:blip r:embed="rId1" cstate="email"/>
          <a:srcRect/>
          <a:stretch>
            <a:fillRect/>
          </a:stretch>
        </p:blipFill>
        <p:spPr bwMode="auto">
          <a:xfrm>
            <a:off x="107950" y="127000"/>
            <a:ext cx="1871663"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88950" y="268288"/>
            <a:ext cx="1363663" cy="400050"/>
          </a:xfrm>
          <a:prstGeom prst="rect">
            <a:avLst/>
          </a:prstGeom>
        </p:spPr>
        <p:txBody>
          <a:bodyPr wrap="none">
            <a:spAutoFit/>
          </a:bodyPr>
          <a:lstStyle/>
          <a:p>
            <a:pPr algn="ctr">
              <a:defRPr/>
            </a:pPr>
            <a:r>
              <a:rPr lang="zh-CN" altLang="en-US" sz="2000" b="1" spc="300" noProof="1">
                <a:latin typeface="微软雅黑" panose="020B0503020204020204" pitchFamily="34" charset="-122"/>
                <a:ea typeface="微软雅黑" panose="020B0503020204020204" pitchFamily="34" charset="-122"/>
              </a:rPr>
              <a:t>课前导入</a:t>
            </a:r>
            <a:endParaRPr lang="zh-CN" altLang="en-US" sz="2000" b="1" spc="300" noProof="1">
              <a:latin typeface="微软雅黑" panose="020B0503020204020204" pitchFamily="34" charset="-122"/>
              <a:ea typeface="微软雅黑" panose="020B0503020204020204" pitchFamily="34" charset="-122"/>
            </a:endParaRPr>
          </a:p>
        </p:txBody>
      </p:sp>
      <p:sp>
        <p:nvSpPr>
          <p:cNvPr id="8196" name="TextBox 4"/>
          <p:cNvSpPr txBox="1">
            <a:spLocks noChangeArrowheads="1"/>
          </p:cNvSpPr>
          <p:nvPr/>
        </p:nvSpPr>
        <p:spPr bwMode="auto">
          <a:xfrm>
            <a:off x="239713" y="1416050"/>
            <a:ext cx="6137275" cy="332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8605"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latin typeface="黑体" panose="02010609060101010101" pitchFamily="49" charset="-122"/>
                <a:ea typeface="黑体" panose="02010609060101010101" pitchFamily="49" charset="-122"/>
              </a:rPr>
              <a:t>   </a:t>
            </a:r>
            <a:r>
              <a:rPr lang="zh-CN"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鱼”，谁来读读这个字，大家都知道这就是我们平常吃的鱼。（加上三点水旁）这个字谁认识？“鱼”和“渔”这两个字意思一样吗？“渔”</a:t>
            </a:r>
            <a:r>
              <a:rPr lang="zh-CN"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捕鱼，也就是打鱼</a:t>
            </a:r>
            <a:r>
              <a:rPr lang="zh-CN"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那渔者就是打渔的人，那江上渔者就是江上打渔的人。今天我们就跟随宋朝的大诗人范仲淹一起去看看江上打渔的人。这节课，我就和大家一起来学这首诗。</a:t>
            </a:r>
            <a:endParaRPr lang="zh-CN" altLang="en-US" sz="2000" b="1" dirty="0">
              <a:latin typeface="微软雅黑" panose="020B0503020204020204" pitchFamily="34" charset="-122"/>
              <a:ea typeface="微软雅黑" panose="020B0503020204020204" pitchFamily="34" charset="-122"/>
            </a:endParaRPr>
          </a:p>
        </p:txBody>
      </p:sp>
      <p:sp>
        <p:nvSpPr>
          <p:cNvPr id="8197" name="矩形 7"/>
          <p:cNvSpPr>
            <a:spLocks noChangeArrowheads="1"/>
          </p:cNvSpPr>
          <p:nvPr/>
        </p:nvSpPr>
        <p:spPr bwMode="auto">
          <a:xfrm>
            <a:off x="2271713" y="844550"/>
            <a:ext cx="13001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200" b="1" dirty="0">
                <a:solidFill>
                  <a:srgbClr val="FF0000"/>
                </a:solidFill>
                <a:latin typeface="微软雅黑" panose="020B0503020204020204" pitchFamily="34" charset="-122"/>
                <a:ea typeface="微软雅黑" panose="020B0503020204020204" pitchFamily="34" charset="-122"/>
              </a:rPr>
              <a:t>江上渔者</a:t>
            </a:r>
            <a:endParaRPr lang="zh-CN" altLang="en-US" sz="2200" b="1" dirty="0">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email"/>
          <a:srcRect t="-645"/>
          <a:stretch>
            <a:fillRect/>
          </a:stretch>
        </p:blipFill>
        <p:spPr>
          <a:xfrm>
            <a:off x="6579235" y="1716405"/>
            <a:ext cx="2205355" cy="2476500"/>
          </a:xfrm>
          <a:prstGeom prst="rect">
            <a:avLst/>
          </a:prstGeom>
          <a:effectLst>
            <a:softEdge rad="1270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3" descr="F:\PPT上课课件\标2.jpg"/>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395288" y="123825"/>
            <a:ext cx="18002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88950" y="268288"/>
            <a:ext cx="1363663" cy="400050"/>
          </a:xfrm>
          <a:prstGeom prst="rect">
            <a:avLst/>
          </a:prstGeom>
        </p:spPr>
        <p:txBody>
          <a:bodyPr wrap="none">
            <a:spAutoFit/>
          </a:bodyPr>
          <a:lstStyle/>
          <a:p>
            <a:pPr algn="ctr" fontAlgn="auto">
              <a:defRPr/>
            </a:pPr>
            <a:r>
              <a:rPr lang="zh-CN" altLang="en-US" sz="2000" b="1" spc="300" noProof="1">
                <a:latin typeface="微软雅黑" panose="020B0503020204020204" pitchFamily="34" charset="-122"/>
                <a:ea typeface="微软雅黑" panose="020B0503020204020204" pitchFamily="34" charset="-122"/>
              </a:rPr>
              <a:t>课前预习</a:t>
            </a:r>
            <a:endParaRPr lang="zh-CN" altLang="en-US" sz="2000" b="1" spc="300" noProof="1">
              <a:latin typeface="微软雅黑" panose="020B0503020204020204" pitchFamily="34" charset="-122"/>
              <a:ea typeface="微软雅黑" panose="020B0503020204020204" pitchFamily="34" charset="-122"/>
            </a:endParaRPr>
          </a:p>
        </p:txBody>
      </p:sp>
      <p:sp>
        <p:nvSpPr>
          <p:cNvPr id="6" name="MH_Entry_1"/>
          <p:cNvSpPr/>
          <p:nvPr>
            <p:custDataLst>
              <p:tags r:id="rId2"/>
            </p:custDataLst>
          </p:nvPr>
        </p:nvSpPr>
        <p:spPr>
          <a:xfrm>
            <a:off x="467533" y="915566"/>
            <a:ext cx="1863368" cy="357497"/>
          </a:xfrm>
          <a:prstGeom prst="hexagon">
            <a:avLst>
              <a:gd name="adj" fmla="val 28234"/>
              <a:gd name="vf" fmla="val 115470"/>
            </a:avLst>
          </a:prstGeom>
          <a:solidFill>
            <a:schemeClr val="accent1"/>
          </a:solidFill>
          <a:ln w="349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468000" tIns="0" rIns="72000" bIns="36000" anchor="ctr"/>
          <a:lstStyle/>
          <a:p>
            <a:pPr algn="ctr" fontAlgn="auto">
              <a:defRPr/>
            </a:pPr>
            <a:r>
              <a:rPr lang="zh-CN" altLang="en-US" b="1" noProof="1">
                <a:ln>
                  <a:solidFill>
                    <a:schemeClr val="tx1">
                      <a:lumMod val="65000"/>
                      <a:lumOff val="35000"/>
                    </a:schemeClr>
                  </a:solidFill>
                </a:ln>
                <a:solidFill>
                  <a:srgbClr val="FFFFFF"/>
                </a:solidFill>
                <a:latin typeface="黑体" panose="02010609060101010101" pitchFamily="49" charset="-122"/>
                <a:ea typeface="黑体" panose="02010609060101010101" pitchFamily="49" charset="-122"/>
                <a:sym typeface="+mn-ea"/>
              </a:rPr>
              <a:t>作者简介</a:t>
            </a:r>
            <a:endParaRPr lang="zh-CN" altLang="en-US" b="1" noProof="1">
              <a:ln>
                <a:solidFill>
                  <a:schemeClr val="tx1">
                    <a:lumMod val="65000"/>
                    <a:lumOff val="35000"/>
                  </a:schemeClr>
                </a:solidFill>
              </a:ln>
              <a:solidFill>
                <a:srgbClr val="FFFFFF"/>
              </a:solidFill>
              <a:latin typeface="黑体" panose="02010609060101010101" pitchFamily="49" charset="-122"/>
              <a:ea typeface="黑体" panose="02010609060101010101" pitchFamily="49" charset="-122"/>
            </a:endParaRPr>
          </a:p>
        </p:txBody>
      </p:sp>
      <p:sp>
        <p:nvSpPr>
          <p:cNvPr id="7" name="MH_Number_1"/>
          <p:cNvSpPr/>
          <p:nvPr>
            <p:custDataLst>
              <p:tags r:id="rId3"/>
            </p:custDataLst>
          </p:nvPr>
        </p:nvSpPr>
        <p:spPr>
          <a:xfrm>
            <a:off x="609600" y="915988"/>
            <a:ext cx="411163" cy="357187"/>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solidFill>
          <a:ln w="349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defRPr/>
            </a:pPr>
            <a:r>
              <a:rPr lang="en-US" altLang="zh-CN" noProof="1">
                <a:solidFill>
                  <a:srgbClr val="FFFFFF"/>
                </a:solidFill>
                <a:ea typeface="华文细黑" panose="02010600040101010101" pitchFamily="2" charset="-122"/>
              </a:rPr>
              <a:t>1</a:t>
            </a:r>
            <a:endParaRPr lang="zh-CN" altLang="en-US" noProof="1">
              <a:solidFill>
                <a:srgbClr val="FFFFFF"/>
              </a:solidFill>
              <a:ea typeface="华文细黑" panose="02010600040101010101" pitchFamily="2" charset="-122"/>
            </a:endParaRPr>
          </a:p>
        </p:txBody>
      </p:sp>
      <p:sp>
        <p:nvSpPr>
          <p:cNvPr id="8" name="矩形 7"/>
          <p:cNvSpPr>
            <a:spLocks noChangeArrowheads="1"/>
          </p:cNvSpPr>
          <p:nvPr/>
        </p:nvSpPr>
        <p:spPr bwMode="auto">
          <a:xfrm>
            <a:off x="395288" y="1614488"/>
            <a:ext cx="5424487" cy="263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200" b="1" dirty="0">
                <a:latin typeface="黑体" panose="02010609060101010101" pitchFamily="49" charset="-122"/>
                <a:ea typeface="黑体" panose="02010609060101010101" pitchFamily="49" charset="-122"/>
              </a:rPr>
              <a:t>   </a:t>
            </a:r>
            <a:r>
              <a:rPr lang="zh-CN" altLang="zh-CN" sz="2200" b="1" i="1" u="sng" dirty="0">
                <a:solidFill>
                  <a:srgbClr val="FF0000"/>
                </a:solidFill>
              </a:rPr>
              <a:t>范仲淹</a:t>
            </a:r>
            <a:r>
              <a:rPr lang="zh-CN" altLang="zh-CN" sz="2200" b="1" dirty="0"/>
              <a:t>（989—1052），字希文，吴县（今江苏省苏州）人，北宋著名的政治家、思想家、军事家、文学家。其散文和诗的成就都很高，其中散文《岳阳楼记》为千古名篇。</a:t>
            </a:r>
            <a:endParaRPr lang="zh-CN" altLang="zh-CN" sz="2200" b="1" dirty="0"/>
          </a:p>
        </p:txBody>
      </p:sp>
      <p:pic>
        <p:nvPicPr>
          <p:cNvPr id="10247" name="图片 1"/>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6088063" y="1308100"/>
            <a:ext cx="2379662"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631950" y="1109663"/>
            <a:ext cx="5722938" cy="2747962"/>
          </a:xfrm>
          <a:prstGeom prst="roundRect">
            <a:avLst/>
          </a:prstGeom>
          <a:noFill/>
          <a:ln w="38100">
            <a:noFill/>
          </a:ln>
          <a:effectLst>
            <a:outerShdw blurRad="50800" dist="38100" dir="2700000" algn="tl" rotWithShape="0">
              <a:prstClr val="black">
                <a:alpha val="40000"/>
              </a:prstClr>
            </a:outerShdw>
          </a:effectLst>
        </p:spPr>
        <p:txBody>
          <a:bodyPr>
            <a:spAutoFit/>
          </a:bodyPr>
          <a:lstStyle/>
          <a:p>
            <a:pPr algn="ctr">
              <a:lnSpc>
                <a:spcPct val="150000"/>
              </a:lnSpc>
              <a:defRPr/>
            </a:pPr>
            <a:r>
              <a:rPr lang="zh-CN" altLang="en-US" sz="2800" b="1" noProof="1">
                <a:latin typeface="楷体_GB2312" pitchFamily="49" charset="-122"/>
                <a:ea typeface="楷体_GB2312" pitchFamily="49" charset="-122"/>
                <a:cs typeface="Times New Roman" panose="02020603050405020304" pitchFamily="18" charset="0"/>
                <a:sym typeface="+mn-ea"/>
              </a:rPr>
              <a:t>江上渔者</a:t>
            </a:r>
            <a:endParaRPr lang="zh-CN" altLang="en-US" sz="2800" b="1" noProof="1">
              <a:latin typeface="楷体_GB2312" pitchFamily="49" charset="-122"/>
              <a:ea typeface="楷体_GB2312" pitchFamily="49" charset="-122"/>
              <a:cs typeface="Times New Roman" panose="02020603050405020304" pitchFamily="18" charset="0"/>
              <a:sym typeface="+mn-ea"/>
            </a:endParaRPr>
          </a:p>
          <a:p>
            <a:pPr algn="ctr">
              <a:lnSpc>
                <a:spcPct val="150000"/>
              </a:lnSpc>
              <a:defRPr/>
            </a:pPr>
            <a:r>
              <a:rPr lang="zh-CN" altLang="en-US" sz="2400" b="1" noProof="1">
                <a:latin typeface="楷体_GB2312" pitchFamily="49" charset="-122"/>
                <a:ea typeface="楷体_GB2312" pitchFamily="49" charset="-122"/>
                <a:cs typeface="Times New Roman" panose="02020603050405020304" pitchFamily="18" charset="0"/>
                <a:sym typeface="+mn-ea"/>
              </a:rPr>
              <a:t>[宋] 范仲淹</a:t>
            </a:r>
            <a:endParaRPr lang="zh-CN" altLang="en-US" sz="2400" b="1" noProof="1">
              <a:latin typeface="楷体_GB2312" pitchFamily="49" charset="-122"/>
              <a:ea typeface="楷体_GB2312" pitchFamily="49" charset="-122"/>
              <a:cs typeface="Times New Roman" panose="02020603050405020304" pitchFamily="18" charset="0"/>
              <a:sym typeface="+mn-ea"/>
            </a:endParaRPr>
          </a:p>
          <a:p>
            <a:pPr algn="ctr">
              <a:lnSpc>
                <a:spcPct val="150000"/>
              </a:lnSpc>
              <a:defRPr/>
            </a:pPr>
            <a:r>
              <a:rPr lang="zh-CN" altLang="en-US" sz="2800" b="1" noProof="1">
                <a:latin typeface="楷体_GB2312" pitchFamily="49" charset="-122"/>
                <a:ea typeface="楷体_GB2312" pitchFamily="49" charset="-122"/>
                <a:cs typeface="Times New Roman" panose="02020603050405020304" pitchFamily="18" charset="0"/>
                <a:sym typeface="+mn-ea"/>
              </a:rPr>
              <a:t>江上往来人，但爱鲈鱼美。</a:t>
            </a:r>
            <a:endParaRPr lang="zh-CN" altLang="en-US" sz="2800" b="1" noProof="1">
              <a:latin typeface="楷体_GB2312" pitchFamily="49" charset="-122"/>
              <a:ea typeface="楷体_GB2312" pitchFamily="49" charset="-122"/>
              <a:cs typeface="Times New Roman" panose="02020603050405020304" pitchFamily="18" charset="0"/>
              <a:sym typeface="+mn-ea"/>
            </a:endParaRPr>
          </a:p>
          <a:p>
            <a:pPr algn="ctr">
              <a:lnSpc>
                <a:spcPct val="150000"/>
              </a:lnSpc>
              <a:defRPr/>
            </a:pPr>
            <a:r>
              <a:rPr lang="zh-CN" altLang="en-US" sz="2800" b="1" noProof="1">
                <a:latin typeface="楷体_GB2312" pitchFamily="49" charset="-122"/>
                <a:ea typeface="楷体_GB2312" pitchFamily="49" charset="-122"/>
                <a:cs typeface="Times New Roman" panose="02020603050405020304" pitchFamily="18" charset="0"/>
                <a:sym typeface="+mn-ea"/>
              </a:rPr>
              <a:t>君看一叶舟，出没风波里。</a:t>
            </a:r>
            <a:endParaRPr lang="zh-CN" altLang="en-US" sz="2800" b="1" noProof="1">
              <a:latin typeface="楷体_GB2312" pitchFamily="49" charset="-122"/>
              <a:ea typeface="楷体_GB2312" pitchFamily="49" charset="-122"/>
              <a:cs typeface="Times New Roman" panose="02020603050405020304" pitchFamily="18" charset="0"/>
              <a:sym typeface="+mn-ea"/>
            </a:endParaRPr>
          </a:p>
        </p:txBody>
      </p:sp>
      <p:sp>
        <p:nvSpPr>
          <p:cNvPr id="7" name="椭圆 6"/>
          <p:cNvSpPr/>
          <p:nvPr/>
        </p:nvSpPr>
        <p:spPr>
          <a:xfrm>
            <a:off x="4435475" y="1404938"/>
            <a:ext cx="839788" cy="539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6" name="文本框 19"/>
          <p:cNvSpPr/>
          <p:nvPr/>
        </p:nvSpPr>
        <p:spPr bwMode="auto">
          <a:xfrm>
            <a:off x="722313" y="484188"/>
            <a:ext cx="1898650" cy="460375"/>
          </a:xfrm>
          <a:prstGeom prst="borderCallout1">
            <a:avLst>
              <a:gd name="adj1" fmla="val 30292"/>
              <a:gd name="adj2" fmla="val 105421"/>
              <a:gd name="adj3" fmla="val 189792"/>
              <a:gd name="adj4" fmla="val 201204"/>
            </a:avLst>
          </a:prstGeom>
          <a:solidFill>
            <a:srgbClr val="8EB4E3"/>
          </a:solidFill>
          <a:ln w="19050">
            <a:solidFill>
              <a:schemeClr val="tx1"/>
            </a:solidFill>
            <a:round/>
          </a:ln>
        </p:spPr>
        <p:txBody>
          <a:bodyPr>
            <a:spAutoFit/>
          </a:bodyPr>
          <a:lstStyle/>
          <a:p>
            <a:pPr algn="ctr"/>
            <a:r>
              <a:rPr lang="zh-CN" altLang="en-US" sz="2400" b="1"/>
              <a:t>捕鱼的人。</a:t>
            </a:r>
            <a:endParaRPr lang="zh-CN" altLang="en-US" sz="2400" b="1">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P spid="7"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图片 13"/>
          <p:cNvPicPr>
            <a:picLocks noChangeAspect="1" noChangeArrowheads="1"/>
          </p:cNvPicPr>
          <p:nvPr/>
        </p:nvPicPr>
        <p:blipFill>
          <a:blip r:embed="rId1"/>
          <a:srcRect/>
          <a:stretch>
            <a:fillRect/>
          </a:stretch>
        </p:blipFill>
        <p:spPr bwMode="auto">
          <a:xfrm>
            <a:off x="1252538" y="1333500"/>
            <a:ext cx="5961062"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文本框 4"/>
          <p:cNvSpPr txBox="1">
            <a:spLocks noChangeArrowheads="1"/>
          </p:cNvSpPr>
          <p:nvPr/>
        </p:nvSpPr>
        <p:spPr bwMode="auto">
          <a:xfrm>
            <a:off x="2762250" y="1787525"/>
            <a:ext cx="3621088"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江上往来人，</a:t>
            </a:r>
            <a:endParaRPr lang="zh-CN" altLang="en-US" sz="3200" b="1">
              <a:solidFill>
                <a:srgbClr val="FF0000"/>
              </a:solidFill>
              <a:latin typeface="楷体_GB2312" pitchFamily="49" charset="-122"/>
              <a:ea typeface="楷体_GB2312" pitchFamily="49" charset="-122"/>
              <a:sym typeface="宋体" panose="02010600030101010101" pitchFamily="2" charset="-122"/>
            </a:endParaRPr>
          </a:p>
          <a:p>
            <a:pPr algn="ct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但爱鲈鱼美。</a:t>
            </a:r>
            <a:endParaRPr lang="zh-CN" altLang="en-US" sz="3200" b="1">
              <a:latin typeface="楷体_GB2312" pitchFamily="49" charset="-122"/>
              <a:ea typeface="楷体_GB2312" pitchFamily="49" charset="-122"/>
              <a:sym typeface="宋体" panose="02010600030101010101" pitchFamily="2" charset="-122"/>
            </a:endParaRPr>
          </a:p>
        </p:txBody>
      </p:sp>
      <p:sp>
        <p:nvSpPr>
          <p:cNvPr id="6" name="文本框 19"/>
          <p:cNvSpPr/>
          <p:nvPr/>
        </p:nvSpPr>
        <p:spPr>
          <a:xfrm>
            <a:off x="1536700" y="481013"/>
            <a:ext cx="1392238" cy="952500"/>
          </a:xfrm>
          <a:prstGeom prst="borderCallout1">
            <a:avLst>
              <a:gd name="adj1" fmla="val 75949"/>
              <a:gd name="adj2" fmla="val 105013"/>
              <a:gd name="adj3" fmla="val 153610"/>
              <a:gd name="adj4" fmla="val 195188"/>
            </a:avLst>
          </a:prstGeom>
          <a:solidFill>
            <a:schemeClr val="accent2">
              <a:lumMod val="20000"/>
              <a:lumOff val="80000"/>
            </a:schemeClr>
          </a:solidFill>
          <a:ln w="19050" cap="flat" cmpd="sng">
            <a:solidFill>
              <a:schemeClr val="accent4">
                <a:lumMod val="75000"/>
              </a:schemeClr>
            </a:solidFill>
            <a:prstDash val="lgDash"/>
            <a:round/>
            <a:headEnd type="none" w="med" len="med"/>
            <a:tailEnd type="none" w="med" len="med"/>
          </a:ln>
        </p:spPr>
        <p:txBody>
          <a:bodyPr>
            <a:spAutoFit/>
          </a:bodyPr>
          <a:lstStyle/>
          <a:p>
            <a:pPr algn="ctr">
              <a:defRPr/>
            </a:pPr>
            <a:r>
              <a:rPr lang="zh-CN" altLang="en-US" sz="2800" b="1" noProof="1">
                <a:latin typeface="Calibri" panose="020F0502020204030204" pitchFamily="34" charset="0"/>
                <a:sym typeface="+mn-ea"/>
              </a:rPr>
              <a:t>来来往往。</a:t>
            </a:r>
            <a:endParaRPr lang="zh-CN" altLang="en-US" sz="2800" b="1" noProof="1">
              <a:latin typeface="Calibri" panose="020F0502020204030204" pitchFamily="34" charset="0"/>
              <a:sym typeface="+mn-ea"/>
            </a:endParaRPr>
          </a:p>
        </p:txBody>
      </p:sp>
      <p:sp>
        <p:nvSpPr>
          <p:cNvPr id="7" name="椭圆 6"/>
          <p:cNvSpPr/>
          <p:nvPr/>
        </p:nvSpPr>
        <p:spPr>
          <a:xfrm>
            <a:off x="4102100" y="2005013"/>
            <a:ext cx="939800" cy="5397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8" name="椭圆 7"/>
          <p:cNvSpPr/>
          <p:nvPr/>
        </p:nvSpPr>
        <p:spPr>
          <a:xfrm>
            <a:off x="3235325" y="2714625"/>
            <a:ext cx="596900" cy="5413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9" name="文本框 19"/>
          <p:cNvSpPr/>
          <p:nvPr/>
        </p:nvSpPr>
        <p:spPr bwMode="auto">
          <a:xfrm>
            <a:off x="4102100" y="3705225"/>
            <a:ext cx="876300" cy="738188"/>
          </a:xfrm>
          <a:prstGeom prst="borderCallout1">
            <a:avLst>
              <a:gd name="adj1" fmla="val 84389"/>
              <a:gd name="adj2" fmla="val -2306"/>
              <a:gd name="adj3" fmla="val -55856"/>
              <a:gd name="adj4" fmla="val -42542"/>
            </a:avLst>
          </a:prstGeom>
          <a:solidFill>
            <a:srgbClr val="FFCCCC"/>
          </a:solidFill>
          <a:ln w="19050">
            <a:solidFill>
              <a:srgbClr val="FFC000"/>
            </a:solidFill>
            <a:prstDash val="lgDash"/>
            <a:round/>
          </a:ln>
        </p:spPr>
        <p:txBody>
          <a:bodyPr>
            <a:spAutoFit/>
          </a:bodyPr>
          <a:lstStyle/>
          <a:p>
            <a:pPr>
              <a:lnSpc>
                <a:spcPct val="150000"/>
              </a:lnSpc>
            </a:pPr>
            <a:r>
              <a:rPr lang="zh-CN" altLang="en-US" b="1">
                <a:solidFill>
                  <a:srgbClr val="000000"/>
                </a:solidFill>
                <a:latin typeface="楷体" panose="02010609060101010101" pitchFamily="49" charset="-122"/>
                <a:ea typeface="楷体" panose="02010609060101010101" pitchFamily="49" charset="-122"/>
              </a:rPr>
              <a:t> </a:t>
            </a:r>
            <a:r>
              <a:rPr lang="zh-CN" altLang="en-US" sz="2800" b="1"/>
              <a:t>只。</a:t>
            </a:r>
            <a:endParaRPr lang="zh-CN" altLang="en-US" sz="2800" b="1"/>
          </a:p>
        </p:txBody>
      </p:sp>
      <p:sp>
        <p:nvSpPr>
          <p:cNvPr id="4" name="椭圆 3"/>
          <p:cNvSpPr/>
          <p:nvPr/>
        </p:nvSpPr>
        <p:spPr>
          <a:xfrm>
            <a:off x="4103688" y="2716213"/>
            <a:ext cx="939800" cy="5397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5" name="文本框 19"/>
          <p:cNvSpPr/>
          <p:nvPr/>
        </p:nvSpPr>
        <p:spPr>
          <a:xfrm>
            <a:off x="7070725" y="1158875"/>
            <a:ext cx="1892300" cy="1938338"/>
          </a:xfrm>
          <a:prstGeom prst="borderCallout1">
            <a:avLst>
              <a:gd name="adj1" fmla="val 13057"/>
              <a:gd name="adj2" fmla="val -6180"/>
              <a:gd name="adj3" fmla="val 82798"/>
              <a:gd name="adj4" fmla="val -120785"/>
            </a:avLst>
          </a:prstGeom>
          <a:solidFill>
            <a:schemeClr val="accent2">
              <a:lumMod val="20000"/>
              <a:lumOff val="80000"/>
            </a:schemeClr>
          </a:solidFill>
          <a:ln w="19050" cap="flat" cmpd="sng">
            <a:solidFill>
              <a:schemeClr val="accent4">
                <a:lumMod val="75000"/>
              </a:schemeClr>
            </a:solidFill>
            <a:prstDash val="lgDash"/>
            <a:round/>
            <a:headEnd type="none" w="med" len="med"/>
            <a:tailEnd type="none" w="med" len="med"/>
          </a:ln>
        </p:spPr>
        <p:txBody>
          <a:bodyPr>
            <a:spAutoFit/>
          </a:bodyPr>
          <a:lstStyle/>
          <a:p>
            <a:pPr algn="ctr">
              <a:defRPr/>
            </a:pPr>
            <a:r>
              <a:rPr lang="zh-CN" altLang="en-US" sz="2000" b="1" noProof="1">
                <a:latin typeface="Calibri" panose="020F0502020204030204" pitchFamily="34" charset="0"/>
                <a:sym typeface="+mn-ea"/>
              </a:rPr>
              <a:t>一种头大口大、体扁鳞细、背青腹白、味道鲜美的鱼。生长快，体大味美。</a:t>
            </a:r>
            <a:endParaRPr lang="zh-CN" altLang="en-US" sz="2000" b="1" noProof="1">
              <a:latin typeface="Calibri" panose="020F0502020204030204" pitchFamily="34" charset="0"/>
              <a:sym typeface="+mn-ea"/>
            </a:endParaRPr>
          </a:p>
        </p:txBody>
      </p:sp>
      <p:sp>
        <p:nvSpPr>
          <p:cNvPr id="10" name="椭圆 9"/>
          <p:cNvSpPr/>
          <p:nvPr/>
        </p:nvSpPr>
        <p:spPr>
          <a:xfrm>
            <a:off x="4978400" y="2722563"/>
            <a:ext cx="595313" cy="54133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11" name="文本框 19"/>
          <p:cNvSpPr/>
          <p:nvPr/>
        </p:nvSpPr>
        <p:spPr bwMode="auto">
          <a:xfrm>
            <a:off x="6048375" y="3705225"/>
            <a:ext cx="1417638" cy="738188"/>
          </a:xfrm>
          <a:prstGeom prst="borderCallout1">
            <a:avLst>
              <a:gd name="adj1" fmla="val 84389"/>
              <a:gd name="adj2" fmla="val -2306"/>
              <a:gd name="adj3" fmla="val -55856"/>
              <a:gd name="adj4" fmla="val -42542"/>
            </a:avLst>
          </a:prstGeom>
          <a:solidFill>
            <a:srgbClr val="FFCCCC"/>
          </a:solidFill>
          <a:ln w="19050">
            <a:solidFill>
              <a:srgbClr val="FFC000"/>
            </a:solidFill>
            <a:prstDash val="lgDash"/>
            <a:round/>
          </a:ln>
        </p:spPr>
        <p:txBody>
          <a:bodyPr>
            <a:spAutoFit/>
          </a:bodyPr>
          <a:lstStyle/>
          <a:p>
            <a:pPr>
              <a:lnSpc>
                <a:spcPct val="150000"/>
              </a:lnSpc>
            </a:pPr>
            <a:r>
              <a:rPr lang="zh-CN" altLang="en-US" b="1">
                <a:solidFill>
                  <a:srgbClr val="000000"/>
                </a:solidFill>
                <a:latin typeface="楷体" panose="02010609060101010101" pitchFamily="49" charset="-122"/>
                <a:ea typeface="楷体" panose="02010609060101010101" pitchFamily="49" charset="-122"/>
              </a:rPr>
              <a:t> </a:t>
            </a:r>
            <a:r>
              <a:rPr lang="zh-CN" altLang="en-US" sz="2800" b="1"/>
              <a:t>鲜美。</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4" grpId="0" bldLvl="0" animBg="1"/>
      <p:bldP spid="5" grpId="0" bldLvl="0" animBg="1"/>
      <p:bldP spid="10" grpId="0" bldLvl="0" animBg="1"/>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4" name="图片 13"/>
          <p:cNvPicPr>
            <a:picLocks noChangeAspect="1" noChangeArrowheads="1"/>
          </p:cNvPicPr>
          <p:nvPr/>
        </p:nvPicPr>
        <p:blipFill>
          <a:blip r:embed="rId1"/>
          <a:srcRect/>
          <a:stretch>
            <a:fillRect/>
          </a:stretch>
        </p:blipFill>
        <p:spPr bwMode="auto">
          <a:xfrm>
            <a:off x="1252538" y="1333500"/>
            <a:ext cx="5961062"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文本框 4"/>
          <p:cNvSpPr txBox="1">
            <a:spLocks noChangeArrowheads="1"/>
          </p:cNvSpPr>
          <p:nvPr/>
        </p:nvSpPr>
        <p:spPr bwMode="auto">
          <a:xfrm>
            <a:off x="2482850" y="1787525"/>
            <a:ext cx="41783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君看一叶舟，</a:t>
            </a:r>
            <a:endParaRPr lang="zh-CN" altLang="en-US" sz="3200" b="1">
              <a:solidFill>
                <a:srgbClr val="FF0000"/>
              </a:solidFill>
              <a:latin typeface="楷体_GB2312" pitchFamily="49" charset="-122"/>
              <a:ea typeface="楷体_GB2312" pitchFamily="49" charset="-122"/>
              <a:sym typeface="宋体" panose="02010600030101010101" pitchFamily="2" charset="-122"/>
            </a:endParaRPr>
          </a:p>
          <a:p>
            <a:pPr algn="ct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出没风波里。</a:t>
            </a:r>
            <a:endParaRPr lang="zh-CN" altLang="en-US" sz="3200" b="1">
              <a:latin typeface="楷体_GB2312" pitchFamily="49" charset="-122"/>
              <a:ea typeface="楷体_GB2312" pitchFamily="49" charset="-122"/>
              <a:sym typeface="宋体" panose="02010600030101010101" pitchFamily="2" charset="-122"/>
            </a:endParaRPr>
          </a:p>
        </p:txBody>
      </p:sp>
      <p:sp>
        <p:nvSpPr>
          <p:cNvPr id="6" name="文本框 19"/>
          <p:cNvSpPr>
            <a:spLocks noChangeArrowheads="1"/>
          </p:cNvSpPr>
          <p:nvPr/>
        </p:nvSpPr>
        <p:spPr bwMode="auto">
          <a:xfrm>
            <a:off x="822325" y="777875"/>
            <a:ext cx="2149475" cy="804863"/>
          </a:xfrm>
          <a:prstGeom prst="cloudCallout">
            <a:avLst>
              <a:gd name="adj1" fmla="val 60116"/>
              <a:gd name="adj2" fmla="val 107991"/>
            </a:avLst>
          </a:prstGeom>
          <a:solidFill>
            <a:srgbClr val="FFCCCC"/>
          </a:solidFill>
          <a:ln w="19050">
            <a:solidFill>
              <a:srgbClr val="FFC000"/>
            </a:solidFill>
            <a:prstDash val="lgDash"/>
            <a:round/>
          </a:ln>
        </p:spPr>
        <p:txBody>
          <a:bodyPr>
            <a:spAutoFit/>
          </a:bodyPr>
          <a:lstStyle/>
          <a:p>
            <a:pPr algn="ctr"/>
            <a:r>
              <a:rPr lang="zh-CN" altLang="en-US" b="1">
                <a:solidFill>
                  <a:srgbClr val="000000"/>
                </a:solidFill>
                <a:latin typeface="楷体" panose="02010609060101010101" pitchFamily="49" charset="-122"/>
                <a:ea typeface="楷体" panose="02010609060101010101" pitchFamily="49" charset="-122"/>
              </a:rPr>
              <a:t> </a:t>
            </a:r>
            <a:r>
              <a:rPr lang="zh-CN" altLang="en-US" sz="2800" b="1"/>
              <a:t>你。</a:t>
            </a:r>
            <a:endParaRPr lang="zh-CN" altLang="en-US" sz="2800" b="1"/>
          </a:p>
        </p:txBody>
      </p:sp>
      <p:sp>
        <p:nvSpPr>
          <p:cNvPr id="7" name="椭圆 6"/>
          <p:cNvSpPr/>
          <p:nvPr/>
        </p:nvSpPr>
        <p:spPr>
          <a:xfrm>
            <a:off x="3238500" y="1979613"/>
            <a:ext cx="565150" cy="5651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8" name="椭圆 7"/>
          <p:cNvSpPr/>
          <p:nvPr/>
        </p:nvSpPr>
        <p:spPr>
          <a:xfrm>
            <a:off x="4181475" y="2003425"/>
            <a:ext cx="1246188" cy="5413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9" name="文本框 19"/>
          <p:cNvSpPr/>
          <p:nvPr/>
        </p:nvSpPr>
        <p:spPr bwMode="auto">
          <a:xfrm>
            <a:off x="4606925" y="304800"/>
            <a:ext cx="2947988" cy="1198563"/>
          </a:xfrm>
          <a:prstGeom prst="borderCallout1">
            <a:avLst>
              <a:gd name="adj1" fmla="val 102171"/>
              <a:gd name="adj2" fmla="val 44662"/>
              <a:gd name="adj3" fmla="val 141315"/>
              <a:gd name="adj4" fmla="val 24611"/>
            </a:avLst>
          </a:prstGeom>
          <a:solidFill>
            <a:srgbClr val="FFCCCC"/>
          </a:solidFill>
          <a:ln w="19050">
            <a:solidFill>
              <a:schemeClr val="tx1"/>
            </a:solidFill>
            <a:prstDash val="lgDash"/>
            <a:round/>
          </a:ln>
        </p:spPr>
        <p:txBody>
          <a:bodyPr>
            <a:spAutoFit/>
          </a:bodyPr>
          <a:lstStyle/>
          <a:p>
            <a:pPr algn="ctr">
              <a:lnSpc>
                <a:spcPct val="150000"/>
              </a:lnSpc>
            </a:pPr>
            <a:r>
              <a:rPr lang="zh-CN" altLang="en-US" sz="1600" b="1">
                <a:solidFill>
                  <a:srgbClr val="000000"/>
                </a:solidFill>
                <a:latin typeface="楷体" panose="02010609060101010101" pitchFamily="49" charset="-122"/>
                <a:ea typeface="楷体" panose="02010609060101010101" pitchFamily="49" charset="-122"/>
              </a:rPr>
              <a:t> </a:t>
            </a:r>
            <a:r>
              <a:rPr lang="zh-CN" altLang="en-US" sz="2400" b="1"/>
              <a:t>像漂浮在水上的一片树叶似的小船。</a:t>
            </a:r>
            <a:endParaRPr lang="zh-CN" altLang="en-US" sz="2400" b="1"/>
          </a:p>
        </p:txBody>
      </p:sp>
      <p:sp>
        <p:nvSpPr>
          <p:cNvPr id="4" name="椭圆 3"/>
          <p:cNvSpPr/>
          <p:nvPr/>
        </p:nvSpPr>
        <p:spPr>
          <a:xfrm>
            <a:off x="3238500" y="2765425"/>
            <a:ext cx="946150" cy="5651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5" name="文本框 19"/>
          <p:cNvSpPr/>
          <p:nvPr/>
        </p:nvSpPr>
        <p:spPr>
          <a:xfrm>
            <a:off x="482600" y="3829050"/>
            <a:ext cx="4229100" cy="1001713"/>
          </a:xfrm>
          <a:prstGeom prst="wedgeEllipseCallout">
            <a:avLst>
              <a:gd name="adj1" fmla="val 24566"/>
              <a:gd name="adj2" fmla="val -82518"/>
            </a:avLst>
          </a:prstGeom>
          <a:solidFill>
            <a:schemeClr val="accent4">
              <a:lumMod val="20000"/>
              <a:lumOff val="80000"/>
            </a:schemeClr>
          </a:solidFill>
          <a:ln w="19050" cap="flat" cmpd="sng">
            <a:solidFill>
              <a:srgbClr val="FFC000"/>
            </a:solidFill>
            <a:prstDash val="lgDash"/>
            <a:round/>
            <a:headEnd type="none" w="med" len="med"/>
            <a:tailEnd type="none" w="med" len="med"/>
          </a:ln>
        </p:spPr>
        <p:txBody>
          <a:bodyPr>
            <a:spAutoFit/>
          </a:bodyPr>
          <a:lstStyle/>
          <a:p>
            <a:pPr algn="ctr">
              <a:defRPr/>
            </a:pPr>
            <a:r>
              <a:rPr lang="zh-CN" altLang="en-US" sz="1400" b="1" noProof="1">
                <a:solidFill>
                  <a:srgbClr val="000000"/>
                </a:solidFill>
                <a:latin typeface="楷体" panose="02010609060101010101" pitchFamily="49" charset="-122"/>
                <a:ea typeface="楷体" panose="02010609060101010101" pitchFamily="49" charset="-122"/>
              </a:rPr>
              <a:t> </a:t>
            </a:r>
            <a:r>
              <a:rPr lang="zh-CN" altLang="en-US" sz="2000" b="1" noProof="1">
                <a:latin typeface="Calibri" panose="020F0502020204030204" pitchFamily="34" charset="0"/>
                <a:sym typeface="+mn-ea"/>
              </a:rPr>
              <a:t>若隐若现。指一会儿看得见，一会儿看不见。</a:t>
            </a:r>
            <a:endParaRPr lang="zh-CN" altLang="en-US" sz="2000" b="1" noProof="1">
              <a:latin typeface="Calibri" panose="020F0502020204030204" pitchFamily="34" charset="0"/>
              <a:sym typeface="+mn-ea"/>
            </a:endParaRPr>
          </a:p>
        </p:txBody>
      </p:sp>
      <p:sp>
        <p:nvSpPr>
          <p:cNvPr id="11" name="椭圆 10"/>
          <p:cNvSpPr/>
          <p:nvPr/>
        </p:nvSpPr>
        <p:spPr>
          <a:xfrm>
            <a:off x="4181475" y="2698750"/>
            <a:ext cx="947738" cy="5651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12" name="文本框 19"/>
          <p:cNvSpPr/>
          <p:nvPr/>
        </p:nvSpPr>
        <p:spPr bwMode="auto">
          <a:xfrm>
            <a:off x="5511800" y="3829050"/>
            <a:ext cx="2149475" cy="736600"/>
          </a:xfrm>
          <a:prstGeom prst="borderCallout1">
            <a:avLst>
              <a:gd name="adj1" fmla="val 13995"/>
              <a:gd name="adj2" fmla="val -3856"/>
              <a:gd name="adj3" fmla="val -71491"/>
              <a:gd name="adj4" fmla="val -35495"/>
            </a:avLst>
          </a:prstGeom>
          <a:solidFill>
            <a:srgbClr val="FFCCCC"/>
          </a:solidFill>
          <a:ln w="19050">
            <a:solidFill>
              <a:schemeClr val="tx1"/>
            </a:solidFill>
            <a:prstDash val="lgDash"/>
            <a:round/>
          </a:ln>
        </p:spPr>
        <p:txBody>
          <a:bodyPr>
            <a:spAutoFit/>
          </a:bodyPr>
          <a:lstStyle/>
          <a:p>
            <a:pPr algn="ctr">
              <a:lnSpc>
                <a:spcPct val="150000"/>
              </a:lnSpc>
            </a:pPr>
            <a:r>
              <a:rPr lang="zh-CN" altLang="en-US" b="1">
                <a:solidFill>
                  <a:srgbClr val="000000"/>
                </a:solidFill>
                <a:latin typeface="楷体" panose="02010609060101010101" pitchFamily="49" charset="-122"/>
                <a:ea typeface="楷体" panose="02010609060101010101" pitchFamily="49" charset="-122"/>
              </a:rPr>
              <a:t> </a:t>
            </a:r>
            <a:r>
              <a:rPr lang="zh-CN" altLang="en-US" sz="2800" b="1"/>
              <a:t>风浪。</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4" grpId="0" bldLvl="0" animBg="1"/>
      <p:bldP spid="5" grpId="0" bldLvl="0" animBg="1"/>
      <p:bldP spid="11" grpId="0" bldLvl="0" animBg="1"/>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06"/>
          <p:cNvGrpSpPr/>
          <p:nvPr/>
        </p:nvGrpSpPr>
        <p:grpSpPr>
          <a:xfrm>
            <a:off x="3437713" y="1224261"/>
            <a:ext cx="3402378" cy="1173421"/>
            <a:chOff x="4304043" y="1286668"/>
            <a:chExt cx="3837944" cy="2757793"/>
          </a:xfrm>
          <a:effectLst>
            <a:outerShdw blurRad="381000" dist="254000" dir="8100000" algn="tr" rotWithShape="0">
              <a:prstClr val="black">
                <a:alpha val="40000"/>
              </a:prstClr>
            </a:outerShdw>
          </a:effectLst>
        </p:grpSpPr>
        <p:sp>
          <p:nvSpPr>
            <p:cNvPr id="109" name="圆角矩形 10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0" name="圆角矩形 10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组合 111"/>
          <p:cNvGrpSpPr/>
          <p:nvPr/>
        </p:nvGrpSpPr>
        <p:grpSpPr>
          <a:xfrm>
            <a:off x="3427204" y="2552831"/>
            <a:ext cx="3412886" cy="1129033"/>
            <a:chOff x="4304043" y="1286668"/>
            <a:chExt cx="3837944" cy="2757793"/>
          </a:xfrm>
          <a:effectLst>
            <a:outerShdw blurRad="381000" dist="254000" dir="8100000" algn="tr" rotWithShape="0">
              <a:prstClr val="black">
                <a:alpha val="40000"/>
              </a:prstClr>
            </a:outerShdw>
          </a:effectLst>
        </p:grpSpPr>
        <p:sp>
          <p:nvSpPr>
            <p:cNvPr id="114" name="圆角矩形 1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5" name="圆角矩形 11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00" name="TextBox 23"/>
          <p:cNvSpPr txBox="1">
            <a:spLocks noChangeArrowheads="1"/>
          </p:cNvSpPr>
          <p:nvPr/>
        </p:nvSpPr>
        <p:spPr bwMode="auto">
          <a:xfrm>
            <a:off x="3700463" y="2641600"/>
            <a:ext cx="7493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400" b="1">
                <a:solidFill>
                  <a:srgbClr val="000000"/>
                </a:solidFill>
                <a:latin typeface="宋体" panose="02010600030101010101" pitchFamily="2" charset="-122"/>
              </a:rPr>
              <a:t>mò</a:t>
            </a:r>
            <a:endParaRPr lang="en-US" altLang="zh-CN" sz="4400" b="1">
              <a:solidFill>
                <a:srgbClr val="000000"/>
              </a:solidFill>
              <a:latin typeface="宋体" panose="02010600030101010101" pitchFamily="2" charset="-122"/>
            </a:endParaRPr>
          </a:p>
        </p:txBody>
      </p:sp>
      <p:grpSp>
        <p:nvGrpSpPr>
          <p:cNvPr id="6" name="组合 101"/>
          <p:cNvGrpSpPr/>
          <p:nvPr/>
        </p:nvGrpSpPr>
        <p:grpSpPr>
          <a:xfrm>
            <a:off x="1475786" y="1323126"/>
            <a:ext cx="1634266" cy="1785966"/>
            <a:chOff x="3459810" y="2031798"/>
            <a:chExt cx="1875483" cy="1832053"/>
          </a:xfrm>
          <a:solidFill>
            <a:schemeClr val="accent1"/>
          </a:solidFill>
        </p:grpSpPr>
        <p:sp>
          <p:nvSpPr>
            <p:cNvPr id="103" name="椭圆 102"/>
            <p:cNvSpPr/>
            <p:nvPr/>
          </p:nvSpPr>
          <p:spPr>
            <a:xfrm>
              <a:off x="3459810" y="2031798"/>
              <a:ext cx="1875483" cy="1832053"/>
            </a:xfrm>
            <a:prstGeom prst="ellipse">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noProof="1">
                <a:latin typeface="微软雅黑" panose="020B0503020204020204" pitchFamily="34" charset="-122"/>
                <a:ea typeface="微软雅黑" panose="020B0503020204020204" pitchFamily="34" charset="-122"/>
              </a:endParaRPr>
            </a:p>
          </p:txBody>
        </p:sp>
        <p:sp>
          <p:nvSpPr>
            <p:cNvPr id="104" name="TextBox 376"/>
            <p:cNvSpPr txBox="1"/>
            <p:nvPr/>
          </p:nvSpPr>
          <p:spPr>
            <a:xfrm>
              <a:off x="3839912" y="2106764"/>
              <a:ext cx="1115282" cy="1286266"/>
            </a:xfrm>
            <a:prstGeom prst="rect">
              <a:avLst/>
            </a:prstGeom>
            <a:noFill/>
          </p:spPr>
          <p:txBody>
            <a:bodyPr wrap="none">
              <a:spAutoFit/>
            </a:bodyPr>
            <a:lstStyle/>
            <a:p>
              <a:pPr algn="ctr" fontAlgn="auto">
                <a:lnSpc>
                  <a:spcPct val="150000"/>
                </a:lnSpc>
                <a:buFont typeface="Arial" panose="020B0604020202020204" pitchFamily="34" charset="0"/>
                <a:buNone/>
                <a:defRPr/>
              </a:pPr>
              <a:r>
                <a:rPr lang="zh-CN" altLang="en-US" sz="5400" b="1" noProof="1">
                  <a:solidFill>
                    <a:schemeClr val="bg1"/>
                  </a:solidFill>
                  <a:latin typeface="微软雅黑" panose="020B0503020204020204" pitchFamily="34" charset="-122"/>
                  <a:ea typeface="微软雅黑" panose="020B0503020204020204" pitchFamily="34" charset="-122"/>
                </a:rPr>
                <a:t>没</a:t>
              </a:r>
              <a:endParaRPr lang="zh-CN" altLang="en-US" sz="5400" b="1" noProof="1">
                <a:solidFill>
                  <a:schemeClr val="bg1"/>
                </a:solidFill>
                <a:latin typeface="微软雅黑" panose="020B0503020204020204" pitchFamily="34" charset="-122"/>
                <a:ea typeface="微软雅黑" panose="020B0503020204020204" pitchFamily="34" charset="-122"/>
              </a:endParaRPr>
            </a:p>
          </p:txBody>
        </p:sp>
      </p:grpSp>
      <p:sp>
        <p:nvSpPr>
          <p:cNvPr id="3" name="矩形 2"/>
          <p:cNvSpPr>
            <a:spLocks noChangeArrowheads="1"/>
          </p:cNvSpPr>
          <p:nvPr/>
        </p:nvSpPr>
        <p:spPr bwMode="auto">
          <a:xfrm>
            <a:off x="5114925" y="1395413"/>
            <a:ext cx="13128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400">
                <a:solidFill>
                  <a:srgbClr val="FF0000"/>
                </a:solidFill>
                <a:latin typeface="微软雅黑" panose="020B0503020204020204" pitchFamily="34" charset="-122"/>
                <a:ea typeface="微软雅黑" panose="020B0503020204020204" pitchFamily="34" charset="-122"/>
              </a:rPr>
              <a:t>没有</a:t>
            </a:r>
            <a:endParaRPr lang="zh-CN" altLang="en-US" sz="4400">
              <a:solidFill>
                <a:srgbClr val="FF0000"/>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5037138" y="2701925"/>
            <a:ext cx="14160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a:solidFill>
                  <a:srgbClr val="FF0000"/>
                </a:solidFill>
                <a:latin typeface="微软雅黑" panose="020B0503020204020204" pitchFamily="34" charset="-122"/>
                <a:ea typeface="微软雅黑" panose="020B0503020204020204" pitchFamily="34" charset="-122"/>
              </a:rPr>
              <a:t>沉没</a:t>
            </a:r>
            <a:endParaRPr lang="zh-CN" altLang="en-US" sz="4800">
              <a:solidFill>
                <a:srgbClr val="FF0000"/>
              </a:solidFill>
              <a:latin typeface="微软雅黑" panose="020B0503020204020204" pitchFamily="34" charset="-122"/>
              <a:ea typeface="微软雅黑" panose="020B0503020204020204" pitchFamily="34" charset="-122"/>
            </a:endParaRPr>
          </a:p>
        </p:txBody>
      </p:sp>
      <p:sp>
        <p:nvSpPr>
          <p:cNvPr id="29" name="TextBox 23"/>
          <p:cNvSpPr txBox="1">
            <a:spLocks noChangeArrowheads="1"/>
          </p:cNvSpPr>
          <p:nvPr/>
        </p:nvSpPr>
        <p:spPr bwMode="auto">
          <a:xfrm>
            <a:off x="3708400" y="1420813"/>
            <a:ext cx="103028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400" b="1">
                <a:solidFill>
                  <a:srgbClr val="000000"/>
                </a:solidFill>
                <a:latin typeface="宋体" panose="02010600030101010101" pitchFamily="2" charset="-122"/>
              </a:rPr>
              <a:t>méi</a:t>
            </a:r>
            <a:endParaRPr lang="en-US" altLang="zh-CN" sz="4400" b="1">
              <a:solidFill>
                <a:srgbClr val="000000"/>
              </a:solidFill>
              <a:latin typeface="宋体" panose="02010600030101010101" pitchFamily="2" charset="-122"/>
            </a:endParaRPr>
          </a:p>
        </p:txBody>
      </p:sp>
      <p:pic>
        <p:nvPicPr>
          <p:cNvPr id="14345" name="图片 1"/>
          <p:cNvPicPr>
            <a:picLocks noChangeAspect="1" noChangeArrowheads="1"/>
          </p:cNvPicPr>
          <p:nvPr/>
        </p:nvPicPr>
        <p:blipFill>
          <a:blip r:embed="rId1" cstate="email">
            <a:clrChange>
              <a:clrFrom>
                <a:srgbClr val="F6F6F6"/>
              </a:clrFrom>
              <a:clrTo>
                <a:srgbClr val="F6F6F6">
                  <a:alpha val="0"/>
                </a:srgbClr>
              </a:clrTo>
            </a:clrChange>
          </a:blip>
          <a:srcRect/>
          <a:stretch>
            <a:fillRect/>
          </a:stretch>
        </p:blipFill>
        <p:spPr bwMode="auto">
          <a:xfrm>
            <a:off x="7524750" y="3363913"/>
            <a:ext cx="1541463"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ppt_x</p:attrName>
                                        </p:attrNameLst>
                                      </p:cBhvr>
                                      <p:tavLst>
                                        <p:tav tm="0">
                                          <p:val>
                                            <p:strVal val="1+#ppt_w/2"/>
                                          </p:val>
                                        </p:tav>
                                        <p:tav tm="100000">
                                          <p:val>
                                            <p:strVal val="#ppt_x"/>
                                          </p:val>
                                        </p:tav>
                                      </p:tavLst>
                                    </p:anim>
                                    <p:anim calcmode="lin" valueType="num">
                                      <p:cBhvr>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00"/>
                                        </p:tgtEl>
                                        <p:attrNameLst>
                                          <p:attrName>style.visibility</p:attrName>
                                        </p:attrNameLst>
                                      </p:cBhvr>
                                      <p:to>
                                        <p:strVal val="visible"/>
                                      </p:to>
                                    </p:set>
                                    <p:animEffect transition="in" filter="randombar(horizontal)">
                                      <p:cBhvr>
                                        <p:cTn id="30" dur="500"/>
                                        <p:tgtEl>
                                          <p:spTgt spid="100"/>
                                        </p:tgtEl>
                                      </p:cBhvr>
                                    </p:animEffect>
                                  </p:childTnLst>
                                </p:cTn>
                              </p:par>
                              <p:par>
                                <p:cTn id="31" presetID="14" presetClass="entr" presetSubtype="1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ppt_x</p:attrName>
                                        </p:attrNameLst>
                                      </p:cBhvr>
                                      <p:tavLst>
                                        <p:tav tm="0">
                                          <p:val>
                                            <p:strVal val="#ppt_x"/>
                                          </p:val>
                                        </p:tav>
                                        <p:tav tm="100000">
                                          <p:val>
                                            <p:strVal val="#ppt_x"/>
                                          </p:val>
                                        </p:tav>
                                      </p:tavLst>
                                    </p:anim>
                                    <p:anim calcmode="lin" valueType="num">
                                      <p:cBhvr>
                                        <p:cTn id="3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文本框 1"/>
          <p:cNvSpPr txBox="1"/>
          <p:nvPr/>
        </p:nvSpPr>
        <p:spPr>
          <a:xfrm>
            <a:off x="2454275" y="1187450"/>
            <a:ext cx="6592888" cy="736600"/>
          </a:xfrm>
          <a:prstGeom prst="rect">
            <a:avLst/>
          </a:prstGeom>
          <a:noFill/>
          <a:ln w="9525">
            <a:noFill/>
          </a:ln>
        </p:spPr>
        <p:txBody>
          <a:bodyPr>
            <a:spAutoFit/>
          </a:bodyPr>
          <a:lstStyle/>
          <a:p>
            <a:pPr algn="ctr">
              <a:lnSpc>
                <a:spcPct val="150000"/>
              </a:lnSpc>
              <a:defRPr/>
            </a:pPr>
            <a:r>
              <a:rPr lang="zh-CN" altLang="en-US" sz="2800" b="1" noProof="1">
                <a:latin typeface="楷体_GB2312" pitchFamily="49" charset="-122"/>
                <a:ea typeface="楷体_GB2312" pitchFamily="49" charset="-122"/>
                <a:sym typeface="宋体" panose="02010600030101010101" pitchFamily="2" charset="-122"/>
              </a:rPr>
              <a:t>江上往来人，但爱鲈（</a:t>
            </a:r>
            <a:r>
              <a:rPr lang="zh-CN" altLang="en-US" sz="2800" b="1" u="sng" noProof="1">
                <a:solidFill>
                  <a:srgbClr val="FF0000"/>
                </a:solidFill>
                <a:effectLst>
                  <a:outerShdw blurRad="38100" dist="38100" dir="2700000" algn="tl">
                    <a:srgbClr val="000000">
                      <a:alpha val="43137"/>
                    </a:srgbClr>
                  </a:outerShdw>
                </a:effectLst>
                <a:latin typeface="楷体_GB2312" pitchFamily="49" charset="-122"/>
                <a:ea typeface="楷体_GB2312" pitchFamily="49" charset="-122"/>
                <a:sym typeface="宋体" panose="02010600030101010101" pitchFamily="2" charset="-122"/>
              </a:rPr>
              <a:t>lú</a:t>
            </a:r>
            <a:r>
              <a:rPr lang="zh-CN" altLang="en-US" sz="2800" b="1" noProof="1">
                <a:latin typeface="楷体_GB2312" pitchFamily="49" charset="-122"/>
                <a:ea typeface="楷体_GB2312" pitchFamily="49" charset="-122"/>
                <a:sym typeface="宋体" panose="02010600030101010101" pitchFamily="2" charset="-122"/>
              </a:rPr>
              <a:t>）鱼美。</a:t>
            </a:r>
            <a:endParaRPr lang="zh-CN" altLang="en-US" sz="2800" b="1" noProof="1">
              <a:latin typeface="楷体_GB2312" pitchFamily="49" charset="-122"/>
              <a:ea typeface="楷体_GB2312" pitchFamily="49" charset="-122"/>
              <a:sym typeface="宋体" panose="02010600030101010101" pitchFamily="2" charset="-122"/>
            </a:endParaRPr>
          </a:p>
        </p:txBody>
      </p:sp>
      <p:sp>
        <p:nvSpPr>
          <p:cNvPr id="17411" name="文本框 2"/>
          <p:cNvSpPr txBox="1">
            <a:spLocks noChangeArrowheads="1"/>
          </p:cNvSpPr>
          <p:nvPr/>
        </p:nvSpPr>
        <p:spPr bwMode="auto">
          <a:xfrm>
            <a:off x="3059113" y="2185988"/>
            <a:ext cx="56165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400" b="1" dirty="0">
                <a:solidFill>
                  <a:srgbClr val="FF0000"/>
                </a:solidFill>
                <a:latin typeface="华文仿宋" pitchFamily="2" charset="-122"/>
                <a:ea typeface="华文仿宋" pitchFamily="2" charset="-122"/>
                <a:sym typeface="宋体" panose="02010600030101010101" pitchFamily="2" charset="-122"/>
              </a:rPr>
              <a:t>这两句写江岸上来来往往的人们吃鲈鱼的情景。“往来人”不仅说明爱吃鲈鱼的人很多，也说明鲈鱼十分鲜美</a:t>
            </a:r>
            <a:endParaRPr lang="zh-CN" altLang="en-US" sz="2400" b="1" dirty="0">
              <a:solidFill>
                <a:srgbClr val="FF0000"/>
              </a:solidFill>
              <a:latin typeface="华文仿宋" pitchFamily="2" charset="-122"/>
              <a:ea typeface="华文仿宋" pitchFamily="2" charset="-122"/>
              <a:sym typeface="宋体" panose="02010600030101010101" pitchFamily="2" charset="-122"/>
            </a:endParaRPr>
          </a:p>
        </p:txBody>
      </p:sp>
      <p:pic>
        <p:nvPicPr>
          <p:cNvPr id="15364" name="图片 1"/>
          <p:cNvPicPr>
            <a:picLocks noChangeAspect="1" noChangeArrowheads="1"/>
          </p:cNvPicPr>
          <p:nvPr/>
        </p:nvPicPr>
        <p:blipFill>
          <a:blip r:embed="rId1" cstate="email">
            <a:clrChange>
              <a:clrFrom>
                <a:srgbClr val="F6F6F6"/>
              </a:clrFrom>
              <a:clrTo>
                <a:srgbClr val="F6F6F6">
                  <a:alpha val="0"/>
                </a:srgbClr>
              </a:clrTo>
            </a:clrChange>
          </a:blip>
          <a:srcRect/>
          <a:stretch>
            <a:fillRect/>
          </a:stretch>
        </p:blipFill>
        <p:spPr bwMode="auto">
          <a:xfrm>
            <a:off x="6350" y="696913"/>
            <a:ext cx="2200275" cy="418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fade">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文本框 3"/>
          <p:cNvSpPr txBox="1">
            <a:spLocks noChangeArrowheads="1"/>
          </p:cNvSpPr>
          <p:nvPr/>
        </p:nvSpPr>
        <p:spPr bwMode="auto">
          <a:xfrm>
            <a:off x="2314575" y="995363"/>
            <a:ext cx="68008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800" b="1" dirty="0">
                <a:latin typeface="楷体_GB2312" pitchFamily="49" charset="-122"/>
                <a:ea typeface="楷体_GB2312" pitchFamily="49" charset="-122"/>
                <a:sym typeface="宋体" panose="02010600030101010101" pitchFamily="2" charset="-122"/>
              </a:rPr>
              <a:t>君看一叶舟，出没风波里。</a:t>
            </a:r>
            <a:endParaRPr lang="zh-CN" altLang="en-US" sz="2800" b="1" dirty="0">
              <a:latin typeface="楷体_GB2312" pitchFamily="49" charset="-122"/>
              <a:ea typeface="楷体_GB2312" pitchFamily="49" charset="-122"/>
              <a:sym typeface="宋体" panose="02010600030101010101" pitchFamily="2" charset="-122"/>
            </a:endParaRPr>
          </a:p>
        </p:txBody>
      </p:sp>
      <p:sp>
        <p:nvSpPr>
          <p:cNvPr id="18434" name="文本框 4"/>
          <p:cNvSpPr txBox="1">
            <a:spLocks noChangeArrowheads="1"/>
          </p:cNvSpPr>
          <p:nvPr/>
        </p:nvSpPr>
        <p:spPr bwMode="auto">
          <a:xfrm>
            <a:off x="3405188" y="1917700"/>
            <a:ext cx="4924425"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400" b="1" dirty="0">
                <a:solidFill>
                  <a:srgbClr val="FF0000"/>
                </a:solidFill>
                <a:latin typeface="华文仿宋" pitchFamily="2" charset="-122"/>
                <a:ea typeface="华文仿宋" pitchFamily="2" charset="-122"/>
                <a:sym typeface="宋体" panose="02010600030101010101" pitchFamily="2" charset="-122"/>
              </a:rPr>
              <a:t>这两句写渔夫在江面上打鱼的情景。“一叶舟”点出了船小。“风波里”说明了浪大。船小、浪大写出了打鱼的危险和艰辛。</a:t>
            </a:r>
            <a:endParaRPr lang="zh-CN" altLang="en-US" sz="2400" b="1" dirty="0">
              <a:solidFill>
                <a:srgbClr val="FF0000"/>
              </a:solidFill>
              <a:latin typeface="华文仿宋" pitchFamily="2" charset="-122"/>
              <a:ea typeface="华文仿宋" pitchFamily="2" charset="-122"/>
              <a:sym typeface="宋体" panose="02010600030101010101" pitchFamily="2" charset="-122"/>
            </a:endParaRPr>
          </a:p>
        </p:txBody>
      </p:sp>
      <p:pic>
        <p:nvPicPr>
          <p:cNvPr id="16388" name="图片 2"/>
          <p:cNvPicPr>
            <a:picLocks noChangeAspect="1" noChangeArrowheads="1"/>
          </p:cNvPicPr>
          <p:nvPr/>
        </p:nvPicPr>
        <p:blipFill>
          <a:blip r:embed="rId1" cstate="email">
            <a:clrChange>
              <a:clrFrom>
                <a:srgbClr val="F7F7F7"/>
              </a:clrFrom>
              <a:clrTo>
                <a:srgbClr val="F7F7F7">
                  <a:alpha val="0"/>
                </a:srgbClr>
              </a:clrTo>
            </a:clrChange>
          </a:blip>
          <a:srcRect/>
          <a:stretch>
            <a:fillRect/>
          </a:stretch>
        </p:blipFill>
        <p:spPr bwMode="auto">
          <a:xfrm>
            <a:off x="0" y="0"/>
            <a:ext cx="2465388"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图片 3"/>
          <p:cNvPicPr>
            <a:picLocks noChangeAspect="1" noChangeArrowheads="1"/>
          </p:cNvPicPr>
          <p:nvPr/>
        </p:nvPicPr>
        <p:blipFill>
          <a:blip r:embed="rId2" cstate="email">
            <a:clrChange>
              <a:clrFrom>
                <a:srgbClr val="F7F7F7"/>
              </a:clrFrom>
              <a:clrTo>
                <a:srgbClr val="F7F7F7">
                  <a:alpha val="0"/>
                </a:srgbClr>
              </a:clrTo>
            </a:clrChange>
          </a:blip>
          <a:srcRect/>
          <a:stretch>
            <a:fillRect/>
          </a:stretch>
        </p:blipFill>
        <p:spPr bwMode="auto">
          <a:xfrm>
            <a:off x="0" y="3292475"/>
            <a:ext cx="2808288"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edge">
                                      <p:cBhvr>
                                        <p:cTn id="7" dur="2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tags/tag1.xml><?xml version="1.0" encoding="utf-8"?>
<p:tagLst xmlns:p="http://schemas.openxmlformats.org/presentationml/2006/main">
  <p:tag name="MH" val="20170613110635"/>
  <p:tag name="MH_LIBRARY" val="CONTENTS"/>
  <p:tag name="MH_TYPE" val="ENTRY"/>
  <p:tag name="ID" val="545812"/>
  <p:tag name="MH_ORDER" val="1"/>
</p:tagLst>
</file>

<file path=ppt/tags/tag2.xml><?xml version="1.0" encoding="utf-8"?>
<p:tagLst xmlns:p="http://schemas.openxmlformats.org/presentationml/2006/main">
  <p:tag name="MH" val="20170613110635"/>
  <p:tag name="MH_LIBRARY" val="CONTENTS"/>
  <p:tag name="MH_TYPE" val="NUMBER"/>
  <p:tag name="ID" val="545812"/>
  <p:tag name="MH_ORDER" val="1"/>
</p:tagLst>
</file>

<file path=ppt/tags/tag3.xml><?xml version="1.0" encoding="utf-8"?>
<p:tagLst xmlns:p="http://schemas.openxmlformats.org/presentationml/2006/main">
  <p:tag name="KSO_WPP_MARK_KEY" val="3c2c45e5-3bf8-44c6-9c18-5b42f8584824"/>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985</Words>
  <Application>WPS 演示</Application>
  <PresentationFormat>全屏显示(16:9)</PresentationFormat>
  <Paragraphs>91</Paragraphs>
  <Slides>15</Slides>
  <Notes>5</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15</vt:i4>
      </vt:variant>
    </vt:vector>
  </HeadingPairs>
  <TitlesOfParts>
    <vt:vector size="36" baseType="lpstr">
      <vt:lpstr>Arial</vt:lpstr>
      <vt:lpstr>宋体</vt:lpstr>
      <vt:lpstr>Wingdings</vt:lpstr>
      <vt:lpstr>Calibri</vt:lpstr>
      <vt:lpstr>Calibri</vt:lpstr>
      <vt:lpstr>黑体</vt:lpstr>
      <vt:lpstr>华文仿宋</vt:lpstr>
      <vt:lpstr>仿宋</vt:lpstr>
      <vt:lpstr>楷体</vt:lpstr>
      <vt:lpstr>微软雅黑</vt:lpstr>
      <vt:lpstr>华文细黑</vt:lpstr>
      <vt:lpstr>楷体_GB2312</vt:lpstr>
      <vt:lpstr>新宋体</vt:lpstr>
      <vt:lpstr>Times New Roman</vt:lpstr>
      <vt:lpstr>思源宋体 Heavy</vt:lpstr>
      <vt:lpstr>Forte</vt:lpstr>
      <vt:lpstr>汉仪黑荔枝体简</vt:lpstr>
      <vt:lpstr>Arial</vt:lpstr>
      <vt:lpstr>Arial Unicode MS</vt:lpstr>
      <vt:lpstr>Mongolian Baiti</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小树</cp:lastModifiedBy>
  <cp:revision>150</cp:revision>
  <dcterms:created xsi:type="dcterms:W3CDTF">2019-07-09T05:51:00Z</dcterms:created>
  <dcterms:modified xsi:type="dcterms:W3CDTF">2023-01-19T01:58:30Z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E9A20DEC98F94B558B1FA269108D98AC</vt:lpwstr>
  </property>
</Properties>
</file>