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57" r:id="rId4"/>
    <p:sldId id="259" r:id="rId5"/>
    <p:sldId id="260" r:id="rId7"/>
    <p:sldId id="261" r:id="rId8"/>
    <p:sldId id="344" r:id="rId9"/>
    <p:sldId id="354" r:id="rId10"/>
    <p:sldId id="355" r:id="rId11"/>
    <p:sldId id="271" r:id="rId12"/>
    <p:sldId id="336" r:id="rId13"/>
    <p:sldId id="335" r:id="rId14"/>
    <p:sldId id="351" r:id="rId15"/>
    <p:sldId id="340" r:id="rId16"/>
    <p:sldId id="337" r:id="rId17"/>
    <p:sldId id="339" r:id="rId18"/>
    <p:sldId id="341" r:id="rId19"/>
    <p:sldId id="324" r:id="rId20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2" userDrawn="1">
          <p15:clr>
            <a:srgbClr val="A4A3A4"/>
          </p15:clr>
        </p15:guide>
        <p15:guide id="2" pos="2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98D6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5303" autoAdjust="0"/>
  </p:normalViewPr>
  <p:slideViewPr>
    <p:cSldViewPr>
      <p:cViewPr varScale="1">
        <p:scale>
          <a:sx n="107" d="100"/>
          <a:sy n="107" d="100"/>
        </p:scale>
        <p:origin x="-84" y="-690"/>
      </p:cViewPr>
      <p:guideLst>
        <p:guide orient="horz" pos="1632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5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F4017E81-8E69-4915-8746-8385F2D9F01C}" type="datetimeFigureOut">
              <a:rPr lang="zh-CN" altLang="en-US"/>
            </a:fld>
            <a:endParaRPr lang="zh-CN" altLang="en-US"/>
          </a:p>
        </p:txBody>
      </p:sp>
      <p:sp>
        <p:nvSpPr>
          <p:cNvPr id="2458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CDB534D0-70F6-4FCC-B56C-B7F33E11CCF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DB534D0-70F6-4FCC-B56C-B7F33E11CC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6F3FBE1-D112-430E-ADCE-3BF86A704078}" type="slidenum">
              <a:rPr lang="zh-CN" altLang="en-US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编写用图片\背景图 优\图片31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编写用图片\背景图 优\图片31.jpg"/>
          <p:cNvPicPr>
            <a:picLocks noChangeAspect="1" noChangeArrowheads="1"/>
          </p:cNvPicPr>
          <p:nvPr userDrawn="1"/>
        </p:nvPicPr>
        <p:blipFill>
          <a:blip r:embed="rId2" cstate="email">
            <a:clrChange>
              <a:clrFrom>
                <a:srgbClr val="F7FFFF"/>
              </a:clrFrom>
              <a:clrTo>
                <a:srgbClr val="F7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PPT上课课件\模板.jp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5.jpe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jpe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12989"/>
            <a:ext cx="9144000" cy="3157728"/>
          </a:xfrm>
          <a:prstGeom prst="rect">
            <a:avLst/>
          </a:prstGeom>
        </p:spPr>
      </p:pic>
      <p:pic>
        <p:nvPicPr>
          <p:cNvPr id="6" name="图片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03780"/>
            <a:ext cx="9144000" cy="1404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8" name="直接连接符 7"/>
          <p:cNvCxnSpPr/>
          <p:nvPr/>
        </p:nvCxnSpPr>
        <p:spPr>
          <a:xfrm>
            <a:off x="1793875" y="3810877"/>
            <a:ext cx="5586413" cy="0"/>
          </a:xfrm>
          <a:prstGeom prst="line">
            <a:avLst/>
          </a:prstGeom>
          <a:ln w="57150" cmpd="dbl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2124075" y="3215565"/>
            <a:ext cx="792163" cy="504825"/>
          </a:xfrm>
          <a:prstGeom prst="ellipse">
            <a:avLst/>
          </a:prstGeom>
          <a:solidFill>
            <a:srgbClr val="92D050"/>
          </a:solidFill>
          <a:ln w="12700" cmpd="sng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28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en-US" altLang="zh-CN" sz="28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7" name="TextBox 10"/>
          <p:cNvSpPr txBox="1">
            <a:spLocks noChangeArrowheads="1"/>
          </p:cNvSpPr>
          <p:nvPr/>
        </p:nvSpPr>
        <p:spPr bwMode="auto">
          <a:xfrm>
            <a:off x="3183662" y="3008468"/>
            <a:ext cx="32400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泊船瓜洲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8" name="TextBox 11"/>
          <p:cNvSpPr txBox="1">
            <a:spLocks noChangeArrowheads="1"/>
          </p:cNvSpPr>
          <p:nvPr/>
        </p:nvSpPr>
        <p:spPr bwMode="auto">
          <a:xfrm>
            <a:off x="3326606" y="3867840"/>
            <a:ext cx="2520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人教版六年级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下册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00" name="TextBox 10"/>
          <p:cNvSpPr txBox="1">
            <a:spLocks noChangeArrowheads="1"/>
          </p:cNvSpPr>
          <p:nvPr/>
        </p:nvSpPr>
        <p:spPr bwMode="auto">
          <a:xfrm>
            <a:off x="3132137" y="2359255"/>
            <a:ext cx="3240087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古诗词诵读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京口"/>
          <p:cNvPicPr>
            <a:picLocks noChangeAspect="1" noChangeArrowheads="1"/>
          </p:cNvPicPr>
          <p:nvPr/>
        </p:nvPicPr>
        <p:blipFill>
          <a:blip r:embed="rId1" cstate="email"/>
          <a:srcRect t="5843" r="10094" b="20631"/>
          <a:stretch>
            <a:fillRect/>
          </a:stretch>
        </p:blipFill>
        <p:spPr bwMode="auto">
          <a:xfrm>
            <a:off x="1587500" y="1169988"/>
            <a:ext cx="5754688" cy="353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3098800" y="177800"/>
            <a:ext cx="2428240" cy="7683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4400" b="1" noProof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宋体" panose="02010600030101010101" pitchFamily="2" charset="-122"/>
              </a:rPr>
              <a:t>地形图解</a:t>
            </a:r>
            <a:endParaRPr lang="zh-CN" altLang="en-US" sz="4400" b="1" noProof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16038" y="1185863"/>
            <a:ext cx="651192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latin typeface="宋体" panose="02010600030101010101" pitchFamily="2" charset="-122"/>
              </a:rPr>
              <a:t>春风又绿江南岸，明月何时照我还</a:t>
            </a:r>
            <a:r>
              <a:rPr lang="en-US" altLang="zh-CN" sz="3200" b="1" dirty="0">
                <a:latin typeface="宋体" panose="02010600030101010101" pitchFamily="2" charset="-122"/>
              </a:rPr>
              <a:t>?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69888" y="2484438"/>
            <a:ext cx="867886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请大家思考一下，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字在这句诗句中的运用有什么好处？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11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25438" y="835025"/>
            <a:ext cx="8678862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析:这两句抒发诗人对家乡的思念之情。“绿”字既写出了江南水乡早春嫩绿的色调，又表现了春风唤醒大地的勃勃生机。尾句“明月何时照我还”表现了诗人眺望已久,不觉皓月初.上的场景,诗人以疑问的语气,想象出一幅“明月照我还”的画面,进一步表现出自已思念家园的心情。</a:t>
            </a:r>
            <a:endParaRPr lang="zh-CN" altLang="en-US" sz="2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20" name="Text Box 4"/>
          <p:cNvSpPr txBox="1">
            <a:spLocks noChangeArrowheads="1"/>
          </p:cNvSpPr>
          <p:nvPr/>
        </p:nvSpPr>
        <p:spPr bwMode="auto">
          <a:xfrm>
            <a:off x="3131900" y="249237"/>
            <a:ext cx="26019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绿”的故事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88419" name="Text Box 3"/>
          <p:cNvSpPr txBox="1">
            <a:spLocks noChangeArrowheads="1"/>
          </p:cNvSpPr>
          <p:nvPr/>
        </p:nvSpPr>
        <p:spPr bwMode="auto">
          <a:xfrm>
            <a:off x="409575" y="987640"/>
            <a:ext cx="8324850" cy="39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第三句“春风又绿江南岸”以一个“绿”字写活了初春江南万物复苏，生机盎然的景色。“绿”形容词活用作动词，是吹绿的意思，用得绝妙。春风所到之处无不染绿，这就使看不见、摸不着的春风被拟人化了，正是“绿”的妙处。</a:t>
            </a:r>
            <a:endParaRPr lang="zh-CN" altLang="en-US" sz="2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    传说王安石先后用了“到”“过”“入”“满”等十多个动词，总感觉诗歌不够鲜活，最后选定了“绿”字。因为其他文字只表达春风的到来，却没表现春天到来后千里江岸一片新绿的景物变化。“春风又绿江南岸”则不仅叙述出春风已来到江南，而且描绘出绿草如茵的江南之春，这怎能不让游子长叹一声</a:t>
            </a:r>
            <a:r>
              <a:rPr lang="en-US" altLang="zh-CN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——“</a:t>
            </a:r>
            <a:r>
              <a: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明月何时照我还”呢？ </a:t>
            </a:r>
            <a:endParaRPr lang="zh-CN" altLang="en-US" sz="22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8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0" grpId="0" bldLvl="0" animBg="1"/>
      <p:bldP spid="1884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4288"/>
            <a:ext cx="1631950" cy="1471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17500" y="663575"/>
            <a:ext cx="8674100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</a:rPr>
              <a:t>      </a:t>
            </a:r>
            <a:r>
              <a:rPr lang="zh-CN" altLang="en-US" sz="2000" b="1" dirty="0">
                <a:solidFill>
                  <a:srgbClr val="FF0000"/>
                </a:solidFill>
              </a:rPr>
              <a:t>诗意</a:t>
            </a:r>
            <a:r>
              <a:rPr lang="zh-CN" altLang="en-US" sz="2000" b="1" dirty="0"/>
              <a:t>:从京口到瓜洲仅是一江之隔，京口到南京钟山也只隔着几座山。春风又吹绿了长江南岸,明月什么时候才能照着我回到家乡。</a:t>
            </a:r>
            <a:endParaRPr lang="zh-CN" altLang="en-US" sz="2000" b="1" dirty="0"/>
          </a:p>
          <a:p>
            <a:pPr eaLnBrk="1" hangingPunct="1">
              <a:lnSpc>
                <a:spcPct val="150000"/>
              </a:lnSpc>
            </a:pPr>
            <a:endParaRPr lang="zh-CN" altLang="en-US" sz="2000" b="1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000" b="1" dirty="0"/>
              <a:t>      </a:t>
            </a:r>
            <a:r>
              <a:rPr lang="zh-CN" altLang="en-US" sz="2000" b="1" dirty="0">
                <a:solidFill>
                  <a:srgbClr val="FF0000"/>
                </a:solidFill>
              </a:rPr>
              <a:t>赏析</a:t>
            </a:r>
            <a:r>
              <a:rPr lang="zh-CN" altLang="en-US" sz="2000" b="1" dirty="0"/>
              <a:t>:这首诗</a:t>
            </a:r>
            <a:r>
              <a:rPr lang="zh-CN" altLang="en-US" sz="2000" b="1" dirty="0">
                <a:solidFill>
                  <a:srgbClr val="0000FF"/>
                </a:solidFill>
              </a:rPr>
              <a:t>前两句写的是诗人在瓜洲遥望家乡时的所见所想</a:t>
            </a:r>
            <a:r>
              <a:rPr lang="zh-CN" altLang="en-US" sz="2000" b="1" dirty="0"/>
              <a:t>。他看到的是跟瓜洲一水之隔的京口，想到再翻过几座山就是家乡钟山，</a:t>
            </a:r>
            <a:r>
              <a:rPr lang="zh-CN" altLang="en-US" sz="2000" b="1" dirty="0">
                <a:solidFill>
                  <a:srgbClr val="0000FF"/>
                </a:solidFill>
              </a:rPr>
              <a:t>思乡情切而不得</a:t>
            </a:r>
            <a:r>
              <a:rPr lang="zh-CN" altLang="en-US" sz="2000" b="1" dirty="0"/>
              <a:t>。后面两句点明了诗人离乡的时间一草长莺飞的春天。</a:t>
            </a:r>
            <a:r>
              <a:rPr lang="zh-CN" altLang="en-US" sz="2000" b="1" dirty="0">
                <a:solidFill>
                  <a:srgbClr val="0000FF"/>
                </a:solidFill>
              </a:rPr>
              <a:t>他看到春天满眼的新绿，想到春去还会回来，而自已却归乡无期</a:t>
            </a:r>
            <a:r>
              <a:rPr lang="zh-CN" altLang="en-US" sz="2000" b="1" dirty="0"/>
              <a:t>，思乡的愁绪如春天的绿草一样生长、蔓延。当春风吹绿长江南岸的时候,诗人的心里也充满了</a:t>
            </a:r>
            <a:r>
              <a:rPr lang="zh-CN" altLang="en-US" sz="2000" b="1" dirty="0">
                <a:solidFill>
                  <a:srgbClr val="0000FF"/>
                </a:solidFill>
              </a:rPr>
              <a:t>乡愁</a:t>
            </a:r>
            <a:r>
              <a:rPr lang="zh-CN" altLang="en-US" sz="2000" b="1" dirty="0"/>
              <a:t>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2863" y="1562100"/>
            <a:ext cx="905827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4" descr="F:\PPT上课课件\标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127000"/>
            <a:ext cx="18716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层次梳理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5" name="Picture 3" descr="chatu1"/>
          <p:cNvPicPr>
            <a:picLocks noGrp="1" noChangeAspect="1" noChangeArrowheads="1"/>
          </p:cNvPicPr>
          <p:nvPr/>
        </p:nvPicPr>
        <p:blipFill>
          <a:blip r:embed="rId1" cstate="email">
            <a:lum bright="-6000"/>
          </a:blip>
          <a:srcRect/>
          <a:stretch>
            <a:fillRect/>
          </a:stretch>
        </p:blipFill>
        <p:spPr bwMode="auto">
          <a:xfrm>
            <a:off x="866775" y="1320800"/>
            <a:ext cx="2405063" cy="292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文本框 2"/>
          <p:cNvSpPr txBox="1">
            <a:spLocks noChangeArrowheads="1"/>
          </p:cNvSpPr>
          <p:nvPr/>
        </p:nvSpPr>
        <p:spPr bwMode="auto">
          <a:xfrm>
            <a:off x="3492500" y="1193800"/>
            <a:ext cx="520700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/>
              <a:t>         </a:t>
            </a:r>
            <a:r>
              <a:rPr lang="zh-CN" altLang="en-US" sz="2800" b="1" dirty="0"/>
              <a:t>这是一首</a:t>
            </a:r>
            <a:r>
              <a:rPr lang="zh-CN" altLang="en-US" sz="2800" b="1" i="1" dirty="0">
                <a:solidFill>
                  <a:srgbClr val="0000FF"/>
                </a:solidFill>
              </a:rPr>
              <a:t>思念故乡</a:t>
            </a:r>
            <a:r>
              <a:rPr lang="zh-CN" altLang="en-US" sz="2800" b="1" dirty="0"/>
              <a:t>的诗，写于王安石再次出仕的途中。作者借景抒情，借身边的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山水，春风，明月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来表达对家乡的思念之情。</a:t>
            </a:r>
            <a:endParaRPr lang="zh-CN" altLang="en-US" sz="2800" b="1" dirty="0"/>
          </a:p>
        </p:txBody>
      </p:sp>
      <p:pic>
        <p:nvPicPr>
          <p:cNvPr id="22532" name="Picture 4" descr="F:\PPT上课课件\标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0" y="127000"/>
            <a:ext cx="1871663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488950" y="268288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主旨感悟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565400" y="1582738"/>
            <a:ext cx="3908425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900">
                <a:solidFill>
                  <a:srgbClr val="DF3427"/>
                </a:solidFill>
                <a:latin typeface="思源宋体 Heavy" charset="-122"/>
                <a:ea typeface="思源宋体 Heavy" charset="-122"/>
              </a:rPr>
              <a:t>感谢您的观看</a:t>
            </a:r>
            <a:endParaRPr lang="zh-CN" altLang="en-US" sz="4900">
              <a:solidFill>
                <a:srgbClr val="DF3427"/>
              </a:solidFill>
              <a:latin typeface="思源宋体 Heavy" charset="-122"/>
              <a:ea typeface="思源宋体 Heavy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592388" y="2408238"/>
            <a:ext cx="3959225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8638" y="1335088"/>
            <a:ext cx="5808662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三苏一王欧韩柳，一个和尚跟后头。</a:t>
            </a:r>
            <a:endParaRPr lang="zh-CN" altLang="en-US" sz="28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2706688" y="752475"/>
            <a:ext cx="3424237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唐宋八大家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1825625" y="1992313"/>
            <a:ext cx="1270000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三苏：</a:t>
            </a:r>
            <a:endParaRPr lang="zh-CN" altLang="en-US" sz="28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151188" y="1920875"/>
            <a:ext cx="3857625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苏洵，苏轼，苏辙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811338" y="2616200"/>
            <a:ext cx="12700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一王：</a:t>
            </a:r>
            <a:endParaRPr lang="zh-CN" altLang="en-US" sz="28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155950" y="2543175"/>
            <a:ext cx="170815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王安石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1709738" y="3209925"/>
            <a:ext cx="12700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欧韩柳：</a:t>
            </a:r>
            <a:endParaRPr lang="zh-CN" altLang="en-US" sz="28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3168650" y="3209925"/>
            <a:ext cx="3910013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欧阳修，韩愈，柳宗元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1717675" y="3884613"/>
            <a:ext cx="1774825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33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一个和尚：</a:t>
            </a:r>
            <a:endParaRPr lang="zh-CN" altLang="en-US" sz="2800" b="1" dirty="0">
              <a:solidFill>
                <a:srgbClr val="3333C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3563938" y="3884613"/>
            <a:ext cx="1708150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曾巩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7180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课前导入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4" grpId="0"/>
      <p:bldP spid="4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58775" y="1563688"/>
            <a:ext cx="8424863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75000"/>
              </a:lnSpc>
            </a:pPr>
            <a:r>
              <a:rPr lang="zh-CN" altLang="zh-CN" sz="20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王安石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( 1021- -1086),字</a:t>
            </a:r>
            <a:r>
              <a:rPr lang="zh-CN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介甫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，号</a:t>
            </a:r>
            <a:r>
              <a:rPr lang="zh-CN" altLang="zh-CN" sz="2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半山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,临川(今江西省抚州)人,</a:t>
            </a:r>
            <a:r>
              <a:rPr lang="zh-CN" altLang="zh-CN" sz="20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宋代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著名的政治家、文学家。他在宋神宗时曾两度为相,推行新政变法,但由于保守派的反对,收效不大。晚年退居金陵(今江苏省南京),封荆国公,世人称</a:t>
            </a:r>
            <a:r>
              <a:rPr lang="zh-CN" altLang="zh-CN" sz="20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王荆公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。他是“</a:t>
            </a:r>
            <a:r>
              <a:rPr lang="zh-CN" altLang="zh-CN" sz="20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唐宋八大家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”之一，</a:t>
            </a:r>
            <a:r>
              <a:rPr lang="zh-CN" altLang="zh-CN" sz="20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诗擅长说理</a:t>
            </a:r>
            <a:r>
              <a:rPr lang="zh-CN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,道劲有力。</a:t>
            </a:r>
            <a:r>
              <a:rPr lang="zh-CN" altLang="en-US" sz="2000" b="1" i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代表作品：</a:t>
            </a:r>
            <a:r>
              <a:rPr lang="zh-CN" altLang="en-US" sz="2000" b="1" i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《登飞来峰》《泊船瓜洲》《元日》《梅花》</a:t>
            </a:r>
            <a:endParaRPr lang="zh-CN" altLang="zh-CN" sz="2000" b="1" i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219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课前预习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Entry_1"/>
          <p:cNvSpPr/>
          <p:nvPr>
            <p:custDataLst>
              <p:tags r:id="rId2"/>
            </p:custDataLst>
          </p:nvPr>
        </p:nvSpPr>
        <p:spPr>
          <a:xfrm>
            <a:off x="467535" y="846046"/>
            <a:ext cx="1863368" cy="357497"/>
          </a:xfrm>
          <a:prstGeom prst="hexagon">
            <a:avLst>
              <a:gd name="adj" fmla="val 28234"/>
              <a:gd name="vf" fmla="val 11547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72000" bIns="36000" anchor="ctr"/>
          <a:lstStyle/>
          <a:p>
            <a:pPr algn="ctr" fontAlgn="auto">
              <a:defRPr/>
            </a:pPr>
            <a:r>
              <a:rPr lang="zh-CN" altLang="en-US" b="1" noProof="1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b="1" noProof="1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MH_Number_1"/>
          <p:cNvSpPr/>
          <p:nvPr>
            <p:custDataLst>
              <p:tags r:id="rId3"/>
            </p:custDataLst>
          </p:nvPr>
        </p:nvSpPr>
        <p:spPr>
          <a:xfrm>
            <a:off x="609600" y="846138"/>
            <a:ext cx="411163" cy="35718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fontAlgn="auto">
              <a:defRPr/>
            </a:pPr>
            <a:r>
              <a:rPr lang="en-US" altLang="zh-CN" noProof="1">
                <a:solidFill>
                  <a:srgbClr val="FFFFFF"/>
                </a:solidFill>
                <a:ea typeface="华文细黑" panose="02010600040101010101" pitchFamily="2" charset="-122"/>
              </a:rPr>
              <a:t>1</a:t>
            </a:r>
            <a:endParaRPr lang="zh-CN" altLang="en-US" noProof="1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1347788"/>
            <a:ext cx="2184400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500438" y="1087438"/>
            <a:ext cx="5386387" cy="364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首诗写于1075年春。当时年过半百的王安石接到宋祥宗的命令，第二次要他担任宰相。已经历了两次因推行新法而被罢相的坎坷遭遇，王安石对政治早已心灰意冷，但他几经推辞未获准，在这样的情况下他上京就任，乘船从京口到达瓜州。此诗书写的正是他到达瓜州时候的心情。</a:t>
            </a:r>
            <a:endParaRPr lang="zh-CN" altLang="en-US" sz="2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467535" y="483605"/>
            <a:ext cx="1863368" cy="357497"/>
          </a:xfrm>
          <a:prstGeom prst="hexagon">
            <a:avLst>
              <a:gd name="adj" fmla="val 28234"/>
              <a:gd name="vf" fmla="val 115470"/>
            </a:avLst>
          </a:pr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68000" tIns="0" rIns="72000" bIns="36000" anchor="ctr"/>
          <a:lstStyle/>
          <a:p>
            <a:pPr algn="ctr" fontAlgn="auto">
              <a:defRPr/>
            </a:pPr>
            <a:r>
              <a:rPr lang="zh-CN" altLang="en-US" b="1" noProof="1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写作背景</a:t>
            </a:r>
            <a:endParaRPr lang="zh-CN" altLang="en-US" b="1" noProof="1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MH_Number_1"/>
          <p:cNvSpPr/>
          <p:nvPr>
            <p:custDataLst>
              <p:tags r:id="rId3"/>
            </p:custDataLst>
          </p:nvPr>
        </p:nvSpPr>
        <p:spPr>
          <a:xfrm>
            <a:off x="609600" y="484188"/>
            <a:ext cx="411163" cy="357187"/>
          </a:xfrm>
          <a:custGeom>
            <a:avLst/>
            <a:gdLst>
              <a:gd name="connsiteX0" fmla="*/ 93305 w 373220"/>
              <a:gd name="connsiteY0" fmla="*/ 0 h 323217"/>
              <a:gd name="connsiteX1" fmla="*/ 279915 w 373220"/>
              <a:gd name="connsiteY1" fmla="*/ 0 h 323217"/>
              <a:gd name="connsiteX2" fmla="*/ 373220 w 373220"/>
              <a:gd name="connsiteY2" fmla="*/ 161609 h 323217"/>
              <a:gd name="connsiteX3" fmla="*/ 279915 w 373220"/>
              <a:gd name="connsiteY3" fmla="*/ 323217 h 323217"/>
              <a:gd name="connsiteX4" fmla="*/ 93306 w 373220"/>
              <a:gd name="connsiteY4" fmla="*/ 323216 h 323217"/>
              <a:gd name="connsiteX5" fmla="*/ 0 w 373220"/>
              <a:gd name="connsiteY5" fmla="*/ 161608 h 323217"/>
              <a:gd name="connsiteX6" fmla="*/ 93305 w 373220"/>
              <a:gd name="connsiteY6" fmla="*/ 0 h 32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73220" h="323217">
                <a:moveTo>
                  <a:pt x="93305" y="0"/>
                </a:moveTo>
                <a:lnTo>
                  <a:pt x="279915" y="0"/>
                </a:lnTo>
                <a:lnTo>
                  <a:pt x="373220" y="161609"/>
                </a:lnTo>
                <a:lnTo>
                  <a:pt x="279915" y="323217"/>
                </a:lnTo>
                <a:lnTo>
                  <a:pt x="93306" y="323216"/>
                </a:lnTo>
                <a:lnTo>
                  <a:pt x="0" y="161608"/>
                </a:lnTo>
                <a:lnTo>
                  <a:pt x="93305" y="0"/>
                </a:lnTo>
                <a:close/>
              </a:path>
            </a:pathLst>
          </a:custGeom>
          <a:solidFill>
            <a:schemeClr val="accent1"/>
          </a:solidFill>
          <a:ln w="349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fontAlgn="auto">
              <a:defRPr/>
            </a:pPr>
            <a:r>
              <a:rPr lang="en-US" altLang="zh-CN" noProof="1">
                <a:solidFill>
                  <a:srgbClr val="FFFFFF"/>
                </a:solidFill>
                <a:ea typeface="华文细黑" panose="02010600040101010101" pitchFamily="2" charset="-122"/>
              </a:rPr>
              <a:t>2</a:t>
            </a:r>
            <a:endParaRPr lang="zh-CN" altLang="en-US" noProof="1">
              <a:solidFill>
                <a:srgbClr val="FFFFFF"/>
              </a:solidFill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03625" y="806450"/>
            <a:ext cx="210185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dirty="0">
                <a:latin typeface="宋体" panose="02010600030101010101" pitchFamily="2" charset="-122"/>
              </a:rPr>
              <a:t>泊船瓜洲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121025" y="1711325"/>
            <a:ext cx="3422650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京口瓜洲一水间， </a:t>
            </a:r>
            <a:b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</a:br>
            <a: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钟山只隔数重山。 </a:t>
            </a:r>
            <a:endParaRPr lang="zh-CN" altLang="zh-CN" sz="3200" b="1" dirty="0">
              <a:latin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春风又绿江南岸， </a:t>
            </a:r>
            <a:b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</a:br>
            <a:r>
              <a:rPr lang="zh-CN" altLang="zh-CN" sz="3200" b="1" dirty="0">
                <a:latin typeface="Times New Roman" panose="02020603050405020304" pitchFamily="18" charset="0"/>
                <a:sym typeface="宋体" panose="02010600030101010101" pitchFamily="2" charset="-122"/>
              </a:rPr>
              <a:t>明月何时照我还？</a:t>
            </a:r>
            <a:endParaRPr lang="zh-CN" altLang="en-US" sz="3200" b="1" dirty="0"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03750" y="1379538"/>
            <a:ext cx="1338263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宋体" panose="02010600030101010101" pitchFamily="2" charset="-122"/>
              </a:rPr>
              <a:t>宋 王安石</a:t>
            </a:r>
            <a:endParaRPr lang="zh-CN" altLang="en-US" sz="2000" b="1"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851650" y="1695450"/>
            <a:ext cx="962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jiàn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360613" y="2225675"/>
            <a:ext cx="80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shù 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588125" y="2459038"/>
            <a:ext cx="971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chóng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819900" y="3854450"/>
            <a:ext cx="80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huán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11" name="直接箭头连接符 10"/>
          <p:cNvCxnSpPr/>
          <p:nvPr/>
        </p:nvCxnSpPr>
        <p:spPr>
          <a:xfrm flipV="1">
            <a:off x="6175375" y="1954213"/>
            <a:ext cx="676275" cy="13970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5626100" y="1954213"/>
            <a:ext cx="503238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2" name="椭圆 21"/>
          <p:cNvSpPr/>
          <p:nvPr/>
        </p:nvSpPr>
        <p:spPr>
          <a:xfrm>
            <a:off x="4802188" y="2673350"/>
            <a:ext cx="503237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cxnSp>
        <p:nvCxnSpPr>
          <p:cNvPr id="23" name="直接箭头连接符 22"/>
          <p:cNvCxnSpPr>
            <a:stCxn id="22" idx="1"/>
          </p:cNvCxnSpPr>
          <p:nvPr/>
        </p:nvCxnSpPr>
        <p:spPr>
          <a:xfrm flipH="1" flipV="1">
            <a:off x="2987675" y="2500313"/>
            <a:ext cx="1889125" cy="246062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5200650" y="2689225"/>
            <a:ext cx="504825" cy="5032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cxnSp>
        <p:nvCxnSpPr>
          <p:cNvPr id="28" name="直接箭头连接符 27"/>
          <p:cNvCxnSpPr>
            <a:stCxn id="22" idx="1"/>
          </p:cNvCxnSpPr>
          <p:nvPr/>
        </p:nvCxnSpPr>
        <p:spPr>
          <a:xfrm flipV="1">
            <a:off x="5705475" y="2643188"/>
            <a:ext cx="882650" cy="103187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5626100" y="4127500"/>
            <a:ext cx="503238" cy="5048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cxnSp>
        <p:nvCxnSpPr>
          <p:cNvPr id="31" name="直接箭头连接符 30"/>
          <p:cNvCxnSpPr>
            <a:stCxn id="22" idx="1"/>
          </p:cNvCxnSpPr>
          <p:nvPr/>
        </p:nvCxnSpPr>
        <p:spPr>
          <a:xfrm flipV="1">
            <a:off x="6129338" y="4038600"/>
            <a:ext cx="674687" cy="139700"/>
          </a:xfrm>
          <a:prstGeom prst="straightConnector1">
            <a:avLst/>
          </a:prstGeom>
          <a:ln w="28575" cmpd="sng">
            <a:solidFill>
              <a:srgbClr val="FF000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81" name="《泊船瓜洲》朗读">
            <a:hlinkClick r:id="" action="ppaction://media"/>
          </p:cNvPr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164388" y="555625"/>
            <a:ext cx="6191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82" name="Picture 3" descr="F:\PPT上课课件\标2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矩形 20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初读课文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 animBg="1"/>
      <p:bldP spid="12" grpId="1" animBg="1"/>
      <p:bldP spid="22" grpId="0" animBg="1"/>
      <p:bldP spid="22" grpId="1" animBg="1"/>
      <p:bldP spid="27" grpId="0" animBg="1"/>
      <p:bldP spid="27" grpId="1" animBg="1"/>
      <p:bldP spid="30" grpId="0" animBg="1"/>
      <p:bldP spid="3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PPT上课课件\框4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43238" y="352425"/>
            <a:ext cx="302418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F:\PPT上课课件\荡秋千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43463" y="-6350"/>
            <a:ext cx="1347787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779838" y="627063"/>
            <a:ext cx="10969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多音字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41300" y="2282825"/>
            <a:ext cx="514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间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左中括号 11"/>
          <p:cNvSpPr/>
          <p:nvPr/>
        </p:nvSpPr>
        <p:spPr>
          <a:xfrm>
            <a:off x="754063" y="1984375"/>
            <a:ext cx="290512" cy="1295400"/>
          </a:xfrm>
          <a:prstGeom prst="leftBracket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044575" y="1822450"/>
            <a:ext cx="11890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 jiàn</a:t>
            </a:r>
            <a:endParaRPr lang="zh-CN" altLang="zh-CN" sz="24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095375" y="2889250"/>
            <a:ext cx="8842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jiān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828800" y="1852613"/>
            <a:ext cx="22574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间隙，间隔，离间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795463" y="2881313"/>
            <a:ext cx="2259012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中间，田间，瞬间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740275" y="2341563"/>
            <a:ext cx="514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左中括号 19"/>
          <p:cNvSpPr/>
          <p:nvPr/>
        </p:nvSpPr>
        <p:spPr>
          <a:xfrm>
            <a:off x="5254625" y="1984375"/>
            <a:ext cx="288925" cy="1295400"/>
          </a:xfrm>
          <a:prstGeom prst="leftBracket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5543550" y="1739900"/>
            <a:ext cx="6873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shù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5543550" y="2330450"/>
            <a:ext cx="6873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shǔ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5543550" y="2960688"/>
            <a:ext cx="857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shuò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400800" y="1770063"/>
            <a:ext cx="2259013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数目，天数，数日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6400800" y="2312988"/>
            <a:ext cx="2259013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不可胜数，数落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>
            <a:spLocks noChangeArrowheads="1"/>
          </p:cNvSpPr>
          <p:nvPr/>
        </p:nvSpPr>
        <p:spPr bwMode="auto">
          <a:xfrm>
            <a:off x="6400800" y="2960688"/>
            <a:ext cx="2259013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数见不鲜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2" grpId="0" animBg="1"/>
      <p:bldP spid="12" grpId="1" animBg="1"/>
      <p:bldP spid="14" grpId="0"/>
      <p:bldP spid="15" grpId="0"/>
      <p:bldP spid="17" grpId="0"/>
      <p:bldP spid="18" grpId="0"/>
      <p:bldP spid="18" grpId="1"/>
      <p:bldP spid="19" grpId="0"/>
      <p:bldP spid="19" grpId="1"/>
      <p:bldP spid="20" grpId="0" animBg="1"/>
      <p:bldP spid="20" grpId="1" animBg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84175" y="2066925"/>
            <a:ext cx="514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左中括号 11"/>
          <p:cNvSpPr/>
          <p:nvPr/>
        </p:nvSpPr>
        <p:spPr>
          <a:xfrm>
            <a:off x="896938" y="1695450"/>
            <a:ext cx="290512" cy="1296988"/>
          </a:xfrm>
          <a:prstGeom prst="leftBracket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127125" y="1404938"/>
            <a:ext cx="962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chóng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042988" y="2735263"/>
            <a:ext cx="1038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 zhòng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089150" y="1466850"/>
            <a:ext cx="2259013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重复，重逢，重叠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081213" y="2797175"/>
            <a:ext cx="2259012" cy="39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举重，重病，重视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4641850" y="2114550"/>
            <a:ext cx="5127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左中括号 6"/>
          <p:cNvSpPr/>
          <p:nvPr/>
        </p:nvSpPr>
        <p:spPr>
          <a:xfrm>
            <a:off x="5154613" y="1695450"/>
            <a:ext cx="290512" cy="1296988"/>
          </a:xfrm>
          <a:prstGeom prst="leftBracket">
            <a:avLst/>
          </a:prstGeom>
          <a:ln w="28575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defRPr/>
            </a:pPr>
            <a:endParaRPr lang="zh-CN" altLang="en-US" noProof="1"/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445125" y="1466850"/>
            <a:ext cx="844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huán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445125" y="2735263"/>
            <a:ext cx="588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hái</a:t>
            </a:r>
            <a:endParaRPr lang="zh-CN" altLang="zh-CN" sz="2400" b="1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289675" y="1497013"/>
            <a:ext cx="22574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还乡，还击，归还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289675" y="2735263"/>
            <a:ext cx="22574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还好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 bldLvl="0" animBg="1"/>
      <p:bldP spid="12" grpId="1" animBg="1"/>
      <p:bldP spid="14" grpId="0"/>
      <p:bldP spid="3" grpId="0"/>
      <p:bldP spid="17" grpId="0"/>
      <p:bldP spid="5" grpId="0"/>
      <p:bldP spid="6" grpId="0"/>
      <p:bldP spid="6" grpId="1"/>
      <p:bldP spid="7" grpId="0" bldLvl="0" animBg="1"/>
      <p:bldP spid="7" grpId="1" animBg="1"/>
      <p:bldP spid="8" grpId="0"/>
      <p:bldP spid="9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F:\PPT上课课件\标2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638" y="6350"/>
            <a:ext cx="18002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14300" y="150813"/>
            <a:ext cx="13636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defRPr/>
            </a:pPr>
            <a:r>
              <a:rPr lang="zh-CN" altLang="en-US" sz="2000" b="1" spc="300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古诗详解</a:t>
            </a:r>
            <a:endParaRPr lang="zh-CN" altLang="en-US" sz="2000" b="1" spc="300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84213" y="935038"/>
            <a:ext cx="7632700" cy="305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泊船瓜洲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京口瓜洲一水间， 钟山只隔数重山。 </a:t>
            </a:r>
            <a:endParaRPr lang="zh-CN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1" hangingPunct="1">
              <a:lnSpc>
                <a:spcPct val="250000"/>
              </a:lnSpc>
            </a:pPr>
            <a:r>
              <a:rPr lang="zh-CN" altLang="zh-CN" sz="32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春风又绿江南岸， 明月何时照我还？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635375" y="1635125"/>
            <a:ext cx="4984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979613" y="1030288"/>
            <a:ext cx="17319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停船靠岸。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500563" y="1635125"/>
            <a:ext cx="7921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635375" y="627063"/>
            <a:ext cx="51355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在今江苏扬州一带，位于长江北岸。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1116013" y="2716213"/>
            <a:ext cx="7921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1042988" y="2859088"/>
            <a:ext cx="4516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在今江苏镇江，位于长江南岸。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563938" y="2716213"/>
            <a:ext cx="4968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419475" y="1779588"/>
            <a:ext cx="11128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隔开。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4643438" y="2716213"/>
            <a:ext cx="792162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716463" y="1779588"/>
            <a:ext cx="29686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今江苏南京紫金山。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227763" y="2716213"/>
            <a:ext cx="49688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084888" y="2859088"/>
            <a:ext cx="15763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几</a:t>
            </a:r>
            <a:r>
              <a:rPr lang="en-US" altLang="zh-CN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;</a:t>
            </a:r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几个。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339975" y="3940175"/>
            <a:ext cx="4968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755650" y="4156075"/>
            <a:ext cx="4206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这里做动词，是吹绿的意思。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019925" y="3940175"/>
            <a:ext cx="4968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7308850" y="4084638"/>
            <a:ext cx="1112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返回。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1" grpId="0"/>
      <p:bldP spid="14" grpId="0"/>
      <p:bldP spid="16" grpId="0"/>
      <p:bldP spid="18" grpId="0"/>
      <p:bldP spid="20" grpId="0"/>
      <p:bldP spid="22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55650" y="627063"/>
            <a:ext cx="6715125" cy="58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 dirty="0"/>
              <a:t>京口瓜洲一水间，钟山只隔数重山。</a:t>
            </a:r>
            <a:r>
              <a:rPr lang="zh-CN" altLang="en-US" sz="3200" dirty="0"/>
              <a:t> </a:t>
            </a:r>
            <a:endParaRPr lang="zh-CN" altLang="en-US" sz="3200" dirty="0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116263" y="1708150"/>
            <a:ext cx="5434012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句析：这两句写眼前景象，却饱含深情。所乘之船就在瓜州停靠，却不能回金陵去，可见时人对家乡的眷恋之情是十分浓厚的。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5" name="Picture 3" descr="chatu1"/>
          <p:cNvPicPr>
            <a:picLocks noGrp="1" noChangeAspect="1" noChangeArrowheads="1"/>
          </p:cNvPicPr>
          <p:nvPr/>
        </p:nvPicPr>
        <p:blipFill>
          <a:blip r:embed="rId1" cstate="email">
            <a:lum bright="-6000"/>
          </a:blip>
          <a:srcRect/>
          <a:stretch>
            <a:fillRect/>
          </a:stretch>
        </p:blipFill>
        <p:spPr bwMode="auto">
          <a:xfrm>
            <a:off x="684213" y="1973263"/>
            <a:ext cx="1920875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MH" val="20170613110635"/>
  <p:tag name="MH_LIBRARY" val="CONTENTS"/>
  <p:tag name="MH_TYPE" val="ENTRY"/>
  <p:tag name="ID" val="545812"/>
  <p:tag name="MH_ORDER" val="1"/>
</p:tagLst>
</file>

<file path=ppt/tags/tag2.xml><?xml version="1.0" encoding="utf-8"?>
<p:tagLst xmlns:p="http://schemas.openxmlformats.org/presentationml/2006/main">
  <p:tag name="MH" val="20170613110635"/>
  <p:tag name="MH_LIBRARY" val="CONTENTS"/>
  <p:tag name="MH_TYPE" val="NUMBER"/>
  <p:tag name="ID" val="545812"/>
  <p:tag name="MH_ORDER" val="1"/>
</p:tagLst>
</file>

<file path=ppt/tags/tag3.xml><?xml version="1.0" encoding="utf-8"?>
<p:tagLst xmlns:p="http://schemas.openxmlformats.org/presentationml/2006/main">
  <p:tag name="MH" val="20170613110635"/>
  <p:tag name="MH_LIBRARY" val="CONTENTS"/>
  <p:tag name="MH_TYPE" val="ENTRY"/>
  <p:tag name="ID" val="545812"/>
  <p:tag name="MH_ORDER" val="1"/>
</p:tagLst>
</file>

<file path=ppt/tags/tag4.xml><?xml version="1.0" encoding="utf-8"?>
<p:tagLst xmlns:p="http://schemas.openxmlformats.org/presentationml/2006/main">
  <p:tag name="MH" val="20170613110635"/>
  <p:tag name="MH_LIBRARY" val="CONTENTS"/>
  <p:tag name="MH_TYPE" val="NUMBER"/>
  <p:tag name="ID" val="545812"/>
  <p:tag name="MH_ORDER" val="1"/>
</p:tagLst>
</file>

<file path=ppt/tags/tag5.xml><?xml version="1.0" encoding="utf-8"?>
<p:tagLst xmlns:p="http://schemas.openxmlformats.org/presentationml/2006/main">
  <p:tag name="KSO_WPP_MARK_KEY" val="e5713e60-1214-48da-8d7d-c6977cbf56a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1492</Words>
  <Application>WPS 演示</Application>
  <PresentationFormat>全屏显示(16:9)</PresentationFormat>
  <Paragraphs>158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Calibri</vt:lpstr>
      <vt:lpstr>Calibri</vt:lpstr>
      <vt:lpstr>黑体</vt:lpstr>
      <vt:lpstr>楷体</vt:lpstr>
      <vt:lpstr>微软雅黑</vt:lpstr>
      <vt:lpstr>华文细黑</vt:lpstr>
      <vt:lpstr>Times New Roman</vt:lpstr>
      <vt:lpstr>仿宋</vt:lpstr>
      <vt:lpstr>思源宋体 Heavy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137</cp:revision>
  <dcterms:created xsi:type="dcterms:W3CDTF">2019-07-09T05:51:00Z</dcterms:created>
  <dcterms:modified xsi:type="dcterms:W3CDTF">2023-01-19T01:59:19Z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1CB5E63AA503444286DCEAF6DAE76F4E</vt:lpwstr>
  </property>
</Properties>
</file>