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9" r:id="rId5"/>
    <p:sldId id="261" r:id="rId7"/>
    <p:sldId id="344" r:id="rId8"/>
    <p:sldId id="352" r:id="rId9"/>
    <p:sldId id="271" r:id="rId10"/>
    <p:sldId id="336" r:id="rId11"/>
    <p:sldId id="335" r:id="rId12"/>
    <p:sldId id="351" r:id="rId13"/>
    <p:sldId id="340" r:id="rId14"/>
    <p:sldId id="339" r:id="rId15"/>
    <p:sldId id="341" r:id="rId16"/>
    <p:sldId id="324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8D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797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32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3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D2E1182-A641-4AC8-9C3A-B4DC3D20EA1E}" type="datetimeFigureOut">
              <a:rPr lang="zh-CN" altLang="en-US"/>
            </a:fld>
            <a:endParaRPr lang="zh-CN" altLang="en-US"/>
          </a:p>
        </p:txBody>
      </p:sp>
      <p:sp>
        <p:nvSpPr>
          <p:cNvPr id="2150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10026094-8DA5-4AC1-B716-C8C2A8B28EA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026094-8DA5-4AC1-B716-C8C2A8B28E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350DF25-E522-42E5-9234-373C4FE97EF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编写用图片\背景图 优\图片31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编写用图片\背景图 优\图片31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图片1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819900" y="0"/>
            <a:ext cx="23241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PPT上课课件\模板.jp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jpe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2674" y="0"/>
            <a:ext cx="9144000" cy="3148067"/>
          </a:xfrm>
          <a:prstGeom prst="rect">
            <a:avLst/>
          </a:prstGeom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03780"/>
            <a:ext cx="9144000" cy="140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1793875" y="3810875"/>
            <a:ext cx="5586413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124075" y="3215563"/>
            <a:ext cx="792163" cy="504825"/>
          </a:xfrm>
          <a:prstGeom prst="ellipse">
            <a:avLst/>
          </a:prstGeom>
          <a:solidFill>
            <a:srgbClr val="92D050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3221038" y="3077718"/>
            <a:ext cx="3240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游园不值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8" name="TextBox 11"/>
          <p:cNvSpPr txBox="1">
            <a:spLocks noChangeArrowheads="1"/>
          </p:cNvSpPr>
          <p:nvPr/>
        </p:nvSpPr>
        <p:spPr bwMode="auto">
          <a:xfrm>
            <a:off x="3491706" y="3939845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人教版六年级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TextBox 10"/>
          <p:cNvSpPr txBox="1">
            <a:spLocks noChangeArrowheads="1"/>
          </p:cNvSpPr>
          <p:nvPr/>
        </p:nvSpPr>
        <p:spPr bwMode="auto">
          <a:xfrm>
            <a:off x="3132138" y="2359255"/>
            <a:ext cx="32400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古诗词诵读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13" y="38100"/>
            <a:ext cx="34178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文本框 12"/>
          <p:cNvSpPr txBox="1">
            <a:spLocks noChangeArrowheads="1"/>
          </p:cNvSpPr>
          <p:nvPr/>
        </p:nvSpPr>
        <p:spPr bwMode="auto">
          <a:xfrm>
            <a:off x="403225" y="1716088"/>
            <a:ext cx="85248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“游园不值”为题,本是说自已游园的目的没有达到。可是诗人却由此生发感想。“应怜屐齿印苍苔”写出了诗人的善解人意,也写出了他那一片怜春惜春的情怀。“关不住”“出墙来”,简单的几个字,写出的并不仅仅是园中美丽的春色,还写出了春天的勃勃生机，写出了一片春意盎然。尽管主人没有访到，但作者的心灵已经被这动人的早春景色完全占满了!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/>
          </p:cNvSpPr>
          <p:nvPr/>
        </p:nvSpPr>
        <p:spPr>
          <a:xfrm>
            <a:off x="279400" y="727075"/>
            <a:ext cx="8540750" cy="3644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根据古诗的内容填空。</a:t>
            </a:r>
            <a:endParaRPr lang="zh-CN" altLang="en-US" sz="2800" b="1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游园不值</a:t>
            </a:r>
            <a:r>
              <a:rPr lang="en-US" altLang="zh-CN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的作者是</a:t>
            </a:r>
            <a:r>
              <a:rPr lang="en-US" altLang="zh-CN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</a:t>
            </a: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代诗人</a:t>
            </a:r>
            <a:r>
              <a:rPr 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</a:t>
            </a: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b="1" noProof="1">
              <a:solidFill>
                <a:srgbClr val="00101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诗人游园赏花进不了门，本来是件</a:t>
            </a:r>
            <a:r>
              <a:rPr lang="en-US" altLang="zh-CN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</a:t>
            </a: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的事，</a:t>
            </a:r>
            <a:endParaRPr lang="zh-CN" altLang="en-US" sz="2800" b="1" noProof="1">
              <a:solidFill>
                <a:srgbClr val="00101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但他从“</a:t>
            </a:r>
            <a:r>
              <a:rPr lang="en-US" altLang="zh-CN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_________________</a:t>
            </a: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”联想到满园的美好春色，</a:t>
            </a:r>
            <a:endParaRPr lang="zh-CN" altLang="en-US" sz="2800" b="1" noProof="1">
              <a:solidFill>
                <a:srgbClr val="00101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心情自然也由 </a:t>
            </a:r>
            <a:r>
              <a:rPr lang="en-US" altLang="zh-CN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</a:t>
            </a: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转为</a:t>
            </a:r>
            <a:r>
              <a:rPr lang="en-US" altLang="zh-CN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</a:t>
            </a:r>
            <a:r>
              <a:rPr lang="zh-CN" altLang="en-US" sz="2800" b="1" noProof="1">
                <a:solidFill>
                  <a:srgbClr val="0010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b="1" noProof="1">
              <a:solidFill>
                <a:srgbClr val="00101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356100" y="1589088"/>
            <a:ext cx="7032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宋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018213" y="1589088"/>
            <a:ext cx="12811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叶绍翁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167438" y="2287588"/>
            <a:ext cx="984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扫兴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798638" y="3065463"/>
            <a:ext cx="27590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一枝红杏出墙来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941638" y="3725863"/>
            <a:ext cx="984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扫兴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183188" y="3719513"/>
            <a:ext cx="984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惊喜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6" grpId="1"/>
      <p:bldP spid="4" grpId="0"/>
      <p:bldP spid="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3825" y="1452563"/>
            <a:ext cx="88963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 descr="F:\PPT上课课件\标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层次梳理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"/>
          <p:cNvSpPr txBox="1">
            <a:spLocks noChangeArrowheads="1"/>
          </p:cNvSpPr>
          <p:nvPr/>
        </p:nvSpPr>
        <p:spPr bwMode="auto">
          <a:xfrm>
            <a:off x="3684588" y="1265238"/>
            <a:ext cx="4760912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/>
              <a:t>       </a:t>
            </a:r>
            <a:r>
              <a:rPr lang="zh-CN" altLang="zh-CN" sz="2800" b="1" dirty="0"/>
              <a:t>《游园不值》这首诗描写了诗人在游园不遇时见到杏枝出墙的动人春色,说明春天有压抑不住的生机,</a:t>
            </a:r>
            <a:r>
              <a:rPr lang="zh-CN" altLang="zh-CN" sz="2800" b="1" dirty="0">
                <a:solidFill>
                  <a:srgbClr val="0000FF"/>
                </a:solidFill>
              </a:rPr>
              <a:t>表达了诗人对春天的赞美和喜爱之情</a:t>
            </a:r>
            <a:r>
              <a:rPr lang="zh-CN" altLang="zh-CN" sz="2800" b="1" dirty="0"/>
              <a:t>。</a:t>
            </a:r>
            <a:endParaRPr lang="zh-CN" altLang="zh-CN" sz="2800" b="1" dirty="0"/>
          </a:p>
        </p:txBody>
      </p:sp>
      <p:pic>
        <p:nvPicPr>
          <p:cNvPr id="19459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4050" y="1338263"/>
            <a:ext cx="2579688" cy="310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F:\PPT上课课件\标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主旨感悟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65400" y="1582738"/>
            <a:ext cx="39084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900">
                <a:solidFill>
                  <a:srgbClr val="DF3427"/>
                </a:solidFill>
                <a:latin typeface="思源宋体 Heavy" charset="-122"/>
                <a:ea typeface="思源宋体 Heavy" charset="-122"/>
              </a:rPr>
              <a:t>感谢您的观看</a:t>
            </a:r>
            <a:endParaRPr lang="zh-CN" altLang="en-US" sz="4900">
              <a:solidFill>
                <a:srgbClr val="DF3427"/>
              </a:solidFill>
              <a:latin typeface="思源宋体 Heavy" charset="-122"/>
              <a:ea typeface="思源宋体 Heavy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92388" y="2408238"/>
            <a:ext cx="39592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957638" y="3116263"/>
            <a:ext cx="122872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900">
                <a:solidFill>
                  <a:srgbClr val="FFFFFF"/>
                </a:solidFill>
                <a:latin typeface="Arial" panose="020B0604020202020204" pitchFamily="34" charset="0"/>
                <a:ea typeface="汉仪黑荔枝体简" pitchFamily="18" charset="-122"/>
              </a:rPr>
              <a:t>201x.12.31</a:t>
            </a:r>
            <a:endParaRPr lang="en-US" altLang="zh-CN" sz="900">
              <a:solidFill>
                <a:srgbClr val="FFFFFF"/>
              </a:solidFill>
              <a:latin typeface="Arial" panose="020B0604020202020204" pitchFamily="34" charset="0"/>
              <a:ea typeface="汉仪黑荔枝体简" pitchFamily="18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7"/>
          <p:cNvSpPr>
            <a:spLocks noChangeArrowheads="1"/>
          </p:cNvSpPr>
          <p:nvPr/>
        </p:nvSpPr>
        <p:spPr bwMode="auto">
          <a:xfrm>
            <a:off x="2054225" y="938213"/>
            <a:ext cx="5159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戏话苏轼和叶绍翁的故事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36185" y="915635"/>
            <a:ext cx="1193801" cy="637539"/>
          </a:xfrm>
          <a:prstGeom prst="ellipse">
            <a:avLst/>
          </a:prstGeom>
        </p:spPr>
      </p:pic>
      <p:sp>
        <p:nvSpPr>
          <p:cNvPr id="9220" name="文本框 14"/>
          <p:cNvSpPr txBox="1">
            <a:spLocks noChangeArrowheads="1"/>
          </p:cNvSpPr>
          <p:nvPr/>
        </p:nvSpPr>
        <p:spPr bwMode="auto">
          <a:xfrm>
            <a:off x="377825" y="1597025"/>
            <a:ext cx="8402638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春季的某一天 ，叶绍翁喝醉了酒。摇摇晃晃地沿着石头路走去，正吟唱着自己所作的诗，“咣当”撞上了柴门。这一下可把酒给撞醒了，“嗝”，大叫道：“老兄哎，开门，我吃酒看春来了。”屋里端坐着苏轼，他咕哝着：这老叶，把我酒肉都吃光了。我正吃东坡肉，你偏又闻香而来，看我怎么整你。嗨！还给我磕个头，小心别把我青苔踩坏了。”叶绍翁都等急了，还是没人开，气的火冒三丈。自己去附近酒店买了一两肉二两酒，倚在门前吃喝起来。眼一扫，看见一枝未开的红杏探出墙来，诗意大发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3" name="Picture 3" descr="F:\PPT上课课件\标2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8" grpId="1"/>
      <p:bldP spid="9220" grpId="0"/>
      <p:bldP spid="92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8775" y="1492250"/>
            <a:ext cx="5868988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75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2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叶绍翁</a:t>
            </a:r>
            <a:r>
              <a:rPr lang="en-US" altLang="zh-CN" sz="22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南宋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中期诗人，字嗣宗，号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靖逸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，龙泉(今浙江)人。他作为南宋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江湖诗派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的一员,写下了许多描写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田园风光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的诗作。代表作有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《游园不值》《夜书所见》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等，</a:t>
            </a:r>
            <a:r>
              <a:rPr lang="zh-CN" altLang="en-US" sz="2200" b="1" dirty="0">
                <a:solidFill>
                  <a:srgbClr val="0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其诗长于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zh-CN" altLang="en-US" sz="2200" b="1" dirty="0">
                <a:solidFill>
                  <a:srgbClr val="0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，写景尤工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课前预习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Entry_1"/>
          <p:cNvSpPr/>
          <p:nvPr>
            <p:custDataLst>
              <p:tags r:id="rId2"/>
            </p:custDataLst>
          </p:nvPr>
        </p:nvSpPr>
        <p:spPr>
          <a:xfrm>
            <a:off x="467535" y="846046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MH_Number_1"/>
          <p:cNvSpPr/>
          <p:nvPr>
            <p:custDataLst>
              <p:tags r:id="rId3"/>
            </p:custDataLst>
          </p:nvPr>
        </p:nvSpPr>
        <p:spPr>
          <a:xfrm>
            <a:off x="609600" y="846138"/>
            <a:ext cx="411163" cy="35718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1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  <p:pic>
        <p:nvPicPr>
          <p:cNvPr id="9223" name="Picture 6" descr="https://timgsa.baidu.com/timg?image&amp;quality=80&amp;size=b9999_10000&amp;sec=1576662610922&amp;di=7c41492cbc8e6af599b2a2345b1ba30b&amp;imgtype=0&amp;src=http%3A%2F%2Fa3.att.hudong.com%2F55%2F53%2F01100000000000144722539536640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1443038"/>
            <a:ext cx="24479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03625" y="661988"/>
            <a:ext cx="21018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宋体" panose="02010600030101010101" pitchFamily="2" charset="-122"/>
              </a:rPr>
              <a:t>游园不值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121025" y="1495425"/>
            <a:ext cx="342265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应怜屐齿印苍苔， </a:t>
            </a:r>
            <a:b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</a:br>
            <a: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小扣柴扉久不开。 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春色满园关不住， </a:t>
            </a:r>
            <a:b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</a:br>
            <a: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一枝红杏出墙来。</a:t>
            </a:r>
            <a:endParaRPr lang="zh-CN" altLang="en-US" sz="32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03750" y="1235075"/>
            <a:ext cx="133826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宋体" panose="02010600030101010101" pitchFamily="2" charset="-122"/>
              </a:rPr>
              <a:t>宋 叶绍翁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040063" y="1450975"/>
            <a:ext cx="7112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 yīng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057650" y="1450975"/>
            <a:ext cx="33813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jī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540125" y="2227263"/>
            <a:ext cx="592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kòu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429125" y="2227263"/>
            <a:ext cx="450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fēi</a:t>
            </a:r>
            <a:endParaRPr lang="zh-CN" altLang="zh-CN" sz="20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10249" name="游园不值">
            <a:hlinkClick r:id="" action="ppaction://media"/>
          </p:cNvPr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08850" y="584200"/>
            <a:ext cx="6191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3" descr="F:\PPT上课课件\标2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初读课文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PPT上课课件\框4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3238" y="352425"/>
            <a:ext cx="302418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F:\PPT上课课件\荡秋千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43463" y="-6350"/>
            <a:ext cx="134778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79838" y="627063"/>
            <a:ext cx="1096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多音字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473325" y="2527300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左中括号 11"/>
          <p:cNvSpPr/>
          <p:nvPr/>
        </p:nvSpPr>
        <p:spPr>
          <a:xfrm>
            <a:off x="2986088" y="2228850"/>
            <a:ext cx="290512" cy="1295400"/>
          </a:xfrm>
          <a:prstGeom prst="leftBracket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276600" y="2066925"/>
            <a:ext cx="817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 yīng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327400" y="3133725"/>
            <a:ext cx="812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yìng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060825" y="2097088"/>
            <a:ext cx="22574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应当，应该，答应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027488" y="3125788"/>
            <a:ext cx="2259012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应答，应邀，顺应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2" grpId="0" bldLvl="0" animBg="1"/>
      <p:bldP spid="12" grpId="1" animBg="1"/>
      <p:bldP spid="14" grpId="0"/>
      <p:bldP spid="15" grpId="0"/>
      <p:bldP spid="17" grpId="0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1381125" y="2078038"/>
            <a:ext cx="3467100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应怜屐齿印苍苔，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30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小扣柴扉久不开。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71663" y="781050"/>
            <a:ext cx="21018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宋体" panose="02010600030101010101" pitchFamily="2" charset="-122"/>
              </a:rPr>
              <a:t>游园不值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cxnSp>
        <p:nvCxnSpPr>
          <p:cNvPr id="6" name="直接连接符 5"/>
          <p:cNvCxnSpPr>
            <a:stCxn id="4" idx="2"/>
          </p:cNvCxnSpPr>
          <p:nvPr/>
        </p:nvCxnSpPr>
        <p:spPr>
          <a:xfrm>
            <a:off x="2922588" y="1425575"/>
            <a:ext cx="9794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117975" y="925513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没有遇到人。值，遇到。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81125" y="2643188"/>
            <a:ext cx="5048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61988" y="2787650"/>
            <a:ext cx="265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大概，表示猜测。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957388" y="2643188"/>
            <a:ext cx="3603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812925" y="1563688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怜惜。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389188" y="2643188"/>
            <a:ext cx="7207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965450" y="1635125"/>
            <a:ext cx="5135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指木屐底下突出的部分。屐，木鞋。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181350" y="2643188"/>
            <a:ext cx="13684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902075" y="2787650"/>
            <a:ext cx="2968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在青苔上留下印记。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454150" y="3795713"/>
            <a:ext cx="7905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11188" y="4011613"/>
            <a:ext cx="1731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轻轻地敲。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339975" y="3795713"/>
            <a:ext cx="7921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484438" y="4011613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用木柴，树枝编成的门。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2306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古诗详解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1" grpId="0"/>
      <p:bldP spid="14" grpId="0"/>
      <p:bldP spid="17" grpId="0"/>
      <p:bldP spid="20" grpId="0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93738" y="555625"/>
            <a:ext cx="6686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应怜屐齿印苍苔，小扣柴扉久不开。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68313" y="1449388"/>
            <a:ext cx="8374062" cy="249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</a:rPr>
              <a:t>句析: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这两句写作者访友不遇，园门紧闭，无法进入园中观赏春花。但作者不直接写主人不在，而是用“久不开”来说明大概是园主人爱惜园内的青苔,怕屐齿在上面留下践踏的痕迹,破坏园中的景致。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13" y="38100"/>
            <a:ext cx="3417887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517775" y="1349375"/>
            <a:ext cx="6307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001010"/>
                </a:solidFill>
              </a:rPr>
              <a:t>春色满园</a:t>
            </a:r>
            <a:r>
              <a:rPr lang="zh-CN" altLang="zh-CN" sz="3200" b="1" dirty="0">
                <a:solidFill>
                  <a:srgbClr val="CC0000"/>
                </a:solidFill>
              </a:rPr>
              <a:t>关</a:t>
            </a:r>
            <a:r>
              <a:rPr lang="zh-CN" altLang="zh-CN" sz="3200" b="1" dirty="0">
                <a:solidFill>
                  <a:srgbClr val="001010"/>
                </a:solidFill>
              </a:rPr>
              <a:t>不住，一枝红杏</a:t>
            </a:r>
            <a:r>
              <a:rPr lang="zh-CN" altLang="zh-CN" sz="3200" b="1" dirty="0">
                <a:solidFill>
                  <a:srgbClr val="CC0000"/>
                </a:solidFill>
              </a:rPr>
              <a:t>出</a:t>
            </a:r>
            <a:r>
              <a:rPr lang="zh-CN" altLang="zh-CN" sz="3200" b="1" dirty="0">
                <a:solidFill>
                  <a:srgbClr val="001010"/>
                </a:solidFill>
              </a:rPr>
              <a:t>来。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17525" y="2560638"/>
            <a:ext cx="8107363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</a:rPr>
              <a:t>句析: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这两句写诗人看到墙头伸出的一枝红杏，展开新奇的想象，联想到园内万紫千红的春色,运用拟人化的写法写出了浓浓春意。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13" y="38100"/>
            <a:ext cx="34178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12"/>
          <p:cNvSpPr txBox="1">
            <a:spLocks noChangeArrowheads="1"/>
          </p:cNvSpPr>
          <p:nvPr/>
        </p:nvSpPr>
        <p:spPr bwMode="auto">
          <a:xfrm>
            <a:off x="395288" y="1868488"/>
            <a:ext cx="8424862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诗意: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应该是主人爱惜园中的青苔，不想让木屐下面的齿踏坏了这翠绿的苔藓,(所以)我轻轻地敲着柴门,好久没有人来开。满园的春色是关不住的,一枝粉红的杏花已伸出墙外来了。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2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3.xml><?xml version="1.0" encoding="utf-8"?>
<p:tagLst xmlns:p="http://schemas.openxmlformats.org/presentationml/2006/main">
  <p:tag name="KSO_WPP_MARK_KEY" val="f357e63b-6926-4ac0-abff-8c89cc4a4e6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1206</Words>
  <Application>WPS 演示</Application>
  <PresentationFormat>全屏显示(16:9)</PresentationFormat>
  <Paragraphs>112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</vt:lpstr>
      <vt:lpstr>黑体</vt:lpstr>
      <vt:lpstr>楷体</vt:lpstr>
      <vt:lpstr>微软雅黑</vt:lpstr>
      <vt:lpstr>华文细黑</vt:lpstr>
      <vt:lpstr>Times New Roman</vt:lpstr>
      <vt:lpstr>仿宋</vt:lpstr>
      <vt:lpstr>思源宋体 Heavy</vt:lpstr>
      <vt:lpstr>汉仪黑荔枝体简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143</cp:revision>
  <dcterms:created xsi:type="dcterms:W3CDTF">2019-07-09T05:51:00Z</dcterms:created>
  <dcterms:modified xsi:type="dcterms:W3CDTF">2023-01-19T02:00:11Z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4C8A0FB5F3C549FEADBF83D457296422</vt:lpwstr>
  </property>
</Properties>
</file>