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64" r:id="rId5"/>
    <p:sldId id="365" r:id="rId6"/>
    <p:sldId id="366" r:id="rId7"/>
    <p:sldId id="259" r:id="rId8"/>
    <p:sldId id="260" r:id="rId9"/>
    <p:sldId id="261" r:id="rId10"/>
    <p:sldId id="344" r:id="rId11"/>
    <p:sldId id="367" r:id="rId12"/>
    <p:sldId id="271" r:id="rId13"/>
    <p:sldId id="336" r:id="rId14"/>
    <p:sldId id="363" r:id="rId15"/>
    <p:sldId id="335" r:id="rId16"/>
    <p:sldId id="337" r:id="rId17"/>
    <p:sldId id="339" r:id="rId18"/>
    <p:sldId id="341" r:id="rId19"/>
    <p:sldId id="324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8D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674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3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028CDCD-E444-4CEE-8532-CD3CC71B0FC6}" type="datetimeFigureOut">
              <a:rPr lang="zh-CN" altLang="en-US"/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5478AFF4-70D4-45F1-8AC1-D55776C2D8B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78AFF4-70D4-45F1-8AC1-D55776C2D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78AFF4-70D4-45F1-8AC1-D55776C2D8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1807BE-C22D-4665-82C1-CA84B05B33E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图片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0"/>
            <a:ext cx="23241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上课课件\模板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8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75"/>
            <a:ext cx="9143999" cy="513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" y="3092415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 flipV="1">
            <a:off x="1793875" y="3867504"/>
            <a:ext cx="5586413" cy="17463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793875" y="3291242"/>
            <a:ext cx="792163" cy="503237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6" name="TextBox 10"/>
          <p:cNvSpPr txBox="1">
            <a:spLocks noChangeArrowheads="1"/>
          </p:cNvSpPr>
          <p:nvPr/>
        </p:nvSpPr>
        <p:spPr bwMode="auto">
          <a:xfrm>
            <a:off x="2270125" y="3219804"/>
            <a:ext cx="5448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卜算子 送鲍浩然之浙东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7" name="TextBox 11"/>
          <p:cNvSpPr txBox="1">
            <a:spLocks noChangeArrowheads="1"/>
          </p:cNvSpPr>
          <p:nvPr/>
        </p:nvSpPr>
        <p:spPr bwMode="auto">
          <a:xfrm>
            <a:off x="3563938" y="3974242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55825" y="949325"/>
            <a:ext cx="5059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水是眼波横，山是眉峰聚。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016375" y="2317750"/>
            <a:ext cx="464820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句析：这两句采用比喻的手法，借用女子的眉眼来赞美山水的秀丽。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2317750"/>
            <a:ext cx="32670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92288" y="668338"/>
            <a:ext cx="587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欲问行人去那边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？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眉眼盈盈处。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70325" y="1836738"/>
            <a:ext cx="46482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句析：这两句采用设问的方式，点明行人所要去的地方。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眉眼盈盈处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承接上句，指清丽明秀的江南山水。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178050"/>
            <a:ext cx="32670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63725" y="596900"/>
            <a:ext cx="506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才始送春归，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送君归去。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2027238"/>
            <a:ext cx="32670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70325" y="1549400"/>
            <a:ext cx="46482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句析：这两句抒发自己的离愁别绪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刚刚送走美丽的春天，心情已经十分惆怅，今天又要送走自己的好朋友，更添几分惆怅。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68450" y="703263"/>
            <a:ext cx="5872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若到江南赶上春，千万和春住。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314825" y="1863725"/>
            <a:ext cx="4237038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句析:这两句再发奇想，叮嘱友人如果能赶上江南春光，务必于春光同住，既饱含惜春之情，又寄寓对友人的祝福之意。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2027238"/>
            <a:ext cx="32670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1631950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25438" y="804863"/>
            <a:ext cx="86741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</a:rPr>
              <a:t>      </a:t>
            </a:r>
            <a:r>
              <a:rPr lang="zh-CN" altLang="en-US" sz="2000" b="1" dirty="0">
                <a:solidFill>
                  <a:srgbClr val="FF0000"/>
                </a:solidFill>
              </a:rPr>
              <a:t>诗意</a:t>
            </a:r>
            <a:r>
              <a:rPr lang="zh-CN" altLang="en-US" sz="2000" b="1" dirty="0"/>
              <a:t>:江水像佳人的眼波一样清亮，山像美女微微蹙着的眉。想问朋友要去哪里?要去往山水交汇的清丽江南。(我)才刚送走了春天，现在又要送你回去。如果你到江南还能赶，上春天的话，千万要把春光留住。</a:t>
            </a:r>
            <a:endParaRPr lang="zh-CN" altLang="en-US" sz="2000" b="1" dirty="0"/>
          </a:p>
          <a:p>
            <a:pPr eaLnBrk="1" hangingPunct="1">
              <a:lnSpc>
                <a:spcPct val="150000"/>
              </a:lnSpc>
            </a:pPr>
            <a:endParaRPr lang="zh-CN" altLang="en-US" sz="20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      </a:t>
            </a:r>
            <a:r>
              <a:rPr lang="zh-CN" altLang="en-US" sz="2000" b="1" dirty="0">
                <a:solidFill>
                  <a:srgbClr val="FF0000"/>
                </a:solidFill>
              </a:rPr>
              <a:t>赏析</a:t>
            </a:r>
            <a:r>
              <a:rPr lang="zh-CN" altLang="en-US" sz="2000" b="1" dirty="0"/>
              <a:t>:这首</a:t>
            </a:r>
            <a:r>
              <a:rPr lang="zh-CN" altLang="en-US" sz="2000" b="1" dirty="0">
                <a:solidFill>
                  <a:srgbClr val="0000FF"/>
                </a:solidFill>
              </a:rPr>
              <a:t>送别词</a:t>
            </a:r>
            <a:r>
              <a:rPr lang="zh-CN" altLang="en-US" sz="2000" b="1" dirty="0"/>
              <a:t>的上阕,词人将江南秀丽的山水比作女子的眼波和眉毛,极富人情味,也暗示好友即将归乡与家人团聚。词的下阕,词人用了两个“</a:t>
            </a:r>
            <a:r>
              <a:rPr lang="zh-CN" altLang="en-US" sz="2000" b="1" dirty="0">
                <a:solidFill>
                  <a:srgbClr val="0000FF"/>
                </a:solidFill>
              </a:rPr>
              <a:t>送</a:t>
            </a:r>
            <a:r>
              <a:rPr lang="zh-CN" altLang="en-US" sz="2000" b="1" dirty="0"/>
              <a:t>”字和两个“</a:t>
            </a:r>
            <a:r>
              <a:rPr lang="zh-CN" altLang="en-US" sz="2000" b="1" dirty="0">
                <a:solidFill>
                  <a:srgbClr val="0000FF"/>
                </a:solidFill>
              </a:rPr>
              <a:t>归</a:t>
            </a:r>
            <a:r>
              <a:rPr lang="zh-CN" altLang="en-US" sz="2000" b="1" dirty="0"/>
              <a:t>”字,把</a:t>
            </a:r>
            <a:r>
              <a:rPr lang="zh-CN" altLang="en-US" sz="2000" b="1" dirty="0">
                <a:solidFill>
                  <a:srgbClr val="0000FF"/>
                </a:solidFill>
              </a:rPr>
              <a:t>季节与人巧妙链接</a:t>
            </a:r>
            <a:r>
              <a:rPr lang="zh-CN" altLang="en-US" sz="2000" b="1" dirty="0"/>
              <a:t>,表明好友与春色同归,最后表达了词人对朋友的良好祝愿。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1565275"/>
            <a:ext cx="9005888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" descr="F:\PPT上课课件\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323850" y="1131888"/>
            <a:ext cx="84963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这首词描写了词人送别好友鲍浩然归家的情景。词人将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人和景巧妙相连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,江南山水的清丽明秀,如同女子的秀眉和眼波，眉眼含情,既表达了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词人对好友的不舍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,又表达了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词人对好友与家人团聚的美好祝福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4" descr="F:\PPT上课课件\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主旨感悟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84450" y="1582738"/>
            <a:ext cx="38703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F:\PPT上课课件\标2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260350" y="957263"/>
            <a:ext cx="4024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你知道哪些关于送别的诗呢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23850" y="1851025"/>
            <a:ext cx="5256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《赠汪伦》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唐·李白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李白乘舟将欲行，忽闻岸上踏歌声。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桃花潭水深千尺，不及汪伦送我情。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2" name="Picture 2" descr="https://timgsa.baidu.com/timg?image&amp;quality=80&amp;size=b9999_10000&amp;sec=1576663936179&amp;di=86c84c07865c10b2cc3605f6d90fbb84&amp;imgtype=jpg&amp;src=http%3A%2F%2Fimg0.imgtn.bdimg.com%2Fit%2Fu%3D2082803785%2C3903553869%26fm%3D214%26gp%3D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84" y="1563666"/>
            <a:ext cx="3240270" cy="2612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323850" y="1487488"/>
            <a:ext cx="5256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送孟浩然之广陵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唐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故人西辞黄鹤楼，烟花三月下扬州。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孤帆远影碧空尽，唯见长江天际流。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4" name="Picture 2" descr="https://timgsa.baidu.com/timg?image&amp;quality=80&amp;size=b9999_10000&amp;sec=1576663985034&amp;di=d7188d27c55300b16747811c20026d32&amp;imgtype=0&amp;src=http%3A%2F%2Fsaxc.21gm.com.cn%2Fupload%2Fsaxc%2F201810%2F25%2F20181025101501-186-1472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078" y="1347648"/>
            <a:ext cx="3281952" cy="2676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323850" y="1487488"/>
            <a:ext cx="5256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别董大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唐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高适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千里黄云白日曛，北风吹雁雪纷纷。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莫愁前路无知己，天下谁人不识君。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818" name="Picture 2" descr="https://timgsa.baidu.com/timg?image&amp;quality=80&amp;size=b9999_10000&amp;sec=1576664029008&amp;di=8e05bf8a6d66d5eaec8b792e45b44c25&amp;imgtype=jpg&amp;src=http%3A%2F%2Fc.hiphotos.baidu.com%2Fzhidao%2Fpic%2Fitem%2Ffc1f4134970a304e2fd534b9dac8a786c8175cf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02" y="1563666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17838" y="1463675"/>
            <a:ext cx="565785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75000"/>
              </a:lnSpc>
            </a:pPr>
            <a:r>
              <a:rPr lang="zh-CN" altLang="en-US" sz="2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王观 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( 1035 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 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1100),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字通叟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如皋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今属江苏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人。宋仁宗时中进士。历任大理寺丞、江都知县等职。其词</a:t>
            </a:r>
            <a:r>
              <a:rPr lang="zh-CN" altLang="en-US" sz="2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构思新颖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，用语佻巧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不落俗套，与高邮的</a:t>
            </a:r>
            <a:r>
              <a:rPr lang="zh-CN" altLang="en-US" sz="2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秦观 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并称</a:t>
            </a:r>
            <a:r>
              <a:rPr lang="zh-CN" altLang="en-US" sz="2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二观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。代表作有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卜算子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临江仙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高阳台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51025"/>
            <a:ext cx="1990725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3" descr="F:\PPT上课课件\标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Entry_1"/>
          <p:cNvSpPr/>
          <p:nvPr>
            <p:custDataLst>
              <p:tags r:id="rId3"/>
            </p:custDataLst>
          </p:nvPr>
        </p:nvSpPr>
        <p:spPr>
          <a:xfrm>
            <a:off x="467535" y="84604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MH_Number_1"/>
          <p:cNvSpPr/>
          <p:nvPr>
            <p:custDataLst>
              <p:tags r:id="rId4"/>
            </p:custDataLst>
          </p:nvPr>
        </p:nvSpPr>
        <p:spPr>
          <a:xfrm>
            <a:off x="609600" y="84613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9795" y="207645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</a:rPr>
              <a:t>写作背景</a:t>
            </a:r>
            <a:endParaRPr lang="zh-CN" altLang="en-US" sz="4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40113" y="957263"/>
            <a:ext cx="5386387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春末时节，词人在越州大都督府送别即将回家乡（浙东）的好友鲍浩然。虽然自己家在如皋，欲归不得，羁旅之愁难以为怀，但仍衷心祝福好友，望好友能与春光同住 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29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757238"/>
            <a:ext cx="291941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06625" y="1122363"/>
            <a:ext cx="45259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算子 送鲍浩然之浙东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3850" y="2066925"/>
            <a:ext cx="85677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水是眼波横，山是眉峰聚。</a:t>
            </a:r>
            <a:r>
              <a:rPr lang="zh-CN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欲问</a:t>
            </a:r>
            <a:r>
              <a:rPr lang="zh-CN" altLang="en-US" sz="2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行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人去那边？眉眼盈盈处。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才始送春归，又送君归去。若到江南赶上春，千万和春住。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27763" y="1668463"/>
            <a:ext cx="1144587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宋体" panose="02010600030101010101" pitchFamily="2" charset="-122"/>
              </a:rPr>
              <a:t>宋 王观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pic>
        <p:nvPicPr>
          <p:cNvPr id="13" name="《卜算子·送鲍浩然之浙东》（王观）">
            <a:hlinkClick r:id="" action="ppaction://media"/>
          </p:cNvPr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915988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 descr="F:\PPT上课课件\标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644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PPT上课课件\框4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238" y="352425"/>
            <a:ext cx="30241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F:\PPT上课课件\荡秋千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-6350"/>
            <a:ext cx="13477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79838" y="627063"/>
            <a:ext cx="1096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1300" y="2282825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中括号 11"/>
          <p:cNvSpPr/>
          <p:nvPr/>
        </p:nvSpPr>
        <p:spPr>
          <a:xfrm>
            <a:off x="754063" y="1984375"/>
            <a:ext cx="290512" cy="1295400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44575" y="1822450"/>
            <a:ext cx="596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 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bǔ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095375" y="2889250"/>
            <a:ext cx="715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pu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828800" y="1852613"/>
            <a:ext cx="22574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预卜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63713" y="3003550"/>
            <a:ext cx="250348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仆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卜人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740275" y="2341563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左中括号 19"/>
          <p:cNvSpPr/>
          <p:nvPr/>
        </p:nvSpPr>
        <p:spPr>
          <a:xfrm>
            <a:off x="5254625" y="1984375"/>
            <a:ext cx="288925" cy="1295400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543550" y="1739900"/>
            <a:ext cx="858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háng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109663" y="2341563"/>
            <a:ext cx="68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bo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543550" y="2960688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xíng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400800" y="1770063"/>
            <a:ext cx="22590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行业，银行，排行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828800" y="2371725"/>
            <a:ext cx="2257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萝卜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400800" y="2960688"/>
            <a:ext cx="22590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行走，品行，五行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 animBg="1"/>
      <p:bldP spid="12" grpId="1" animBg="1"/>
      <p:bldP spid="14" grpId="0"/>
      <p:bldP spid="15" grpId="0"/>
      <p:bldP spid="17" grpId="0"/>
      <p:bldP spid="18" grpId="0"/>
      <p:bldP spid="18" grpId="1"/>
      <p:bldP spid="19" grpId="0"/>
      <p:bldP spid="19" grpId="1"/>
      <p:bldP spid="20" grpId="0" animBg="1"/>
      <p:bldP spid="20" grpId="1" animBg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468313" y="1149350"/>
            <a:ext cx="8280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卜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算子 送鲍浩然之浙东</a:t>
            </a:r>
            <a:endParaRPr lang="zh-CN" altLang="zh-CN" sz="24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lnSpc>
                <a:spcPct val="300000"/>
              </a:lnSpc>
            </a:pP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水是眼波横，山是眉峰聚。</a:t>
            </a:r>
            <a:r>
              <a:rPr lang="zh-CN" sz="24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欲问</a:t>
            </a: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行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人去那边？眉眼盈盈处。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lnSpc>
                <a:spcPct val="300000"/>
              </a:lnSpc>
            </a:pP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才始送春归，又送君归去。若到江南赶上春，千万和春住。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059113" y="1708150"/>
            <a:ext cx="7207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63713" y="120332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词牌名。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27538" y="1708150"/>
            <a:ext cx="8651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22638" y="771525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诗人的朋友。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364163" y="1708150"/>
            <a:ext cx="2873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364163" y="84296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往，去。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39750" y="2643188"/>
            <a:ext cx="158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39750" y="1779588"/>
            <a:ext cx="3278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水像美人流动的眼波。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411413" y="2643188"/>
            <a:ext cx="158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60475" y="2787650"/>
            <a:ext cx="3278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山如美人蹙起的眉毛。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427538" y="2643188"/>
            <a:ext cx="5762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427538" y="185102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想要。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75463" y="2643188"/>
            <a:ext cx="15843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443663" y="1347788"/>
            <a:ext cx="24415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山水交汇的地方。盈盈，仪态美好的样子。</a:t>
            </a:r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11188" y="3795713"/>
            <a:ext cx="5762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68313" y="40116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方才。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211638" y="3795713"/>
            <a:ext cx="3603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284663" y="394017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如果。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5381" name="Picture 3" descr="F:\PPT上课课件\标2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古诗详解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1" grpId="0"/>
      <p:bldP spid="14" grpId="0"/>
      <p:bldP spid="16" grpId="0"/>
      <p:bldP spid="19" grpId="0"/>
      <p:bldP spid="21" grpId="0"/>
      <p:bldP spid="23" grpId="0"/>
      <p:bldP spid="26" grpId="0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KSO_WPP_MARK_KEY" val="c791058f-cc76-44e4-84e5-de57b33741a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</Words>
  <Application>WPS 演示</Application>
  <PresentationFormat>全屏显示(16:9)</PresentationFormat>
  <Paragraphs>125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黑体</vt:lpstr>
      <vt:lpstr>楷体</vt:lpstr>
      <vt:lpstr>微软雅黑</vt:lpstr>
      <vt:lpstr>华文细黑</vt:lpstr>
      <vt:lpstr>Times New Roman</vt:lpstr>
      <vt:lpstr>仿宋</vt:lpstr>
      <vt:lpstr>思源宋体 Heavy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136</cp:revision>
  <dcterms:created xsi:type="dcterms:W3CDTF">2019-07-09T05:51:00Z</dcterms:created>
  <dcterms:modified xsi:type="dcterms:W3CDTF">2023-01-19T02:01:02Z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E91B808161AA4B3A9A5C0DA3DAB88CFB</vt:lpwstr>
  </property>
</Properties>
</file>