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8" r:id="rId3"/>
    <p:sldId id="447" r:id="rId5"/>
    <p:sldId id="432" r:id="rId6"/>
    <p:sldId id="433" r:id="rId7"/>
    <p:sldId id="431" r:id="rId8"/>
    <p:sldId id="430" r:id="rId9"/>
    <p:sldId id="429" r:id="rId10"/>
    <p:sldId id="428" r:id="rId11"/>
    <p:sldId id="427" r:id="rId12"/>
    <p:sldId id="426" r:id="rId13"/>
    <p:sldId id="434" r:id="rId14"/>
    <p:sldId id="425" r:id="rId15"/>
    <p:sldId id="435" r:id="rId16"/>
    <p:sldId id="436" r:id="rId17"/>
    <p:sldId id="438" r:id="rId18"/>
    <p:sldId id="441" r:id="rId19"/>
    <p:sldId id="440" r:id="rId20"/>
    <p:sldId id="423" r:id="rId21"/>
    <p:sldId id="439" r:id="rId22"/>
    <p:sldId id="442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5" userDrawn="1">
          <p15:clr>
            <a:srgbClr val="A4A3A4"/>
          </p15:clr>
        </p15:guide>
        <p15:guide id="2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7373"/>
    <a:srgbClr val="85CCC9"/>
    <a:srgbClr val="FFCCCC"/>
    <a:srgbClr val="A1C450"/>
    <a:srgbClr val="EA976B"/>
    <a:srgbClr val="A1D3EA"/>
    <a:srgbClr val="FFF9B0"/>
    <a:srgbClr val="EE858C"/>
    <a:srgbClr val="E1EFE2"/>
    <a:srgbClr val="F4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390" y="-96"/>
      </p:cViewPr>
      <p:guideLst>
        <p:guide orient="horz" pos="2105"/>
        <p:guide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54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2" qsCatId="simple" csTypeId="urn:microsoft.com/office/officeart/2005/8/colors/colorful5#2" csCatId="colorful" phldr="1"/>
      <dgm:spPr/>
    </dgm:pt>
    <dgm:pt modelId="{7D8D6538-FFA5-4057-BF95-1F41051BDCC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情境导入</a:t>
          </a:r>
          <a:endParaRPr/>
        </a:p>
      </dgm:t>
    </dgm:pt>
    <dgm:pt modelId="{D7C32C2E-85A1-4858-8DCE-D2C44EA44818}" cxnId="{1A093F6A-877C-4146-A027-9CCE9CFEC71F}" type="parTrans">
      <dgm:prSet/>
      <dgm:spPr/>
      <dgm:t>
        <a:bodyPr/>
        <a:lstStyle/>
        <a:p>
          <a:endParaRPr lang="zh-CN" altLang="en-US"/>
        </a:p>
      </dgm:t>
    </dgm:pt>
    <dgm:pt modelId="{A3CED38E-EB10-4769-9108-B2573FA8FBE4}" cxnId="{1A093F6A-877C-4146-A027-9CCE9CFEC71F}" type="sib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/>
      <dgm:spPr/>
      <dgm:t>
        <a:bodyPr/>
        <a:lstStyle/>
        <a:p>
          <a:r>
            <a:rPr lang="zh-CN" altLang="en-US" dirty="0"/>
            <a:t>知识讲解</a:t>
          </a:r>
        </a:p>
      </dgm:t>
    </dgm:pt>
    <dgm:pt modelId="{BB6E305E-F4E3-4867-AAD6-977FB8C4455F}" cxnId="{3ACFCC84-3B2A-42BC-B9A3-1BD72E01A8C2}" type="parTrans">
      <dgm:prSet/>
      <dgm:spPr/>
      <dgm:t>
        <a:bodyPr/>
        <a:lstStyle/>
        <a:p>
          <a:endParaRPr lang="zh-CN" altLang="en-US"/>
        </a:p>
      </dgm:t>
    </dgm:pt>
    <dgm:pt modelId="{F01835B3-05F2-46DA-BD7C-EE7438DAD7CE}" cxnId="{3ACFCC84-3B2A-42BC-B9A3-1BD72E01A8C2}" type="sib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/>
      <dgm:t>
        <a:bodyPr/>
        <a:lstStyle/>
        <a:p>
          <a:r>
            <a:rPr lang="zh-CN" altLang="en-US" dirty="0"/>
            <a:t>课堂练习</a:t>
          </a:r>
        </a:p>
      </dgm:t>
    </dgm:pt>
    <dgm:pt modelId="{6CCC2A86-F85B-44CC-98A3-C46FF64B3170}" cxnId="{6C5902FE-3BF9-4426-BE8A-A9CE4D4C86B8}" type="parTrans">
      <dgm:prSet/>
      <dgm:spPr/>
      <dgm:t>
        <a:bodyPr/>
        <a:lstStyle/>
        <a:p>
          <a:endParaRPr lang="zh-CN" altLang="en-US"/>
        </a:p>
      </dgm:t>
    </dgm:pt>
    <dgm:pt modelId="{715DB15F-B18C-408D-AF4D-0B689BA0E58F}" cxnId="{6C5902FE-3BF9-4426-BE8A-A9CE4D4C86B8}" type="sib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小结</a:t>
          </a:r>
        </a:p>
      </dgm:t>
    </dgm:pt>
    <dgm:pt modelId="{B4C59B78-86C3-4A2A-B0F6-61CC32DC173C}" cxnId="{B5B7ECA3-777C-43BA-AFE9-D6A3EA00B701}" type="parTrans">
      <dgm:prSet/>
      <dgm:spPr/>
      <dgm:t>
        <a:bodyPr/>
        <a:lstStyle/>
        <a:p>
          <a:endParaRPr lang="zh-CN" altLang="en-US"/>
        </a:p>
      </dgm:t>
    </dgm:pt>
    <dgm:pt modelId="{EF0640CF-9B5B-4A2A-8EA1-B1435C113D4F}" cxnId="{B5B7ECA3-777C-43BA-AFE9-D6A3EA00B701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 presStyleCnt="0">
        <dgm:presLayoutVars>
          <dgm:dir/>
          <dgm:resizeHandles val="exact"/>
        </dgm:presLayoutVars>
      </dgm:prSet>
      <dgm:spPr/>
    </dgm:pt>
    <dgm:pt modelId="{6BE8C442-C27B-4EE9-A58B-9E5BDD49A0C6}" type="pres">
      <dgm:prSet presAssocID="{7D8D6538-FFA5-4057-BF95-1F41051BDC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0F1CA-E9C1-436F-A000-48C2317E1AEE}" type="pres">
      <dgm:prSet presAssocID="{A3CED38E-EB10-4769-9108-B2573FA8FBE4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655E6FA8-D806-4120-92B4-695524B5F569}" type="pres">
      <dgm:prSet presAssocID="{A3CED38E-EB10-4769-9108-B2573FA8FBE4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902FE-3BF9-4426-BE8A-A9CE4D4C86B8}" srcId="{5E6590A4-9632-4481-B10E-4DC4F3CF4B7D}" destId="{B8B470CB-DF17-4CB3-90CB-F1BF4FDB0D59}" srcOrd="2" destOrd="0" parTransId="{6CCC2A86-F85B-44CC-98A3-C46FF64B3170}" sibTransId="{715DB15F-B18C-408D-AF4D-0B689BA0E58F}"/>
    <dgm:cxn modelId="{3ACFCC84-3B2A-42BC-B9A3-1BD72E01A8C2}" srcId="{5E6590A4-9632-4481-B10E-4DC4F3CF4B7D}" destId="{5CBB7CE5-C92F-46EB-BF11-93A21D2FF561}" srcOrd="1" destOrd="0" parTransId="{BB6E305E-F4E3-4867-AAD6-977FB8C4455F}" sibTransId="{F01835B3-05F2-46DA-BD7C-EE7438DAD7CE}"/>
    <dgm:cxn modelId="{7D3A297C-6006-4B18-B944-29C001415707}" type="presOf" srcId="{715DB15F-B18C-408D-AF4D-0B689BA0E58F}" destId="{A363207B-3AD6-472F-AB35-5DE074AB6BC2}" srcOrd="0" destOrd="0" presId="urn:microsoft.com/office/officeart/2005/8/layout/process1"/>
    <dgm:cxn modelId="{2DFA9F72-C1C2-420D-AE50-DF5DED340AB8}" type="presOf" srcId="{F01835B3-05F2-46DA-BD7C-EE7438DAD7CE}" destId="{41B76FD1-4D28-4EF4-BF3A-265F6D2C909C}" srcOrd="0" destOrd="0" presId="urn:microsoft.com/office/officeart/2005/8/layout/process1"/>
    <dgm:cxn modelId="{B5B7ECA3-777C-43BA-AFE9-D6A3EA00B701}" srcId="{5E6590A4-9632-4481-B10E-4DC4F3CF4B7D}" destId="{A71BEDD8-220D-4CBD-929B-E387BF7E5B89}" srcOrd="3" destOrd="0" parTransId="{B4C59B78-86C3-4A2A-B0F6-61CC32DC173C}" sibTransId="{EF0640CF-9B5B-4A2A-8EA1-B1435C113D4F}"/>
    <dgm:cxn modelId="{3E954EC1-B9DE-4101-AE6F-FD68618EED09}" type="presOf" srcId="{5E6590A4-9632-4481-B10E-4DC4F3CF4B7D}" destId="{946525A1-11BE-4473-BD1E-5A02F57FAFE1}" srcOrd="0" destOrd="0" presId="urn:microsoft.com/office/officeart/2005/8/layout/process1"/>
    <dgm:cxn modelId="{6A40DC39-CA81-4042-819D-4800EC9CAFED}" type="presOf" srcId="{715DB15F-B18C-408D-AF4D-0B689BA0E58F}" destId="{9F1752A6-F0C6-4116-8969-5F3A3113DEB4}" srcOrd="1" destOrd="0" presId="urn:microsoft.com/office/officeart/2005/8/layout/process1"/>
    <dgm:cxn modelId="{C9FCBF33-C054-44E6-A798-ABF3C2AD37EC}" type="presOf" srcId="{5CBB7CE5-C92F-46EB-BF11-93A21D2FF561}" destId="{FAE70EB4-13DE-4207-8EEE-64892F90D980}" srcOrd="0" destOrd="0" presId="urn:microsoft.com/office/officeart/2005/8/layout/process1"/>
    <dgm:cxn modelId="{57E02008-F4F0-461F-B59B-5FEC587F52D0}" type="presOf" srcId="{A3CED38E-EB10-4769-9108-B2573FA8FBE4}" destId="{655E6FA8-D806-4120-92B4-695524B5F569}" srcOrd="1" destOrd="0" presId="urn:microsoft.com/office/officeart/2005/8/layout/process1"/>
    <dgm:cxn modelId="{D19CF93A-FDAD-4F99-80D0-18EC5D507837}" type="presOf" srcId="{F01835B3-05F2-46DA-BD7C-EE7438DAD7CE}" destId="{D789DD17-C468-41E2-88AD-4B7F7990EB39}" srcOrd="1" destOrd="0" presId="urn:microsoft.com/office/officeart/2005/8/layout/process1"/>
    <dgm:cxn modelId="{3193CD3E-0493-44AF-9F59-BA9A556F5262}" type="presOf" srcId="{A3CED38E-EB10-4769-9108-B2573FA8FBE4}" destId="{15B0F1CA-E9C1-436F-A000-48C2317E1AEE}" srcOrd="0" destOrd="0" presId="urn:microsoft.com/office/officeart/2005/8/layout/process1"/>
    <dgm:cxn modelId="{71F8DEA4-9F93-43B8-BF23-C29D7A423AB4}" type="presOf" srcId="{7D8D6538-FFA5-4057-BF95-1F41051BDCCD}" destId="{6BE8C442-C27B-4EE9-A58B-9E5BDD49A0C6}" srcOrd="0" destOrd="0" presId="urn:microsoft.com/office/officeart/2005/8/layout/process1"/>
    <dgm:cxn modelId="{1A093F6A-877C-4146-A027-9CCE9CFEC71F}" srcId="{5E6590A4-9632-4481-B10E-4DC4F3CF4B7D}" destId="{7D8D6538-FFA5-4057-BF95-1F41051BDCCD}" srcOrd="0" destOrd="0" parTransId="{D7C32C2E-85A1-4858-8DCE-D2C44EA44818}" sibTransId="{A3CED38E-EB10-4769-9108-B2573FA8FBE4}"/>
    <dgm:cxn modelId="{89549B70-B5B2-4DAF-A897-2A784ABC58E3}" type="presOf" srcId="{B8B470CB-DF17-4CB3-90CB-F1BF4FDB0D59}" destId="{2D20D324-F089-495B-A6AB-B3CA71D2E04A}" srcOrd="0" destOrd="0" presId="urn:microsoft.com/office/officeart/2005/8/layout/process1"/>
    <dgm:cxn modelId="{B62C58FB-A26E-4845-AB18-A360D85D04B6}" type="presOf" srcId="{A71BEDD8-220D-4CBD-929B-E387BF7E5B89}" destId="{C31FA319-1B76-4D24-8E64-6A83C1E0D876}" srcOrd="0" destOrd="0" presId="urn:microsoft.com/office/officeart/2005/8/layout/process1"/>
    <dgm:cxn modelId="{DCDEC42D-9E58-448A-83EF-4BEFF178366B}" type="presParOf" srcId="{946525A1-11BE-4473-BD1E-5A02F57FAFE1}" destId="{6BE8C442-C27B-4EE9-A58B-9E5BDD49A0C6}" srcOrd="0" destOrd="0" presId="urn:microsoft.com/office/officeart/2005/8/layout/process1"/>
    <dgm:cxn modelId="{E45A0A0F-83B7-4B08-9FCA-13030331CDB6}" type="presParOf" srcId="{946525A1-11BE-4473-BD1E-5A02F57FAFE1}" destId="{15B0F1CA-E9C1-436F-A000-48C2317E1AEE}" srcOrd="1" destOrd="0" presId="urn:microsoft.com/office/officeart/2005/8/layout/process1"/>
    <dgm:cxn modelId="{11CA366F-3FAA-4ED3-8D8D-76AE7D37F1A9}" type="presParOf" srcId="{15B0F1CA-E9C1-436F-A000-48C2317E1AEE}" destId="{655E6FA8-D806-4120-92B4-695524B5F569}" srcOrd="0" destOrd="0" presId="urn:microsoft.com/office/officeart/2005/8/layout/process1"/>
    <dgm:cxn modelId="{722807C3-78D5-4338-9520-C647C05A7992}" type="presParOf" srcId="{946525A1-11BE-4473-BD1E-5A02F57FAFE1}" destId="{FAE70EB4-13DE-4207-8EEE-64892F90D980}" srcOrd="2" destOrd="0" presId="urn:microsoft.com/office/officeart/2005/8/layout/process1"/>
    <dgm:cxn modelId="{34B8F29A-9C66-427C-BE59-F3D0BEFE9682}" type="presParOf" srcId="{946525A1-11BE-4473-BD1E-5A02F57FAFE1}" destId="{41B76FD1-4D28-4EF4-BF3A-265F6D2C909C}" srcOrd="3" destOrd="0" presId="urn:microsoft.com/office/officeart/2005/8/layout/process1"/>
    <dgm:cxn modelId="{AA449DE5-770E-4E78-B04B-1012EA71EE9D}" type="presParOf" srcId="{41B76FD1-4D28-4EF4-BF3A-265F6D2C909C}" destId="{D789DD17-C468-41E2-88AD-4B7F7990EB39}" srcOrd="0" destOrd="0" presId="urn:microsoft.com/office/officeart/2005/8/layout/process1"/>
    <dgm:cxn modelId="{D382E91E-842F-4C01-B824-BED2AA4E0353}" type="presParOf" srcId="{946525A1-11BE-4473-BD1E-5A02F57FAFE1}" destId="{2D20D324-F089-495B-A6AB-B3CA71D2E04A}" srcOrd="4" destOrd="0" presId="urn:microsoft.com/office/officeart/2005/8/layout/process1"/>
    <dgm:cxn modelId="{4E78140C-D38F-4EB0-B368-7BD68FFFE09B}" type="presParOf" srcId="{946525A1-11BE-4473-BD1E-5A02F57FAFE1}" destId="{A363207B-3AD6-472F-AB35-5DE074AB6BC2}" srcOrd="5" destOrd="0" presId="urn:microsoft.com/office/officeart/2005/8/layout/process1"/>
    <dgm:cxn modelId="{C21578E2-D560-4F11-B62B-C9262D314781}" type="presParOf" srcId="{A363207B-3AD6-472F-AB35-5DE074AB6BC2}" destId="{9F1752A6-F0C6-4116-8969-5F3A3113DEB4}" srcOrd="0" destOrd="0" presId="urn:microsoft.com/office/officeart/2005/8/layout/process1"/>
    <dgm:cxn modelId="{BB4E591D-90B8-4528-BFC2-EC0F247100A6}" type="presParOf" srcId="{946525A1-11BE-4473-BD1E-5A02F57FAFE1}" destId="{C31FA319-1B76-4D24-8E64-6A83C1E0D87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1988165"/>
        <a:chOff x="0" y="0"/>
        <a:chExt cx="8128000" cy="1988165"/>
      </a:xfrm>
    </dsp:grpSpPr>
    <dsp:sp modelId="{6BE8C442-C27B-4EE9-A58B-9E5BDD49A0C6}">
      <dsp:nvSpPr>
        <dsp:cNvPr id="3" name="圆角矩形 2"/>
        <dsp:cNvSpPr/>
      </dsp:nvSpPr>
      <dsp:spPr bwMode="white">
        <a:xfrm>
          <a:off x="0" y="525159"/>
          <a:ext cx="1563077" cy="93784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情境导入</a:t>
          </a:r>
        </a:p>
      </dsp:txBody>
      <dsp:txXfrm>
        <a:off x="0" y="525159"/>
        <a:ext cx="1563077" cy="937846"/>
      </dsp:txXfrm>
    </dsp:sp>
    <dsp:sp modelId="{15B0F1CA-E9C1-436F-A000-48C2317E1AEE}">
      <dsp:nvSpPr>
        <dsp:cNvPr id="4" name="右箭头 3"/>
        <dsp:cNvSpPr/>
      </dsp:nvSpPr>
      <dsp:spPr bwMode="white">
        <a:xfrm>
          <a:off x="1710006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710006" y="800261"/>
        <a:ext cx="331372" cy="387643"/>
      </dsp:txXfrm>
    </dsp:sp>
    <dsp:sp modelId="{FAE70EB4-13DE-4207-8EEE-64892F90D980}">
      <dsp:nvSpPr>
        <dsp:cNvPr id="5" name="圆角矩形 4"/>
        <dsp:cNvSpPr/>
      </dsp:nvSpPr>
      <dsp:spPr bwMode="white">
        <a:xfrm>
          <a:off x="2188308" y="525159"/>
          <a:ext cx="1563077" cy="93784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99999"/>
            <a:satOff val="20392"/>
            <a:lumOff val="470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知识讲解</a:t>
          </a:r>
        </a:p>
      </dsp:txBody>
      <dsp:txXfrm>
        <a:off x="2188308" y="525159"/>
        <a:ext cx="1563077" cy="937846"/>
      </dsp:txXfrm>
    </dsp:sp>
    <dsp:sp modelId="{41B76FD1-4D28-4EF4-BF3A-265F6D2C909C}">
      <dsp:nvSpPr>
        <dsp:cNvPr id="6" name="右箭头 5"/>
        <dsp:cNvSpPr/>
      </dsp:nvSpPr>
      <dsp:spPr bwMode="white">
        <a:xfrm>
          <a:off x="3898314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150000"/>
            <a:satOff val="30588"/>
            <a:lumOff val="705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3898314" y="800261"/>
        <a:ext cx="331372" cy="387643"/>
      </dsp:txXfrm>
    </dsp:sp>
    <dsp:sp modelId="{2D20D324-F089-495B-A6AB-B3CA71D2E04A}">
      <dsp:nvSpPr>
        <dsp:cNvPr id="7" name="圆角矩形 6"/>
        <dsp:cNvSpPr/>
      </dsp:nvSpPr>
      <dsp:spPr bwMode="white">
        <a:xfrm>
          <a:off x="4376615" y="525159"/>
          <a:ext cx="1563077" cy="93784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199999"/>
            <a:satOff val="40784"/>
            <a:lumOff val="941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课堂练习</a:t>
          </a:r>
        </a:p>
      </dsp:txBody>
      <dsp:txXfrm>
        <a:off x="4376615" y="525159"/>
        <a:ext cx="1563077" cy="937846"/>
      </dsp:txXfrm>
    </dsp:sp>
    <dsp:sp modelId="{A363207B-3AD6-472F-AB35-5DE074AB6BC2}">
      <dsp:nvSpPr>
        <dsp:cNvPr id="8" name="右箭头 7"/>
        <dsp:cNvSpPr/>
      </dsp:nvSpPr>
      <dsp:spPr bwMode="white">
        <a:xfrm>
          <a:off x="6086622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300000"/>
            <a:satOff val="61176"/>
            <a:lumOff val="1411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6086622" y="800261"/>
        <a:ext cx="331372" cy="387643"/>
      </dsp:txXfrm>
    </dsp:sp>
    <dsp:sp modelId="{C31FA319-1B76-4D24-8E64-6A83C1E0D876}">
      <dsp:nvSpPr>
        <dsp:cNvPr id="9" name="圆角矩形 8"/>
        <dsp:cNvSpPr/>
      </dsp:nvSpPr>
      <dsp:spPr bwMode="white">
        <a:xfrm>
          <a:off x="6564923" y="525159"/>
          <a:ext cx="1563077" cy="937846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300000"/>
            <a:satOff val="61176"/>
            <a:lumOff val="1411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小结</a:t>
          </a:r>
        </a:p>
      </dsp:txBody>
      <dsp:txXfrm>
        <a:off x="6564923" y="525159"/>
        <a:ext cx="1563077" cy="937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6755D-F970-430D-BD76-6D16ABE643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7EE05-A5CA-46CE-9A31-DADAF9A1C7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1D117-A238-49C7-8AF7-1AD8A81ACF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说课：主要从教学设计、教学过程、达标评测三个方面进行分析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60554" y="255639"/>
            <a:ext cx="11670891" cy="63467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EEEEED"/>
              </a:clrFrom>
              <a:clrTo>
                <a:srgbClr val="EEEE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5615552"/>
            <a:ext cx="4293567" cy="1242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EEEEED"/>
              </a:clrFrom>
              <a:clrTo>
                <a:srgbClr val="EEEE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898432" y="5615552"/>
            <a:ext cx="4293567" cy="124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2558" y="0"/>
            <a:ext cx="12189441" cy="6858000"/>
            <a:chOff x="0" y="0"/>
            <a:chExt cx="12192000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12192000" cy="342875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0" y="3411027"/>
              <a:ext cx="12192000" cy="344697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203200" y="217714"/>
              <a:ext cx="11790394" cy="6422077"/>
            </a:xfrm>
            <a:prstGeom prst="rect">
              <a:avLst/>
            </a:prstGeom>
            <a:blipFill dpi="0" rotWithShape="1">
              <a:blip r:embed="rId3" cstate="email"/>
              <a:srcRect/>
              <a:stretch>
                <a:fillRect/>
              </a:stretch>
            </a:blip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391885" y="391885"/>
              <a:ext cx="11437258" cy="6081485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10450" y="1233170"/>
            <a:ext cx="4770755" cy="541401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95940" y="805592"/>
            <a:ext cx="30118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一年级下册第一单元例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4919" y="1929954"/>
            <a:ext cx="73474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8000" b="1" dirty="0">
                <a:solidFill>
                  <a:srgbClr val="D57373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认识平面图形</a:t>
            </a:r>
            <a:endParaRPr lang="zh-CN" altLang="en-US" sz="4800" b="1" dirty="0">
              <a:solidFill>
                <a:srgbClr val="D57373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2"/>
          <p:cNvSpPr txBox="1"/>
          <p:nvPr/>
        </p:nvSpPr>
        <p:spPr>
          <a:xfrm>
            <a:off x="795940" y="4139174"/>
            <a:ext cx="670049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难点名称：建立平行图形的观念，体会“面”在“体”上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9127" y="452648"/>
            <a:ext cx="3324612" cy="25646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1255" y="3167262"/>
            <a:ext cx="2550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圆形</a:t>
            </a:r>
            <a:endParaRPr lang="zh-CN" altLang="en-US" sz="2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03725" y="555625"/>
            <a:ext cx="2165985" cy="2441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56810" y="3322320"/>
            <a:ext cx="1351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正方形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484745" y="452755"/>
            <a:ext cx="3645535" cy="2719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75090" y="3322320"/>
            <a:ext cx="165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三角形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570" y="3689350"/>
            <a:ext cx="3097530" cy="2794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719830" y="3844290"/>
            <a:ext cx="1236980" cy="1917065"/>
          </a:xfrm>
          <a:prstGeom prst="ellipse">
            <a:avLst/>
          </a:prstGeom>
          <a:noFill/>
          <a:ln w="28575">
            <a:solidFill>
              <a:srgbClr val="C0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20360" y="5120640"/>
            <a:ext cx="2064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平行四边形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5" name="Picture 25" descr="13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45935" y="4123492"/>
            <a:ext cx="1584355" cy="204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7" grpId="0"/>
      <p:bldP spid="7" grpId="1"/>
      <p:bldP spid="9" grpId="0" animBg="1"/>
      <p:bldP spid="9" grpId="1" animBg="1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p2_3"/>
          <p:cNvPicPr>
            <a:picLocks noChangeAspect="1"/>
          </p:cNvPicPr>
          <p:nvPr/>
        </p:nvPicPr>
        <p:blipFill>
          <a:blip r:embed="rId1" cstate="email"/>
          <a:srcRect t="-739"/>
          <a:stretch>
            <a:fillRect/>
          </a:stretch>
        </p:blipFill>
        <p:spPr>
          <a:xfrm>
            <a:off x="4478020" y="1294765"/>
            <a:ext cx="6407150" cy="450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445135" y="2590165"/>
            <a:ext cx="3974465" cy="3974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 flipH="1">
            <a:off x="1179038" y="854257"/>
            <a:ext cx="3067207" cy="1673225"/>
          </a:xfrm>
          <a:prstGeom prst="wedgeRoundRectCallout">
            <a:avLst>
              <a:gd name="adj1" fmla="val 29985"/>
              <a:gd name="adj2" fmla="val 65161"/>
              <a:gd name="adj3" fmla="val 16667"/>
            </a:avLst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fontAlgn="base" hangingPunct="1">
              <a:lnSpc>
                <a:spcPct val="100000"/>
              </a:lnSpc>
            </a:pPr>
            <a:r>
              <a: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哪个小朋友能说一下这些图形的特点呢？</a:t>
            </a:r>
            <a:endParaRPr lang="zh-CN" altLang="en-US" sz="3200" strike="noStrike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6096982" y="785494"/>
            <a:ext cx="1327375" cy="132737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6460" y="1404620"/>
            <a:ext cx="1985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圆形圆圆的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869755" y="785494"/>
            <a:ext cx="1348741" cy="1183153"/>
          </a:xfrm>
          <a:prstGeom prst="triangle">
            <a:avLst/>
          </a:prstGeom>
          <a:solidFill>
            <a:srgbClr val="7030A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6665" y="1404620"/>
            <a:ext cx="2117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三角形尖尖的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99111" y="2954925"/>
            <a:ext cx="1212531" cy="1212531"/>
          </a:xfrm>
          <a:prstGeom prst="rect">
            <a:avLst/>
          </a:prstGeom>
          <a:solidFill>
            <a:srgbClr val="92D05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4635" y="3596005"/>
            <a:ext cx="296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正方形方方正正的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6608445" y="3143250"/>
            <a:ext cx="1898015" cy="835025"/>
          </a:xfrm>
          <a:prstGeom prst="parallelogram">
            <a:avLst/>
          </a:pr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2080" y="3444240"/>
            <a:ext cx="2670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平行四边形斜斜的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1593" y="4864390"/>
            <a:ext cx="1914945" cy="859989"/>
          </a:xfrm>
          <a:prstGeom prst="rect">
            <a:avLst/>
          </a:prstGeom>
          <a:gradFill>
            <a:gsLst>
              <a:gs pos="0">
                <a:srgbClr val="A0686F"/>
              </a:gs>
              <a:gs pos="100000">
                <a:srgbClr val="894C53"/>
              </a:gs>
            </a:gsLst>
            <a:lin scaled="1"/>
          </a:gra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5780" y="5233035"/>
            <a:ext cx="2670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长方形扁扁的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25" descr="13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98665" y="4355267"/>
            <a:ext cx="1584355" cy="204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" grpId="0"/>
      <p:bldP spid="2" grpId="1"/>
      <p:bldP spid="22" grpId="0" animBg="1"/>
      <p:bldP spid="22" grpId="1" animBg="1"/>
      <p:bldP spid="3" grpId="0"/>
      <p:bldP spid="3" grpId="1"/>
      <p:bldP spid="19" grpId="0" animBg="1"/>
      <p:bldP spid="19" grpId="1" animBg="1"/>
      <p:bldP spid="4" grpId="0"/>
      <p:bldP spid="4" grpId="1"/>
      <p:bldP spid="8" grpId="0" animBg="1"/>
      <p:bldP spid="8" grpId="1" animBg="1"/>
      <p:bldP spid="5" grpId="0"/>
      <p:bldP spid="5" grpId="1"/>
      <p:bldP spid="20" grpId="0" animBg="1"/>
      <p:bldP spid="20" grpId="1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45135" y="2590165"/>
            <a:ext cx="3974465" cy="3974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 flipH="1">
            <a:off x="1190468" y="842827"/>
            <a:ext cx="3067207" cy="1673225"/>
          </a:xfrm>
          <a:prstGeom prst="wedgeRoundRectCallout">
            <a:avLst>
              <a:gd name="adj1" fmla="val 29985"/>
              <a:gd name="adj2" fmla="val 65161"/>
              <a:gd name="adj3" fmla="val 16667"/>
            </a:avLst>
          </a:prstGeom>
          <a:solidFill>
            <a:schemeClr val="bg1"/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fontAlgn="base" hangingPunct="1">
              <a:lnSpc>
                <a:spcPct val="100000"/>
              </a:lnSpc>
            </a:pPr>
            <a:r>
              <a: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谁还能更具体地给大家说说它们的特点？</a:t>
            </a:r>
            <a:endParaRPr lang="zh-CN" altLang="en-US" sz="3200" strike="noStrike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0750" y="4614545"/>
            <a:ext cx="694690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三角形有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个尖尖的角和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条边。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5994400" y="1290955"/>
            <a:ext cx="4418965" cy="2539365"/>
          </a:xfrm>
          <a:prstGeom prst="triangle">
            <a:avLst/>
          </a:prstGeom>
          <a:solidFill>
            <a:srgbClr val="7030A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" grpId="0"/>
      <p:bldP spid="2" grpId="1"/>
      <p:bldP spid="22" grpId="0" animBg="1"/>
      <p:bldP spid="2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034415" y="866775"/>
            <a:ext cx="1903095" cy="178689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1955" y="1369695"/>
            <a:ext cx="6493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圆是由一条曲线围成的，圆圆的没有角。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1705" y="4013835"/>
            <a:ext cx="1858010" cy="1704975"/>
          </a:xfrm>
          <a:prstGeom prst="rect">
            <a:avLst/>
          </a:prstGeom>
          <a:solidFill>
            <a:srgbClr val="92D05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7685" y="4487545"/>
            <a:ext cx="64973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正方形有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个角和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条边，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条边一样长。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" grpId="0"/>
      <p:bldP spid="2" grpId="1"/>
      <p:bldP spid="19" grpId="0" animBg="1"/>
      <p:bldP spid="19" grpId="1" animBg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>
            <a:off x="651510" y="1210945"/>
            <a:ext cx="2804795" cy="1179195"/>
          </a:xfrm>
          <a:prstGeom prst="parallelogram">
            <a:avLst>
              <a:gd name="adj" fmla="val 54453"/>
            </a:avLst>
          </a:pr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6160" y="1642110"/>
            <a:ext cx="771144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平行四边形有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个角和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条边，相对的边一样长，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其中有一组对边是倾斜的。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1510" y="4382135"/>
            <a:ext cx="2505710" cy="1238250"/>
          </a:xfrm>
          <a:prstGeom prst="rect">
            <a:avLst/>
          </a:prstGeom>
          <a:gradFill>
            <a:gsLst>
              <a:gs pos="0">
                <a:srgbClr val="A0686F"/>
              </a:gs>
              <a:gs pos="100000">
                <a:srgbClr val="894C53"/>
              </a:gs>
            </a:gsLst>
            <a:lin scaled="1"/>
          </a:gra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9105" y="4817110"/>
            <a:ext cx="70002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长方形有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个角和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条边，相对的边一样长。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" grpId="0"/>
      <p:bldP spid="2" grpId="1"/>
      <p:bldP spid="20" grpId="0" animBg="1"/>
      <p:bldP spid="20" grpId="1" animBg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66725" y="1558925"/>
            <a:ext cx="4849495" cy="4849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 flipH="1">
            <a:off x="5113019" y="2096770"/>
            <a:ext cx="5666833" cy="2615565"/>
          </a:xfrm>
          <a:prstGeom prst="wedgeRoundRectCallout">
            <a:avLst>
              <a:gd name="adj1" fmla="val 29985"/>
              <a:gd name="adj2" fmla="val 65161"/>
              <a:gd name="adj3" fmla="val 16667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fontAlgn="base" hangingPunct="1">
              <a:lnSpc>
                <a:spcPct val="100000"/>
              </a:lnSpc>
            </a:pPr>
            <a:r>
              <a:rPr lang="en-US" altLang="zh-CN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1</a:t>
            </a:r>
            <a:r>
              <a: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、游戏：我画你说</a:t>
            </a:r>
            <a:endParaRPr lang="zh-CN" altLang="en-US" sz="3200" strike="noStrike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  <a:p>
            <a:pPr lvl="0" eaLnBrk="1" fontAlgn="base" hangingPunct="1">
              <a:lnSpc>
                <a:spcPct val="100000"/>
              </a:lnSpc>
            </a:pPr>
            <a:r>
              <a: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图上画的是什么？说出图形。</a:t>
            </a:r>
            <a:endParaRPr lang="zh-CN" altLang="en-US" sz="3200" strike="noStrike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699770" y="56070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课堂练习</a:t>
            </a:r>
            <a:endParaRPr lang="zh-CN" altLang="zh-CN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66010" y="4058920"/>
            <a:ext cx="1858010" cy="17049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8157210" y="1523365"/>
            <a:ext cx="3058160" cy="1328420"/>
          </a:xfrm>
          <a:prstGeom prst="parallelogram">
            <a:avLst>
              <a:gd name="adj" fmla="val 5445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80770" y="1269365"/>
            <a:ext cx="1903095" cy="178689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4302760" y="1020445"/>
            <a:ext cx="2947035" cy="2113915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85025" y="4179570"/>
            <a:ext cx="2505710" cy="1238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A0686F"/>
                    </a:gs>
                    <a:gs pos="100000">
                      <a:srgbClr val="894C53"/>
                    </a:gs>
                  </a:gsLst>
                  <a:lin scaled="1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z="2800" strike="noStrike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2760" y="190182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圆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1605" y="226060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三角形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5850" y="210820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平行四边形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800" y="4537710"/>
            <a:ext cx="1633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正方形</a:t>
            </a:r>
            <a:endParaRPr lang="zh-CN" altLang="en-US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7940" y="4537710"/>
            <a:ext cx="15798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长方形</a:t>
            </a:r>
            <a:endParaRPr lang="zh-CN" altLang="en-US" sz="2800" strike="noStrike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  <a:p>
            <a:endParaRPr lang="zh-CN" altLang="en-US" sz="2800" strike="noStrike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柱形 14"/>
          <p:cNvSpPr/>
          <p:nvPr/>
        </p:nvSpPr>
        <p:spPr>
          <a:xfrm>
            <a:off x="1205190" y="1683147"/>
            <a:ext cx="916516" cy="1318684"/>
          </a:xfrm>
          <a:prstGeom prst="ca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noProof="1"/>
          </a:p>
        </p:txBody>
      </p:sp>
      <p:sp>
        <p:nvSpPr>
          <p:cNvPr id="3" name="文本框 2"/>
          <p:cNvSpPr txBox="1"/>
          <p:nvPr/>
        </p:nvSpPr>
        <p:spPr>
          <a:xfrm>
            <a:off x="923290" y="599440"/>
            <a:ext cx="73761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华文细黑" panose="02010600040101010101" charset="-122"/>
                <a:sym typeface="字魂58号-创中黑" panose="00000500000000000000" pitchFamily="2" charset="-122"/>
              </a:rPr>
              <a:t>2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华文细黑" panose="02010600040101010101" charset="-122"/>
                <a:sym typeface="字魂58号-创中黑" panose="00000500000000000000" pitchFamily="2" charset="-122"/>
              </a:rPr>
              <a:t>、用下面的物体可以画出哪个图形？连一连</a:t>
            </a:r>
            <a:r>
              <a: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华文细黑" panose="02010600040101010101" charset="-122"/>
                <a:sym typeface="字魂58号-创中黑" panose="00000500000000000000" pitchFamily="2" charset="-122"/>
              </a:rPr>
              <a:t>。</a:t>
            </a:r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3833243" y="1814805"/>
            <a:ext cx="1181100" cy="1187449"/>
          </a:xfrm>
          <a:prstGeom prst="cub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noProof="1"/>
          </a:p>
        </p:txBody>
      </p:sp>
      <p:sp>
        <p:nvSpPr>
          <p:cNvPr id="16" name="立方体 15"/>
          <p:cNvSpPr/>
          <p:nvPr/>
        </p:nvSpPr>
        <p:spPr>
          <a:xfrm flipH="1">
            <a:off x="6603365" y="2094865"/>
            <a:ext cx="1423670" cy="907415"/>
          </a:xfrm>
          <a:prstGeom prst="cube">
            <a:avLst>
              <a:gd name="adj" fmla="val 537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noProof="1"/>
          </a:p>
        </p:txBody>
      </p:sp>
      <p:grpSp>
        <p:nvGrpSpPr>
          <p:cNvPr id="11" name="组合 17"/>
          <p:cNvGrpSpPr>
            <a:grpSpLocks noChangeAspect="1"/>
          </p:cNvGrpSpPr>
          <p:nvPr/>
        </p:nvGrpSpPr>
        <p:grpSpPr bwMode="auto">
          <a:xfrm>
            <a:off x="9687942" y="1595305"/>
            <a:ext cx="965200" cy="1684867"/>
            <a:chOff x="10577" y="2434"/>
            <a:chExt cx="1129" cy="1971"/>
          </a:xfrm>
          <a:solidFill>
            <a:srgbClr val="7030A0"/>
          </a:solidFill>
        </p:grpSpPr>
        <p:sp>
          <p:nvSpPr>
            <p:cNvPr id="12" name="等腰三角形 11"/>
            <p:cNvSpPr/>
            <p:nvPr/>
          </p:nvSpPr>
          <p:spPr>
            <a:xfrm rot="1020000">
              <a:off x="10654" y="2434"/>
              <a:ext cx="1052" cy="602"/>
            </a:xfrm>
            <a:prstGeom prst="triangle">
              <a:avLst>
                <a:gd name="adj" fmla="val 4501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400" noProof="1"/>
            </a:p>
          </p:txBody>
        </p:sp>
        <p:sp>
          <p:nvSpPr>
            <p:cNvPr id="13" name="任意多边形 15"/>
            <p:cNvSpPr/>
            <p:nvPr/>
          </p:nvSpPr>
          <p:spPr>
            <a:xfrm>
              <a:off x="10577" y="2870"/>
              <a:ext cx="1020" cy="1535"/>
            </a:xfrm>
            <a:custGeom>
              <a:avLst/>
              <a:gdLst>
                <a:gd name="connisteX0" fmla="*/ 7620 w 640080"/>
                <a:gd name="connsiteY0" fmla="*/ 0 h 975360"/>
                <a:gd name="connisteX1" fmla="*/ 640080 w 640080"/>
                <a:gd name="connsiteY1" fmla="*/ 190500 h 975360"/>
                <a:gd name="connisteX2" fmla="*/ 640080 w 640080"/>
                <a:gd name="connsiteY2" fmla="*/ 975360 h 975360"/>
                <a:gd name="connisteX3" fmla="*/ 0 w 640080"/>
                <a:gd name="connsiteY3" fmla="*/ 784860 h 975360"/>
                <a:gd name="connisteX4" fmla="*/ 7620 w 640080"/>
                <a:gd name="connsiteY4" fmla="*/ 0 h 97536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40080" h="975360">
                  <a:moveTo>
                    <a:pt x="7620" y="0"/>
                  </a:moveTo>
                  <a:lnTo>
                    <a:pt x="640080" y="190500"/>
                  </a:lnTo>
                  <a:lnTo>
                    <a:pt x="640080" y="975360"/>
                  </a:lnTo>
                  <a:lnTo>
                    <a:pt x="0" y="784860"/>
                  </a:lnTo>
                  <a:lnTo>
                    <a:pt x="762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400" noProof="1"/>
            </a:p>
          </p:txBody>
        </p:sp>
      </p:grpSp>
      <p:sp>
        <p:nvSpPr>
          <p:cNvPr id="22" name="等腰三角形 21"/>
          <p:cNvSpPr/>
          <p:nvPr/>
        </p:nvSpPr>
        <p:spPr>
          <a:xfrm>
            <a:off x="6603365" y="5220970"/>
            <a:ext cx="1573530" cy="903605"/>
          </a:xfrm>
          <a:prstGeom prst="triangl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83940" y="5149850"/>
            <a:ext cx="1226820" cy="1099185"/>
          </a:xfrm>
          <a:prstGeom prst="ellips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2665" y="5220970"/>
            <a:ext cx="1118870" cy="1028065"/>
          </a:xfrm>
          <a:prstGeom prst="rect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71965" y="5323205"/>
            <a:ext cx="1504950" cy="698500"/>
          </a:xfrm>
          <a:prstGeom prst="rect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15820" y="3192145"/>
            <a:ext cx="1805940" cy="1863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897380" y="3342005"/>
            <a:ext cx="1955165" cy="15982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774940" y="3537585"/>
            <a:ext cx="1874520" cy="1402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969885" y="3537585"/>
            <a:ext cx="1817370" cy="15062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6760" y="730885"/>
            <a:ext cx="10432415" cy="475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三角形有3个尖尖的角和3条边。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圆是由一条曲线围成的，圆圆的没有角。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正方形有4个角和4条边，4条边一样长。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平行四边形有4个角和4条边，相对的边一样长，其中有一组对边是倾斜的。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长方形有4个角和4条边，相对的边一样长。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85470" y="45656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小结</a:t>
            </a:r>
            <a:endParaRPr lang="zh-CN" altLang="zh-CN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238352" y="1239811"/>
            <a:ext cx="1715296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29AAF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4000" b="1" dirty="0">
              <a:solidFill>
                <a:srgbClr val="29AA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21380" y="1795877"/>
            <a:ext cx="2949243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3200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2747386"/>
          <a:ext cx="8128000" cy="198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381875" y="968375"/>
            <a:ext cx="5355590" cy="5355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430270" y="2538730"/>
            <a:ext cx="395160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3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再见</a:t>
            </a:r>
            <a:endParaRPr lang="zh-CN" altLang="zh-CN" sz="13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668145"/>
            <a:ext cx="6714490" cy="4623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AutoShape 27"/>
          <p:cNvSpPr/>
          <p:nvPr/>
        </p:nvSpPr>
        <p:spPr>
          <a:xfrm flipH="1">
            <a:off x="6574790" y="1305560"/>
            <a:ext cx="3711575" cy="2319655"/>
          </a:xfrm>
          <a:prstGeom prst="wedgeRoundRectCallout">
            <a:avLst>
              <a:gd name="adj1" fmla="val -57815"/>
              <a:gd name="adj2" fmla="val -1497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2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华文细黑" panose="02010600040101010101" charset="-122"/>
                <a:sym typeface="字魂58号-创中黑" panose="00000500000000000000" pitchFamily="2" charset="-122"/>
              </a:rPr>
              <a:t>你们能找到哪些认识的立体图形？能说出这些立体图形的名字吗？</a:t>
            </a:r>
            <a:endParaRPr lang="zh-CN" altLang="en-US" sz="32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华文细黑" panose="02010600040101010101" charset="-122"/>
              <a:sym typeface="字魂58号-创中黑" panose="00000500000000000000" pitchFamily="2" charset="-122"/>
            </a:endParaRPr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9432290" y="3188970"/>
            <a:ext cx="3355340" cy="3355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积木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445895" y="1863725"/>
            <a:ext cx="3810000" cy="38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49655" y="1990090"/>
            <a:ext cx="4206240" cy="420624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457200" y="53784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情境引入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3475" y="3692287"/>
            <a:ext cx="125730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圆柱</a:t>
            </a:r>
            <a:endParaRPr lang="zh-CN" altLang="en-US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476796" y="3595767"/>
            <a:ext cx="1733551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正方体</a:t>
            </a:r>
            <a:endParaRPr lang="zh-CN" altLang="en-US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74040" y="3609293"/>
            <a:ext cx="1731433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长方体</a:t>
            </a:r>
            <a:endParaRPr lang="zh-CN" altLang="en-US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26345" y="5576332"/>
            <a:ext cx="1733549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三棱柱</a:t>
            </a:r>
            <a:endParaRPr lang="zh-CN" altLang="en-US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7"/>
          <p:cNvGrpSpPr>
            <a:grpSpLocks noChangeAspect="1"/>
          </p:cNvGrpSpPr>
          <p:nvPr/>
        </p:nvGrpSpPr>
        <p:grpSpPr bwMode="auto">
          <a:xfrm>
            <a:off x="1566292" y="4640130"/>
            <a:ext cx="965200" cy="1684867"/>
            <a:chOff x="10577" y="2434"/>
            <a:chExt cx="1129" cy="1971"/>
          </a:xfrm>
          <a:solidFill>
            <a:srgbClr val="7030A0"/>
          </a:solidFill>
        </p:grpSpPr>
        <p:sp>
          <p:nvSpPr>
            <p:cNvPr id="12" name="等腰三角形 11"/>
            <p:cNvSpPr/>
            <p:nvPr/>
          </p:nvSpPr>
          <p:spPr>
            <a:xfrm rot="1020000">
              <a:off x="10654" y="2434"/>
              <a:ext cx="1052" cy="602"/>
            </a:xfrm>
            <a:prstGeom prst="triangle">
              <a:avLst>
                <a:gd name="adj" fmla="val 45017"/>
              </a:avLst>
            </a:pr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400" noProof="1"/>
            </a:p>
          </p:txBody>
        </p:sp>
        <p:sp>
          <p:nvSpPr>
            <p:cNvPr id="13" name="任意多边形 15"/>
            <p:cNvSpPr/>
            <p:nvPr/>
          </p:nvSpPr>
          <p:spPr>
            <a:xfrm>
              <a:off x="10577" y="2870"/>
              <a:ext cx="1020" cy="1535"/>
            </a:xfrm>
            <a:custGeom>
              <a:avLst/>
              <a:gdLst>
                <a:gd name="connisteX0" fmla="*/ 7620 w 640080"/>
                <a:gd name="connsiteY0" fmla="*/ 0 h 975360"/>
                <a:gd name="connisteX1" fmla="*/ 640080 w 640080"/>
                <a:gd name="connsiteY1" fmla="*/ 190500 h 975360"/>
                <a:gd name="connisteX2" fmla="*/ 640080 w 640080"/>
                <a:gd name="connsiteY2" fmla="*/ 975360 h 975360"/>
                <a:gd name="connisteX3" fmla="*/ 0 w 640080"/>
                <a:gd name="connsiteY3" fmla="*/ 784860 h 975360"/>
                <a:gd name="connisteX4" fmla="*/ 7620 w 640080"/>
                <a:gd name="connsiteY4" fmla="*/ 0 h 97536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40080" h="975360">
                  <a:moveTo>
                    <a:pt x="7620" y="0"/>
                  </a:moveTo>
                  <a:lnTo>
                    <a:pt x="640080" y="190500"/>
                  </a:lnTo>
                  <a:lnTo>
                    <a:pt x="640080" y="975360"/>
                  </a:lnTo>
                  <a:lnTo>
                    <a:pt x="0" y="784860"/>
                  </a:lnTo>
                  <a:lnTo>
                    <a:pt x="7620" y="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2400" noProof="1"/>
            </a:p>
          </p:txBody>
        </p:sp>
      </p:grpSp>
      <p:sp>
        <p:nvSpPr>
          <p:cNvPr id="14" name="圆柱形 14"/>
          <p:cNvSpPr/>
          <p:nvPr/>
        </p:nvSpPr>
        <p:spPr>
          <a:xfrm>
            <a:off x="1453475" y="2114312"/>
            <a:ext cx="916516" cy="1318684"/>
          </a:xfrm>
          <a:prstGeom prst="ca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noProof="1"/>
          </a:p>
        </p:txBody>
      </p:sp>
      <p:sp>
        <p:nvSpPr>
          <p:cNvPr id="15" name="立方体 14"/>
          <p:cNvSpPr/>
          <p:nvPr/>
        </p:nvSpPr>
        <p:spPr>
          <a:xfrm>
            <a:off x="3581148" y="2179930"/>
            <a:ext cx="1181100" cy="1187449"/>
          </a:xfrm>
          <a:prstGeom prst="cube">
            <a:avLst/>
          </a:prstGeom>
          <a:solidFill>
            <a:schemeClr val="accent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noProof="1"/>
          </a:p>
        </p:txBody>
      </p:sp>
      <p:sp>
        <p:nvSpPr>
          <p:cNvPr id="16" name="立方体 15"/>
          <p:cNvSpPr/>
          <p:nvPr/>
        </p:nvSpPr>
        <p:spPr>
          <a:xfrm flipH="1">
            <a:off x="5974040" y="2328942"/>
            <a:ext cx="1308100" cy="757767"/>
          </a:xfrm>
          <a:prstGeom prst="cube">
            <a:avLst>
              <a:gd name="adj" fmla="val 53768"/>
            </a:avLst>
          </a:prstGeom>
          <a:solidFill>
            <a:schemeClr val="accent6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400" noProof="1"/>
          </a:p>
        </p:txBody>
      </p:sp>
      <p:sp>
        <p:nvSpPr>
          <p:cNvPr id="5" name="AutoShape 27"/>
          <p:cNvSpPr/>
          <p:nvPr/>
        </p:nvSpPr>
        <p:spPr>
          <a:xfrm flipH="1">
            <a:off x="8670925" y="1036320"/>
            <a:ext cx="2873375" cy="1755775"/>
          </a:xfrm>
          <a:prstGeom prst="wedgeRoundRectCallout">
            <a:avLst>
              <a:gd name="adj1" fmla="val -29950"/>
              <a:gd name="adj2" fmla="val 8276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再请你摸一摸手中那块积木，你发现了什么？</a:t>
            </a:r>
            <a:endParaRPr lang="zh-CN" altLang="en-US" sz="28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9451975" y="3311525"/>
            <a:ext cx="3171825" cy="317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48006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知识讲解</a:t>
            </a:r>
            <a:endParaRPr lang="zh-CN" altLang="zh-CN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2_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3198" y="1453198"/>
            <a:ext cx="5654675" cy="318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5132"/>
          <p:cNvSpPr/>
          <p:nvPr/>
        </p:nvSpPr>
        <p:spPr>
          <a:xfrm>
            <a:off x="741680" y="1453515"/>
            <a:ext cx="2647315" cy="1522151"/>
          </a:xfrm>
          <a:prstGeom prst="wedgeEllipseCallout">
            <a:avLst/>
          </a:prstGeom>
          <a:solidFill>
            <a:schemeClr val="bg1"/>
          </a:solidFill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字魂58号-创中黑" panose="00000500000000000000" pitchFamily="2" charset="-122"/>
              </a:rPr>
              <a:t>每个面都是平的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11267" name="Picture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9059712" y="2646444"/>
            <a:ext cx="3677580" cy="3677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27"/>
          <p:cNvSpPr/>
          <p:nvPr/>
        </p:nvSpPr>
        <p:spPr>
          <a:xfrm flipH="1">
            <a:off x="7637780" y="638175"/>
            <a:ext cx="3779520" cy="1600200"/>
          </a:xfrm>
          <a:prstGeom prst="wedgeRoundRectCallout">
            <a:avLst>
              <a:gd name="adj1" fmla="val -33564"/>
              <a:gd name="adj2" fmla="val 7704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字魂58号-创中黑" panose="00000500000000000000" pitchFamily="2" charset="-122"/>
              </a:rPr>
              <a:t>那你能不能把你摸到平平的面描到纸上呢？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7" name="Picture 25" descr="1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542905" y="3720902"/>
            <a:ext cx="1584355" cy="204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7"/>
          <p:cNvSpPr/>
          <p:nvPr/>
        </p:nvSpPr>
        <p:spPr>
          <a:xfrm flipH="1">
            <a:off x="6676390" y="4788535"/>
            <a:ext cx="3025140" cy="1535430"/>
          </a:xfrm>
          <a:prstGeom prst="wedgeRoundRectCallout">
            <a:avLst>
              <a:gd name="adj1" fmla="val -63229"/>
              <a:gd name="adj2" fmla="val -4537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华文楷体" panose="02010600040101010101" pitchFamily="2" charset="-122"/>
                <a:sym typeface="字魂58号-创中黑" panose="00000500000000000000" pitchFamily="2" charset="-122"/>
              </a:rPr>
              <a:t>描完了跟大家说一说你发现了什么？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6" grpId="1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2464" y="727303"/>
            <a:ext cx="6278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利用圆柱的底面画出的图形是圆。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  <p:pic>
        <p:nvPicPr>
          <p:cNvPr id="7" name="Picture 2" descr="D:\晏梅\理科\R一数\人一数状元大课堂下（学用）\zry3.tif"/>
          <p:cNvPicPr>
            <a:picLocks noChangeAspect="1"/>
          </p:cNvPicPr>
          <p:nvPr/>
        </p:nvPicPr>
        <p:blipFill>
          <a:blip r:embed="rId1" cstate="email"/>
          <a:srcRect l="-28344" t="-2728" b="-5947"/>
          <a:stretch>
            <a:fillRect/>
          </a:stretch>
        </p:blipFill>
        <p:spPr>
          <a:xfrm>
            <a:off x="1145540" y="1720215"/>
            <a:ext cx="1736725" cy="1264920"/>
          </a:xfrm>
          <a:prstGeom prst="rect">
            <a:avLst/>
          </a:prstGeom>
          <a:noFill/>
          <a:ln w="28575" cmpd="sng">
            <a:noFill/>
            <a:prstDash val="solid"/>
          </a:ln>
        </p:spPr>
      </p:pic>
      <p:sp>
        <p:nvSpPr>
          <p:cNvPr id="6" name="矩形 5"/>
          <p:cNvSpPr/>
          <p:nvPr/>
        </p:nvSpPr>
        <p:spPr>
          <a:xfrm>
            <a:off x="792163" y="3484880"/>
            <a:ext cx="7091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利用正方体的面画出的图形是正方形。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  <p:pic>
        <p:nvPicPr>
          <p:cNvPr id="17412" name="Picture 4" descr="D:\晏梅\理科\R一数\人一数状元大课堂下（学用）\zry2.tif"/>
          <p:cNvPicPr>
            <a:picLocks noChangeAspect="1"/>
          </p:cNvPicPr>
          <p:nvPr/>
        </p:nvPicPr>
        <p:blipFill>
          <a:blip r:embed="rId2" cstate="email"/>
          <a:srcRect l="-6708" t="-8547" b="-7918"/>
          <a:stretch>
            <a:fillRect/>
          </a:stretch>
        </p:blipFill>
        <p:spPr>
          <a:xfrm>
            <a:off x="1139825" y="4432935"/>
            <a:ext cx="1470025" cy="141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5" descr="1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95485" y="3484880"/>
            <a:ext cx="1917700" cy="247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晏梅\理科\R一数\人一数状元大课堂下（学用）\zry3.tif"/>
          <p:cNvPicPr>
            <a:picLocks noChangeAspect="1"/>
          </p:cNvPicPr>
          <p:nvPr/>
        </p:nvPicPr>
        <p:blipFill>
          <a:blip r:embed="rId4" cstate="email"/>
          <a:srcRect t="-1746"/>
          <a:stretch>
            <a:fillRect/>
          </a:stretch>
        </p:blipFill>
        <p:spPr>
          <a:xfrm>
            <a:off x="3785235" y="1800860"/>
            <a:ext cx="1106805" cy="118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 descr="D:\晏梅\理科\R一数\人一数状元大课堂下（学用）\zry3.tif"/>
          <p:cNvPicPr>
            <a:picLocks noChangeAspect="1"/>
          </p:cNvPicPr>
          <p:nvPr/>
        </p:nvPicPr>
        <p:blipFill>
          <a:blip r:embed="rId5" cstate="email"/>
          <a:srcRect b="-1964"/>
          <a:stretch>
            <a:fillRect/>
          </a:stretch>
        </p:blipFill>
        <p:spPr>
          <a:xfrm>
            <a:off x="2609850" y="1758950"/>
            <a:ext cx="1057910" cy="1186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 descr="D:\晏梅\理科\R一数\人一数状元大课堂下（学用）\zry2.ti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759710" y="4574540"/>
            <a:ext cx="1219200" cy="1139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 descr="D:\晏梅\理科\R一数\人一数状元大课堂下（学用）\zry2.tif"/>
          <p:cNvPicPr>
            <a:picLocks noChangeAspect="1"/>
          </p:cNvPicPr>
          <p:nvPr/>
        </p:nvPicPr>
        <p:blipFill>
          <a:blip r:embed="rId7" cstate="email"/>
          <a:srcRect b="-5966"/>
          <a:stretch>
            <a:fillRect/>
          </a:stretch>
        </p:blipFill>
        <p:spPr>
          <a:xfrm>
            <a:off x="4152265" y="4619625"/>
            <a:ext cx="1507490" cy="109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 10"/>
          <p:cNvSpPr/>
          <p:nvPr/>
        </p:nvSpPr>
        <p:spPr>
          <a:xfrm>
            <a:off x="1263015" y="1605280"/>
            <a:ext cx="1346835" cy="517525"/>
          </a:xfrm>
          <a:prstGeom prst="ellipse">
            <a:avLst/>
          </a:prstGeom>
          <a:noFill/>
          <a:ln w="47625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39190" y="4432300"/>
            <a:ext cx="1413510" cy="590550"/>
          </a:xfrm>
          <a:prstGeom prst="ellipse">
            <a:avLst/>
          </a:prstGeom>
          <a:noFill/>
          <a:ln w="47625">
            <a:solidFill>
              <a:srgbClr val="C0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21985" y="874886"/>
            <a:ext cx="7091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字魂58号-创中黑" panose="00000500000000000000" pitchFamily="2" charset="-122"/>
              </a:rPr>
              <a:t>利用长方体的面画出的图形是长方形。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字魂58号-创中黑" panose="00000500000000000000" pitchFamily="2" charset="-122"/>
            </a:endParaRPr>
          </a:p>
        </p:txBody>
      </p:sp>
      <p:pic>
        <p:nvPicPr>
          <p:cNvPr id="17411" name="Picture 3" descr="D:\晏梅\理科\R一数\人一数状元大课堂下（学用）\zry1.tif"/>
          <p:cNvPicPr>
            <a:picLocks noChangeAspect="1"/>
          </p:cNvPicPr>
          <p:nvPr/>
        </p:nvPicPr>
        <p:blipFill>
          <a:blip r:embed="rId1" cstate="email"/>
          <a:srcRect l="-10554" t="-23063" b="-16223"/>
          <a:stretch>
            <a:fillRect/>
          </a:stretch>
        </p:blipFill>
        <p:spPr>
          <a:xfrm>
            <a:off x="1522095" y="1584960"/>
            <a:ext cx="2288540" cy="1461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1709044" y="3173357"/>
            <a:ext cx="9653070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字魂58号-创中黑" panose="00000500000000000000" pitchFamily="2" charset="-122"/>
              </a:rPr>
              <a:t>利用三棱柱的面可以画出三角形。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17" name="Picture 3" descr="D:\晏梅\理科\R一数\人一数状元大课堂下（学用）\zry4.tif"/>
          <p:cNvPicPr>
            <a:picLocks noChangeAspect="1"/>
          </p:cNvPicPr>
          <p:nvPr/>
        </p:nvPicPr>
        <p:blipFill>
          <a:blip r:embed="rId2" cstate="email"/>
          <a:srcRect l="-8263" t="-22733" b="-18924"/>
          <a:stretch>
            <a:fillRect/>
          </a:stretch>
        </p:blipFill>
        <p:spPr>
          <a:xfrm>
            <a:off x="1522095" y="4200525"/>
            <a:ext cx="2413000" cy="1487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3" descr="D:\晏梅\理科\R一数\人一数状元大课堂下（学用）\zry4.tif"/>
          <p:cNvPicPr>
            <a:picLocks noChangeAspect="1"/>
          </p:cNvPicPr>
          <p:nvPr/>
        </p:nvPicPr>
        <p:blipFill>
          <a:blip r:embed="rId3" cstate="email"/>
          <a:srcRect t="-9311" r="-10489" b="-17533"/>
          <a:stretch>
            <a:fillRect/>
          </a:stretch>
        </p:blipFill>
        <p:spPr>
          <a:xfrm>
            <a:off x="5922010" y="4380865"/>
            <a:ext cx="1819275" cy="1332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3" descr="D:\晏梅\理科\R一数\人一数状元大课堂下（学用）\zry4.tif"/>
          <p:cNvPicPr>
            <a:picLocks noChangeAspect="1"/>
          </p:cNvPicPr>
          <p:nvPr/>
        </p:nvPicPr>
        <p:blipFill>
          <a:blip r:embed="rId4" cstate="email"/>
          <a:srcRect t="-11246" b="-25091"/>
          <a:stretch>
            <a:fillRect/>
          </a:stretch>
        </p:blipFill>
        <p:spPr>
          <a:xfrm>
            <a:off x="4298315" y="4331335"/>
            <a:ext cx="1287780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3" descr="D:\晏梅\理科\R一数\人一数状元大课堂下（学用）\zry1.tif"/>
          <p:cNvPicPr>
            <a:picLocks noChangeAspect="1"/>
          </p:cNvPicPr>
          <p:nvPr/>
        </p:nvPicPr>
        <p:blipFill>
          <a:blip r:embed="rId5" cstate="email"/>
          <a:srcRect t="-2119" b="-7506"/>
          <a:stretch>
            <a:fillRect/>
          </a:stretch>
        </p:blipFill>
        <p:spPr>
          <a:xfrm>
            <a:off x="3810635" y="1740535"/>
            <a:ext cx="1346200" cy="1149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" descr="D:\晏梅\理科\R一数\人一数状元大课堂下（学用）\zry1.tif"/>
          <p:cNvPicPr>
            <a:picLocks noChangeAspect="1"/>
          </p:cNvPicPr>
          <p:nvPr/>
        </p:nvPicPr>
        <p:blipFill>
          <a:blip r:embed="rId6" cstate="email"/>
          <a:srcRect b="-16828"/>
          <a:stretch>
            <a:fillRect/>
          </a:stretch>
        </p:blipFill>
        <p:spPr>
          <a:xfrm>
            <a:off x="5586095" y="1820545"/>
            <a:ext cx="1898015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1344930" y="1921510"/>
            <a:ext cx="2105025" cy="1023620"/>
          </a:xfrm>
          <a:prstGeom prst="ellipse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28315" y="4331335"/>
            <a:ext cx="782320" cy="1356995"/>
          </a:xfrm>
          <a:prstGeom prst="ellipse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574387" y="1054099"/>
            <a:ext cx="1327375" cy="1327375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82166" y="1112155"/>
            <a:ext cx="1212531" cy="1212531"/>
          </a:xfrm>
          <a:prstGeom prst="rect">
            <a:avLst/>
          </a:prstGeom>
          <a:solidFill>
            <a:srgbClr val="92D05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75038" y="1288705"/>
            <a:ext cx="1914945" cy="859989"/>
          </a:xfrm>
          <a:prstGeom prst="rect">
            <a:avLst/>
          </a:prstGeom>
          <a:gradFill>
            <a:gsLst>
              <a:gs pos="0">
                <a:srgbClr val="A0686F"/>
              </a:gs>
              <a:gs pos="100000">
                <a:srgbClr val="894C53"/>
              </a:gs>
            </a:gsLst>
            <a:lin scaled="1"/>
          </a:gra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7346755" y="1111884"/>
            <a:ext cx="1348741" cy="1183153"/>
          </a:xfrm>
          <a:prstGeom prst="triangle">
            <a:avLst/>
          </a:prstGeom>
          <a:solidFill>
            <a:srgbClr val="7030A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52695" y="3946525"/>
            <a:ext cx="3577590" cy="1690348"/>
          </a:xfrm>
          <a:prstGeom prst="wedgeEllipseCallout">
            <a:avLst>
              <a:gd name="adj1" fmla="val 49711"/>
              <a:gd name="adj2" fmla="val 38255"/>
            </a:avLst>
          </a:prstGeom>
          <a:noFill/>
          <a:ln w="952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微软雅黑" panose="020B0503020204020204" charset="-122"/>
                <a:ea typeface="微软雅黑" panose="020B0503020204020204" charset="-122"/>
              </a:rPr>
              <a:t>今天这节课我们就来认识上面这些图形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1380" y="3575685"/>
            <a:ext cx="3439160" cy="2947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4385" y="2798445"/>
            <a:ext cx="564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3475" y="2798445"/>
            <a:ext cx="163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正方形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7590" y="2798445"/>
            <a:ext cx="174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长方形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1545" y="2798445"/>
            <a:ext cx="1480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三角形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9438005" y="1372235"/>
            <a:ext cx="1898015" cy="835025"/>
          </a:xfrm>
          <a:prstGeom prst="parallelogram">
            <a:avLst/>
          </a:pr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/>
            <a:endParaRPr lang="zh-CN" altLang="en-US" strike="noStrike" noProof="1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41155" y="2677795"/>
            <a:ext cx="2487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平行四边形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7674" y="1647179"/>
            <a:ext cx="1766571" cy="1766571"/>
          </a:xfrm>
          <a:prstGeom prst="rect">
            <a:avLst/>
          </a:prstGeom>
        </p:spPr>
      </p:pic>
      <p:sp>
        <p:nvSpPr>
          <p:cNvPr id="6" name="AutoShape 27"/>
          <p:cNvSpPr/>
          <p:nvPr/>
        </p:nvSpPr>
        <p:spPr>
          <a:xfrm flipH="1">
            <a:off x="2753360" y="476885"/>
            <a:ext cx="3989070" cy="2034540"/>
          </a:xfrm>
          <a:prstGeom prst="wedgeRoundRectCallout">
            <a:avLst>
              <a:gd name="adj1" fmla="val 56848"/>
              <a:gd name="adj2" fmla="val 58631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字魂58号-创中黑" panose="00000500000000000000" pitchFamily="2" charset="-122"/>
              </a:rPr>
              <a:t>请小朋友们想一想，在教室里面哪些物体的表面有这些图形？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华文楷体" panose="02010600040101010101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94252" y="2855467"/>
            <a:ext cx="3652735" cy="223342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95570" y="5478145"/>
            <a:ext cx="2767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长方形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8" name="图片 7" descr="在平的动画片样式传染媒介背景例证的木室窗架-在平的动画片样式的木室窗架-1524933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85710" y="853440"/>
            <a:ext cx="2438400" cy="2438400"/>
          </a:xfrm>
          <a:prstGeom prst="rect">
            <a:avLst/>
          </a:prstGeom>
        </p:spPr>
      </p:pic>
      <p:pic>
        <p:nvPicPr>
          <p:cNvPr id="9" name="图片 8" descr="t01c7f0c49281c2e0d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74230" y="3559175"/>
            <a:ext cx="2849880" cy="2849880"/>
          </a:xfrm>
          <a:prstGeom prst="rect">
            <a:avLst/>
          </a:prstGeom>
        </p:spPr>
      </p:pic>
      <p:pic>
        <p:nvPicPr>
          <p:cNvPr id="10" name="Picture 25" descr="13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024090" y="4075867"/>
            <a:ext cx="1584355" cy="204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720.2346456692912,&quot;width&quot;:9935.5338582677159}"/>
</p:tagLst>
</file>

<file path=ppt/tags/tag2.xml><?xml version="1.0" encoding="utf-8"?>
<p:tagLst xmlns:p="http://schemas.openxmlformats.org/presentationml/2006/main">
  <p:tag name="KSO_WM_UNIT_PLACING_PICTURE_USER_VIEWPORT" val="{&quot;height&quot;:6000,&quot;width&quot;:6000}"/>
</p:tagLst>
</file>

<file path=ppt/tags/tag3.xml><?xml version="1.0" encoding="utf-8"?>
<p:tagLst xmlns:p="http://schemas.openxmlformats.org/presentationml/2006/main">
  <p:tag name="KSO_WPP_MARK_KEY" val="e7d8b1d4-ceee-4d67-9636-43501ce02f4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dvrdqh45">
      <a:majorFont>
        <a:latin typeface="字魂58号-创中黑"/>
        <a:ea typeface="字魂58号-创中黑"/>
        <a:cs typeface=""/>
      </a:majorFont>
      <a:minorFont>
        <a:latin typeface="字魂58号-创中黑"/>
        <a:ea typeface="字魂58号-创中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</Words>
  <Application>WPS 演示</Application>
  <PresentationFormat>自定义</PresentationFormat>
  <Paragraphs>125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冬青黑体简体中文 W3</vt:lpstr>
      <vt:lpstr>黑体</vt:lpstr>
      <vt:lpstr>Century Gothic</vt:lpstr>
      <vt:lpstr>华文细黑</vt:lpstr>
      <vt:lpstr>字魂58号-创中黑</vt:lpstr>
      <vt:lpstr>华文楷体</vt:lpstr>
      <vt:lpstr>Arial Unicode MS</vt:lpstr>
      <vt:lpstr>等线</vt:lpstr>
      <vt:lpstr>Wingdings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169</cp:revision>
  <dcterms:created xsi:type="dcterms:W3CDTF">2019-05-20T10:58:00Z</dcterms:created>
  <dcterms:modified xsi:type="dcterms:W3CDTF">2023-01-26T10:27:26Z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57D96754DCCE48C1966B3CBA492EFFAB</vt:lpwstr>
  </property>
</Properties>
</file>