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18"/>
  </p:handoutMasterIdLst>
  <p:sldIdLst>
    <p:sldId id="257" r:id="rId3"/>
    <p:sldId id="258" r:id="rId4"/>
    <p:sldId id="259" r:id="rId5"/>
    <p:sldId id="260" r:id="rId7"/>
    <p:sldId id="265" r:id="rId8"/>
    <p:sldId id="266" r:id="rId9"/>
    <p:sldId id="268" r:id="rId10"/>
    <p:sldId id="269" r:id="rId11"/>
    <p:sldId id="267" r:id="rId12"/>
    <p:sldId id="262" r:id="rId13"/>
    <p:sldId id="261" r:id="rId14"/>
    <p:sldId id="270" r:id="rId15"/>
    <p:sldId id="271" r:id="rId16"/>
    <p:sldId id="272" r:id="rId17"/>
  </p:sldIdLst>
  <p:sldSz cx="9144000" cy="5143500" type="screen16x9"/>
  <p:notesSz cx="6858000" cy="9144000"/>
  <p:custDataLst>
    <p:tags r:id="rId22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35" userDrawn="1">
          <p15:clr>
            <a:srgbClr val="A4A3A4"/>
          </p15:clr>
        </p15:guide>
        <p15:guide id="2" pos="287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02A09"/>
    <a:srgbClr val="FE5050"/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-96" y="-654"/>
      </p:cViewPr>
      <p:guideLst>
        <p:guide orient="horz" pos="1635"/>
        <p:guide pos="2875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6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7116604" y="3958114"/>
            <a:ext cx="2027396" cy="118538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tags" Target="../tags/tag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KSO_TEMPLATE" hidden="1"/>
          <p:cNvSpPr/>
          <p:nvPr userDrawn="1">
            <p:custDataLst>
              <p:tags r:id="rId12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13" cstate="email"/>
          <a:stretch>
            <a:fillRect/>
          </a:stretch>
        </p:blipFill>
        <p:spPr>
          <a:xfrm>
            <a:off x="6711316" y="3789522"/>
            <a:ext cx="2255996" cy="131968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14" cstate="email"/>
          <a:stretch>
            <a:fillRect/>
          </a:stretch>
        </p:blipFill>
        <p:spPr>
          <a:xfrm>
            <a:off x="82391" y="117634"/>
            <a:ext cx="874395" cy="91344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100" b="1" u="none" strike="noStrike" kern="1200" cap="none" spc="15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2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4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9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0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45005" y="820103"/>
            <a:ext cx="5253990" cy="1947008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3300" b="1" dirty="0" smtClean="0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认</a:t>
            </a:r>
            <a:r>
              <a:rPr lang="zh-CN" altLang="en-US" sz="3300" b="1" dirty="0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识图形（二）</a:t>
            </a:r>
            <a:endParaRPr lang="zh-CN" altLang="en-US" sz="3300" b="1" dirty="0"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algn="ctr">
              <a:lnSpc>
                <a:spcPct val="200000"/>
              </a:lnSpc>
            </a:pPr>
            <a:r>
              <a:rPr lang="zh-CN" altLang="en-US" sz="3300" b="1" dirty="0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第</a:t>
            </a:r>
            <a:r>
              <a:rPr lang="en-US" altLang="zh-CN" sz="3300" b="1" dirty="0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2</a:t>
            </a:r>
            <a:r>
              <a:rPr lang="zh-CN" altLang="en-US" sz="3300" b="1" dirty="0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课时  平面图形的拼组</a:t>
            </a:r>
            <a:endParaRPr lang="en-US" altLang="zh-CN" sz="3300" b="1" dirty="0"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33926" y="726758"/>
            <a:ext cx="1508760" cy="483870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zh-CN" sz="2700" b="1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学习小结</a:t>
            </a:r>
            <a:endParaRPr lang="zh-CN" altLang="zh-CN" sz="2700" b="1" dirty="0">
              <a:solidFill>
                <a:schemeClr val="accent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654" name="Rectangle 6"/>
          <p:cNvSpPr>
            <a:spLocks noGrp="1"/>
          </p:cNvSpPr>
          <p:nvPr/>
        </p:nvSpPr>
        <p:spPr>
          <a:xfrm>
            <a:off x="591026" y="1303021"/>
            <a:ext cx="7875270" cy="190738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lstStyle/>
          <a:p>
            <a:pPr marL="257175" indent="-257175">
              <a:lnSpc>
                <a:spcPct val="150000"/>
              </a:lnSpc>
              <a:spcBef>
                <a:spcPct val="20000"/>
              </a:spcBef>
            </a:pPr>
            <a:endParaRPr lang="zh-CN" altLang="en-US"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Calibri" panose="020F05020202040302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33927" y="1470184"/>
            <a:ext cx="6587966" cy="2007394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ysClr val="windowText" lastClr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两个完全一样的长方形可以拼成正方形、长方形。</a:t>
            </a:r>
            <a:endParaRPr lang="zh-CN" altLang="en-US" sz="2100" b="1" dirty="0">
              <a:solidFill>
                <a:sysClr val="windowText" lastClr="0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两个完全一样的三角形可以拼成正方形、长方形、平行四边形</a:t>
            </a:r>
            <a:r>
              <a:rPr lang="en-US" altLang="zh-CN" sz="21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……</a:t>
            </a:r>
            <a:endParaRPr lang="zh-CN" altLang="en-US" sz="21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endParaRPr lang="zh-CN" altLang="en-US" sz="21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4" grpId="0" bldLvl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33926" y="726758"/>
            <a:ext cx="1508760" cy="483870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zh-CN" sz="2700" b="1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随堂演练</a:t>
            </a:r>
            <a:endParaRPr lang="zh-CN" altLang="zh-CN" sz="2700" b="1" dirty="0">
              <a:solidFill>
                <a:schemeClr val="accent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270" name="TextBox 19"/>
          <p:cNvSpPr txBox="1"/>
          <p:nvPr/>
        </p:nvSpPr>
        <p:spPr>
          <a:xfrm>
            <a:off x="933926" y="1381126"/>
            <a:ext cx="6105525" cy="55292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charset="0"/>
                <a:ea typeface="宋体" panose="02010600030101010101" pitchFamily="2" charset="-122"/>
              </a:rPr>
              <a:t>1.</a:t>
            </a:r>
            <a:r>
              <a:rPr lang="zh-CN" altLang="en-US" sz="2100" b="1" dirty="0">
                <a:latin typeface="Times New Roman" panose="02020603050405020304" charset="0"/>
                <a:ea typeface="宋体" panose="02010600030101010101" pitchFamily="2" charset="-122"/>
              </a:rPr>
              <a:t>说一说，下面拼出的图形像什么？</a:t>
            </a:r>
            <a:endParaRPr lang="zh-CN" altLang="en-US" sz="2100" b="1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879634" y="2469832"/>
            <a:ext cx="2872264" cy="10734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4004310" y="2063115"/>
            <a:ext cx="1127760" cy="14801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82114" y="2469833"/>
            <a:ext cx="1381125" cy="1323499"/>
          </a:xfrm>
          <a:prstGeom prst="rect">
            <a:avLst/>
          </a:prstGeom>
        </p:spPr>
      </p:pic>
      <p:sp>
        <p:nvSpPr>
          <p:cNvPr id="63" name="文本框 62"/>
          <p:cNvSpPr txBox="1"/>
          <p:nvPr/>
        </p:nvSpPr>
        <p:spPr>
          <a:xfrm>
            <a:off x="2014061" y="3660458"/>
            <a:ext cx="582930" cy="552926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桥</a:t>
            </a:r>
            <a:endParaRPr lang="zh-CN" altLang="en-US" sz="2100" b="1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76725" y="3660458"/>
            <a:ext cx="582930" cy="552926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人</a:t>
            </a:r>
            <a:endParaRPr lang="zh-CN" altLang="en-US" sz="2100" b="1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94095" y="3660458"/>
            <a:ext cx="582930" cy="552926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鱼</a:t>
            </a:r>
            <a:endParaRPr lang="zh-CN" altLang="en-US" sz="2100" b="1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3" grpId="1"/>
      <p:bldP spid="7" grpId="0"/>
      <p:bldP spid="7" grpId="1"/>
      <p:bldP spid="8" grpId="0"/>
      <p:bldP spid="8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3" name="Text Box 53"/>
          <p:cNvSpPr txBox="1"/>
          <p:nvPr/>
        </p:nvSpPr>
        <p:spPr>
          <a:xfrm>
            <a:off x="1126331" y="822960"/>
            <a:ext cx="395763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缺了（     ）块               。</a:t>
            </a:r>
            <a:endParaRPr lang="zh-CN" altLang="en-US"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grpSp>
        <p:nvGrpSpPr>
          <p:cNvPr id="20482" name="Group 4"/>
          <p:cNvGrpSpPr/>
          <p:nvPr/>
        </p:nvGrpSpPr>
        <p:grpSpPr>
          <a:xfrm>
            <a:off x="1320641" y="1597342"/>
            <a:ext cx="5605463" cy="1643063"/>
            <a:chOff x="0" y="0"/>
            <a:chExt cx="4709" cy="1381"/>
          </a:xfrm>
        </p:grpSpPr>
        <p:sp>
          <p:nvSpPr>
            <p:cNvPr id="20496" name="Rectangle 5"/>
            <p:cNvSpPr/>
            <p:nvPr/>
          </p:nvSpPr>
          <p:spPr>
            <a:xfrm>
              <a:off x="0" y="0"/>
              <a:ext cx="417" cy="229"/>
            </a:xfrm>
            <a:prstGeom prst="rect">
              <a:avLst/>
            </a:prstGeom>
            <a:solidFill>
              <a:srgbClr val="D02A09"/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0497" name="Rectangle 6"/>
            <p:cNvSpPr/>
            <p:nvPr/>
          </p:nvSpPr>
          <p:spPr>
            <a:xfrm>
              <a:off x="0" y="228"/>
              <a:ext cx="862" cy="227"/>
            </a:xfrm>
            <a:prstGeom prst="rect">
              <a:avLst/>
            </a:prstGeom>
            <a:solidFill>
              <a:srgbClr val="D02A09"/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0498" name="Rectangle 7"/>
            <p:cNvSpPr/>
            <p:nvPr/>
          </p:nvSpPr>
          <p:spPr>
            <a:xfrm>
              <a:off x="862" y="228"/>
              <a:ext cx="862" cy="2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0499" name="Rectangle 8"/>
            <p:cNvSpPr/>
            <p:nvPr/>
          </p:nvSpPr>
          <p:spPr>
            <a:xfrm>
              <a:off x="1723" y="228"/>
              <a:ext cx="862" cy="2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0500" name="Rectangle 9"/>
            <p:cNvSpPr/>
            <p:nvPr/>
          </p:nvSpPr>
          <p:spPr>
            <a:xfrm>
              <a:off x="2585" y="228"/>
              <a:ext cx="862" cy="227"/>
            </a:xfrm>
            <a:prstGeom prst="rect">
              <a:avLst/>
            </a:prstGeom>
            <a:solidFill>
              <a:srgbClr val="D02A09"/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0501" name="Rectangle 10"/>
            <p:cNvSpPr/>
            <p:nvPr/>
          </p:nvSpPr>
          <p:spPr>
            <a:xfrm>
              <a:off x="3447" y="228"/>
              <a:ext cx="862" cy="227"/>
            </a:xfrm>
            <a:prstGeom prst="rect">
              <a:avLst/>
            </a:prstGeom>
            <a:solidFill>
              <a:srgbClr val="D02A09"/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0502" name="Rectangle 11"/>
            <p:cNvSpPr/>
            <p:nvPr/>
          </p:nvSpPr>
          <p:spPr>
            <a:xfrm>
              <a:off x="0" y="688"/>
              <a:ext cx="862" cy="227"/>
            </a:xfrm>
            <a:prstGeom prst="rect">
              <a:avLst/>
            </a:prstGeom>
            <a:solidFill>
              <a:srgbClr val="D02A09"/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0503" name="Rectangle 12"/>
            <p:cNvSpPr/>
            <p:nvPr/>
          </p:nvSpPr>
          <p:spPr>
            <a:xfrm>
              <a:off x="862" y="688"/>
              <a:ext cx="862" cy="2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0504" name="Rectangle 13"/>
            <p:cNvSpPr/>
            <p:nvPr/>
          </p:nvSpPr>
          <p:spPr>
            <a:xfrm>
              <a:off x="1723" y="689"/>
              <a:ext cx="862" cy="2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0505" name="Rectangle 14"/>
            <p:cNvSpPr/>
            <p:nvPr/>
          </p:nvSpPr>
          <p:spPr>
            <a:xfrm>
              <a:off x="2585" y="688"/>
              <a:ext cx="862" cy="2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0506" name="Rectangle 15"/>
            <p:cNvSpPr/>
            <p:nvPr/>
          </p:nvSpPr>
          <p:spPr>
            <a:xfrm>
              <a:off x="3447" y="688"/>
              <a:ext cx="862" cy="227"/>
            </a:xfrm>
            <a:prstGeom prst="rect">
              <a:avLst/>
            </a:prstGeom>
            <a:solidFill>
              <a:srgbClr val="D02A09"/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0507" name="Rectangle 16"/>
            <p:cNvSpPr/>
            <p:nvPr/>
          </p:nvSpPr>
          <p:spPr>
            <a:xfrm>
              <a:off x="399" y="456"/>
              <a:ext cx="862" cy="2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0508" name="Rectangle 17"/>
            <p:cNvSpPr/>
            <p:nvPr/>
          </p:nvSpPr>
          <p:spPr>
            <a:xfrm>
              <a:off x="1270" y="455"/>
              <a:ext cx="862" cy="2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0509" name="Rectangle 18"/>
            <p:cNvSpPr/>
            <p:nvPr/>
          </p:nvSpPr>
          <p:spPr>
            <a:xfrm>
              <a:off x="2122" y="457"/>
              <a:ext cx="862" cy="2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0510" name="Rectangle 19"/>
            <p:cNvSpPr/>
            <p:nvPr/>
          </p:nvSpPr>
          <p:spPr>
            <a:xfrm>
              <a:off x="2984" y="456"/>
              <a:ext cx="862" cy="227"/>
            </a:xfrm>
            <a:prstGeom prst="rect">
              <a:avLst/>
            </a:prstGeom>
            <a:solidFill>
              <a:srgbClr val="D02A09"/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0511" name="Rectangle 20"/>
            <p:cNvSpPr/>
            <p:nvPr/>
          </p:nvSpPr>
          <p:spPr>
            <a:xfrm>
              <a:off x="3846" y="456"/>
              <a:ext cx="862" cy="227"/>
            </a:xfrm>
            <a:prstGeom prst="rect">
              <a:avLst/>
            </a:prstGeom>
            <a:solidFill>
              <a:srgbClr val="D02A09"/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grpSp>
          <p:nvGrpSpPr>
            <p:cNvPr id="20512" name="Group 21"/>
            <p:cNvGrpSpPr/>
            <p:nvPr/>
          </p:nvGrpSpPr>
          <p:grpSpPr>
            <a:xfrm>
              <a:off x="1" y="1153"/>
              <a:ext cx="4308" cy="228"/>
              <a:chOff x="0" y="0"/>
              <a:chExt cx="4308" cy="228"/>
            </a:xfrm>
          </p:grpSpPr>
          <p:sp>
            <p:nvSpPr>
              <p:cNvPr id="20529" name="Rectangle 22"/>
              <p:cNvSpPr/>
              <p:nvPr/>
            </p:nvSpPr>
            <p:spPr>
              <a:xfrm>
                <a:off x="0" y="0"/>
                <a:ext cx="862" cy="227"/>
              </a:xfrm>
              <a:prstGeom prst="rect">
                <a:avLst/>
              </a:prstGeom>
              <a:solidFill>
                <a:srgbClr val="D02A09"/>
              </a:solidFill>
              <a:ln w="2857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530" name="Rectangle 23"/>
              <p:cNvSpPr/>
              <p:nvPr/>
            </p:nvSpPr>
            <p:spPr>
              <a:xfrm>
                <a:off x="862" y="0"/>
                <a:ext cx="862" cy="227"/>
              </a:xfrm>
              <a:prstGeom prst="rect">
                <a:avLst/>
              </a:prstGeom>
              <a:solidFill>
                <a:srgbClr val="D02A09"/>
              </a:solidFill>
              <a:ln w="2857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531" name="Rectangle 24"/>
              <p:cNvSpPr/>
              <p:nvPr/>
            </p:nvSpPr>
            <p:spPr>
              <a:xfrm>
                <a:off x="1723" y="1"/>
                <a:ext cx="862" cy="227"/>
              </a:xfrm>
              <a:prstGeom prst="rect">
                <a:avLst/>
              </a:prstGeom>
              <a:solidFill>
                <a:srgbClr val="D02A09"/>
              </a:solidFill>
              <a:ln w="2857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532" name="Rectangle 25"/>
              <p:cNvSpPr/>
              <p:nvPr/>
            </p:nvSpPr>
            <p:spPr>
              <a:xfrm>
                <a:off x="2585" y="0"/>
                <a:ext cx="862" cy="227"/>
              </a:xfrm>
              <a:prstGeom prst="rect">
                <a:avLst/>
              </a:prstGeom>
              <a:solidFill>
                <a:srgbClr val="D02A09"/>
              </a:solidFill>
              <a:ln w="2857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533" name="Rectangle 26"/>
              <p:cNvSpPr/>
              <p:nvPr/>
            </p:nvSpPr>
            <p:spPr>
              <a:xfrm>
                <a:off x="3446" y="0"/>
                <a:ext cx="862" cy="227"/>
              </a:xfrm>
              <a:prstGeom prst="rect">
                <a:avLst/>
              </a:prstGeom>
              <a:solidFill>
                <a:srgbClr val="D02A09"/>
              </a:solidFill>
              <a:ln w="2857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20513" name="Rectangle 27"/>
            <p:cNvSpPr/>
            <p:nvPr/>
          </p:nvSpPr>
          <p:spPr>
            <a:xfrm>
              <a:off x="409" y="921"/>
              <a:ext cx="862" cy="227"/>
            </a:xfrm>
            <a:prstGeom prst="rect">
              <a:avLst/>
            </a:prstGeom>
            <a:solidFill>
              <a:srgbClr val="D02A09"/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0514" name="Rectangle 28"/>
            <p:cNvSpPr/>
            <p:nvPr/>
          </p:nvSpPr>
          <p:spPr>
            <a:xfrm>
              <a:off x="1271" y="921"/>
              <a:ext cx="862" cy="2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0515" name="Rectangle 29"/>
            <p:cNvSpPr/>
            <p:nvPr/>
          </p:nvSpPr>
          <p:spPr>
            <a:xfrm>
              <a:off x="2132" y="922"/>
              <a:ext cx="862" cy="2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0516" name="Rectangle 30"/>
            <p:cNvSpPr/>
            <p:nvPr/>
          </p:nvSpPr>
          <p:spPr>
            <a:xfrm>
              <a:off x="2984" y="915"/>
              <a:ext cx="862" cy="227"/>
            </a:xfrm>
            <a:prstGeom prst="rect">
              <a:avLst/>
            </a:prstGeom>
            <a:solidFill>
              <a:srgbClr val="D02A09"/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0517" name="Rectangle 31"/>
            <p:cNvSpPr/>
            <p:nvPr/>
          </p:nvSpPr>
          <p:spPr>
            <a:xfrm>
              <a:off x="3847" y="921"/>
              <a:ext cx="862" cy="227"/>
            </a:xfrm>
            <a:prstGeom prst="rect">
              <a:avLst/>
            </a:prstGeom>
            <a:solidFill>
              <a:srgbClr val="D02A09"/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grpSp>
          <p:nvGrpSpPr>
            <p:cNvPr id="20518" name="Group 32"/>
            <p:cNvGrpSpPr/>
            <p:nvPr/>
          </p:nvGrpSpPr>
          <p:grpSpPr>
            <a:xfrm>
              <a:off x="399" y="0"/>
              <a:ext cx="4309" cy="228"/>
              <a:chOff x="0" y="0"/>
              <a:chExt cx="4309" cy="228"/>
            </a:xfrm>
          </p:grpSpPr>
          <p:sp>
            <p:nvSpPr>
              <p:cNvPr id="20524" name="Rectangle 33"/>
              <p:cNvSpPr/>
              <p:nvPr/>
            </p:nvSpPr>
            <p:spPr>
              <a:xfrm>
                <a:off x="0" y="0"/>
                <a:ext cx="862" cy="227"/>
              </a:xfrm>
              <a:prstGeom prst="rect">
                <a:avLst/>
              </a:prstGeom>
              <a:solidFill>
                <a:srgbClr val="D02A09"/>
              </a:solidFill>
              <a:ln w="2857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525" name="Rectangle 34"/>
              <p:cNvSpPr/>
              <p:nvPr/>
            </p:nvSpPr>
            <p:spPr>
              <a:xfrm>
                <a:off x="862" y="0"/>
                <a:ext cx="862" cy="227"/>
              </a:xfrm>
              <a:prstGeom prst="rect">
                <a:avLst/>
              </a:prstGeom>
              <a:solidFill>
                <a:srgbClr val="D02A09"/>
              </a:solidFill>
              <a:ln w="2857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526" name="Rectangle 35"/>
              <p:cNvSpPr/>
              <p:nvPr/>
            </p:nvSpPr>
            <p:spPr>
              <a:xfrm>
                <a:off x="1723" y="0"/>
                <a:ext cx="862" cy="228"/>
              </a:xfrm>
              <a:prstGeom prst="rect">
                <a:avLst/>
              </a:prstGeom>
              <a:solidFill>
                <a:srgbClr val="D02A09"/>
              </a:solidFill>
              <a:ln w="2857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527" name="Rectangle 36"/>
              <p:cNvSpPr/>
              <p:nvPr/>
            </p:nvSpPr>
            <p:spPr>
              <a:xfrm>
                <a:off x="2585" y="0"/>
                <a:ext cx="862" cy="227"/>
              </a:xfrm>
              <a:prstGeom prst="rect">
                <a:avLst/>
              </a:prstGeom>
              <a:solidFill>
                <a:srgbClr val="D02A09"/>
              </a:solidFill>
              <a:ln w="2857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528" name="Rectangle 37"/>
              <p:cNvSpPr/>
              <p:nvPr/>
            </p:nvSpPr>
            <p:spPr>
              <a:xfrm>
                <a:off x="3447" y="0"/>
                <a:ext cx="862" cy="227"/>
              </a:xfrm>
              <a:prstGeom prst="rect">
                <a:avLst/>
              </a:prstGeom>
              <a:solidFill>
                <a:srgbClr val="D02A09"/>
              </a:solidFill>
              <a:ln w="2857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20519" name="Rectangle 38"/>
            <p:cNvSpPr/>
            <p:nvPr/>
          </p:nvSpPr>
          <p:spPr>
            <a:xfrm>
              <a:off x="0" y="455"/>
              <a:ext cx="417" cy="227"/>
            </a:xfrm>
            <a:prstGeom prst="rect">
              <a:avLst/>
            </a:prstGeom>
            <a:solidFill>
              <a:srgbClr val="D02A09"/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0520" name="Rectangle 39"/>
            <p:cNvSpPr/>
            <p:nvPr/>
          </p:nvSpPr>
          <p:spPr>
            <a:xfrm>
              <a:off x="0" y="918"/>
              <a:ext cx="417" cy="227"/>
            </a:xfrm>
            <a:prstGeom prst="rect">
              <a:avLst/>
            </a:prstGeom>
            <a:solidFill>
              <a:srgbClr val="D02A09"/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0521" name="Rectangle 40"/>
            <p:cNvSpPr/>
            <p:nvPr/>
          </p:nvSpPr>
          <p:spPr>
            <a:xfrm>
              <a:off x="4291" y="229"/>
              <a:ext cx="417" cy="227"/>
            </a:xfrm>
            <a:prstGeom prst="rect">
              <a:avLst/>
            </a:prstGeom>
            <a:solidFill>
              <a:srgbClr val="D02A09"/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0522" name="Rectangle 41"/>
            <p:cNvSpPr/>
            <p:nvPr/>
          </p:nvSpPr>
          <p:spPr>
            <a:xfrm>
              <a:off x="4291" y="691"/>
              <a:ext cx="417" cy="227"/>
            </a:xfrm>
            <a:prstGeom prst="rect">
              <a:avLst/>
            </a:prstGeom>
            <a:solidFill>
              <a:srgbClr val="D02A09"/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0523" name="Rectangle 42"/>
            <p:cNvSpPr/>
            <p:nvPr/>
          </p:nvSpPr>
          <p:spPr>
            <a:xfrm>
              <a:off x="4291" y="1154"/>
              <a:ext cx="417" cy="227"/>
            </a:xfrm>
            <a:prstGeom prst="rect">
              <a:avLst/>
            </a:prstGeom>
            <a:solidFill>
              <a:srgbClr val="D02A09"/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22571" name="Line 43"/>
          <p:cNvSpPr/>
          <p:nvPr/>
        </p:nvSpPr>
        <p:spPr>
          <a:xfrm>
            <a:off x="2848928" y="2702243"/>
            <a:ext cx="2050256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22572" name="Line 44"/>
          <p:cNvSpPr/>
          <p:nvPr/>
        </p:nvSpPr>
        <p:spPr>
          <a:xfrm>
            <a:off x="2381250" y="2140268"/>
            <a:ext cx="2052638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22573" name="Line 45"/>
          <p:cNvSpPr/>
          <p:nvPr/>
        </p:nvSpPr>
        <p:spPr>
          <a:xfrm>
            <a:off x="2359343" y="2419350"/>
            <a:ext cx="2483644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22574" name="Line 46"/>
          <p:cNvSpPr/>
          <p:nvPr/>
        </p:nvSpPr>
        <p:spPr>
          <a:xfrm rot="-5400000">
            <a:off x="3234690" y="2020967"/>
            <a:ext cx="302419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22575" name="Line 47"/>
          <p:cNvSpPr/>
          <p:nvPr/>
        </p:nvSpPr>
        <p:spPr>
          <a:xfrm rot="-5400000">
            <a:off x="2695338" y="2301955"/>
            <a:ext cx="302419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22576" name="Line 48"/>
          <p:cNvSpPr/>
          <p:nvPr/>
        </p:nvSpPr>
        <p:spPr>
          <a:xfrm rot="-5400000">
            <a:off x="3721656" y="2292430"/>
            <a:ext cx="302419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22577" name="Line 49"/>
          <p:cNvSpPr/>
          <p:nvPr/>
        </p:nvSpPr>
        <p:spPr>
          <a:xfrm rot="-5400000">
            <a:off x="3234690" y="2594849"/>
            <a:ext cx="302419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22578" name="Line 50"/>
          <p:cNvSpPr/>
          <p:nvPr/>
        </p:nvSpPr>
        <p:spPr>
          <a:xfrm rot="-5400000">
            <a:off x="4261009" y="2594849"/>
            <a:ext cx="302419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22579" name="Line 51"/>
          <p:cNvSpPr/>
          <p:nvPr/>
        </p:nvSpPr>
        <p:spPr>
          <a:xfrm rot="-5400000">
            <a:off x="3721656" y="2875836"/>
            <a:ext cx="302419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20492" name="Rectangle 52"/>
          <p:cNvSpPr/>
          <p:nvPr/>
        </p:nvSpPr>
        <p:spPr>
          <a:xfrm>
            <a:off x="3387567" y="1047750"/>
            <a:ext cx="1026319" cy="271463"/>
          </a:xfrm>
          <a:prstGeom prst="rect">
            <a:avLst/>
          </a:prstGeom>
          <a:solidFill>
            <a:srgbClr val="D02A09"/>
          </a:solidFill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2325053" y="1894523"/>
            <a:ext cx="2573655" cy="1050131"/>
            <a:chOff x="4882" y="3978"/>
            <a:chExt cx="5404" cy="2205"/>
          </a:xfrm>
        </p:grpSpPr>
        <p:cxnSp>
          <p:nvCxnSpPr>
            <p:cNvPr id="53" name="直接连接符 52"/>
            <p:cNvCxnSpPr>
              <a:stCxn id="22571" idx="0"/>
              <a:endCxn id="22571" idx="1"/>
            </p:cNvCxnSpPr>
            <p:nvPr/>
          </p:nvCxnSpPr>
          <p:spPr>
            <a:xfrm>
              <a:off x="5982" y="5674"/>
              <a:ext cx="4305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4956" y="5080"/>
              <a:ext cx="526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>
              <a:endCxn id="22572" idx="1"/>
            </p:cNvCxnSpPr>
            <p:nvPr/>
          </p:nvCxnSpPr>
          <p:spPr>
            <a:xfrm flipV="1">
              <a:off x="4882" y="4494"/>
              <a:ext cx="4428" cy="5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>
              <a:off x="8140" y="5669"/>
              <a:ext cx="0" cy="51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>
              <a:off x="9258" y="5107"/>
              <a:ext cx="0" cy="51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>
              <a:off x="7113" y="5107"/>
              <a:ext cx="0" cy="51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>
              <a:off x="8135" y="4520"/>
              <a:ext cx="0" cy="51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>
              <a:off x="5984" y="4496"/>
              <a:ext cx="0" cy="51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>
              <a:off x="7110" y="3978"/>
              <a:ext cx="0" cy="51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" name="文本框 62"/>
          <p:cNvSpPr txBox="1"/>
          <p:nvPr/>
        </p:nvSpPr>
        <p:spPr>
          <a:xfrm>
            <a:off x="2287429" y="846297"/>
            <a:ext cx="1692116" cy="552926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10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2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2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2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22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22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22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22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22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22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3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27297" y="950595"/>
            <a:ext cx="6022181" cy="1037749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+mn-ea"/>
                <a:sym typeface="+mn-ea"/>
              </a:rPr>
              <a:t>3.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+mn-ea"/>
                <a:sym typeface="+mn-ea"/>
              </a:rPr>
              <a:t>把一张长方形纸剪成大小相等的两块，你能想出几种剪法？画一画。</a:t>
            </a:r>
            <a:endParaRPr lang="en-US" altLang="zh-CN" sz="2100" b="1" dirty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  <a:cs typeface="+mn-ea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47048" y="2331244"/>
            <a:ext cx="1950244" cy="117919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4022408" y="1887379"/>
            <a:ext cx="0" cy="2275999"/>
          </a:xfrm>
          <a:prstGeom prst="line">
            <a:avLst/>
          </a:prstGeom>
          <a:ln w="3810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2443639" y="2947035"/>
            <a:ext cx="3293269" cy="0"/>
          </a:xfrm>
          <a:prstGeom prst="line">
            <a:avLst/>
          </a:prstGeom>
          <a:ln w="3810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2814162" y="2201704"/>
            <a:ext cx="2487454" cy="1494949"/>
          </a:xfrm>
          <a:prstGeom prst="line">
            <a:avLst/>
          </a:prstGeom>
          <a:ln w="3810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74720" y="2122170"/>
            <a:ext cx="2194560" cy="899160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 anchor="t">
            <a:spAutoFit/>
          </a:bodyPr>
          <a:lstStyle/>
          <a:p>
            <a:pPr algn="ctr"/>
            <a:r>
              <a:rPr lang="zh-CN" altLang="en-US" sz="5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谢谢！</a:t>
            </a:r>
            <a:endParaRPr lang="zh-CN" altLang="en-US" sz="5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33926" y="726758"/>
            <a:ext cx="1508760" cy="483870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zh-CN" sz="2700" b="1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学习目标</a:t>
            </a:r>
            <a:endParaRPr lang="zh-CN" altLang="zh-CN" sz="2700" b="1" dirty="0">
              <a:solidFill>
                <a:schemeClr val="accent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55784" y="1501140"/>
            <a:ext cx="8400098" cy="180403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marL="257175" indent="-257175">
              <a:lnSpc>
                <a:spcPct val="150000"/>
              </a:lnSpc>
              <a:spcBef>
                <a:spcPct val="20000"/>
              </a:spcBef>
            </a:pP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Calibri" panose="020F0502020204030204" charset="0"/>
              </a:rPr>
              <a:t>1.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Calibri" panose="020F0502020204030204" charset="0"/>
              </a:rPr>
              <a:t>能够将平面图形进行简单的分解和组合。</a:t>
            </a:r>
            <a:endParaRPr lang="zh-CN" altLang="en-US"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Calibri" panose="020F0502020204030204" charset="0"/>
            </a:endParaRPr>
          </a:p>
          <a:p>
            <a:pPr marL="257175" indent="-257175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2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.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观察，动手操作，体验知识的形成过程,体会图形的变换，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培养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对图形的空间想象能力。</a:t>
            </a:r>
            <a:endParaRPr lang="en-US" altLang="zh-CN"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33926" y="726758"/>
            <a:ext cx="1508760" cy="483870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zh-CN" sz="2700" b="1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课堂导入</a:t>
            </a:r>
            <a:endParaRPr lang="zh-CN" altLang="zh-CN" sz="2700" b="1" dirty="0">
              <a:solidFill>
                <a:schemeClr val="accent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grayscl/>
          </a:blip>
          <a:stretch>
            <a:fillRect/>
          </a:stretch>
        </p:blipFill>
        <p:spPr>
          <a:xfrm>
            <a:off x="2146459" y="2337911"/>
            <a:ext cx="4220528" cy="188595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25792" y="1398747"/>
            <a:ext cx="8400098" cy="622459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观察下面的图形，想一想这些图形是怎样得到的？</a:t>
            </a:r>
            <a:endParaRPr lang="zh-CN" altLang="en-US"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33926" y="726758"/>
            <a:ext cx="1508760" cy="483870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zh-CN" sz="2700" b="1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学习新知</a:t>
            </a:r>
            <a:endParaRPr lang="zh-CN" altLang="zh-CN" sz="2700" b="1" dirty="0">
              <a:solidFill>
                <a:schemeClr val="accent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270" name="TextBox 19"/>
          <p:cNvSpPr txBox="1"/>
          <p:nvPr/>
        </p:nvSpPr>
        <p:spPr>
          <a:xfrm>
            <a:off x="933689" y="1403032"/>
            <a:ext cx="4914900" cy="39147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100" b="1" dirty="0">
                <a:latin typeface="Times New Roman" panose="02020603050405020304" charset="0"/>
                <a:ea typeface="宋体" panose="02010600030101010101" pitchFamily="2" charset="-122"/>
              </a:rPr>
              <a:t>两个同样的长方形可以拼成什么图形？</a:t>
            </a:r>
            <a:endParaRPr lang="zh-CN" altLang="en-US" sz="2100" b="1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74106" y="2120265"/>
            <a:ext cx="1127760" cy="5819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39991" y="2120265"/>
            <a:ext cx="1127760" cy="581978"/>
          </a:xfrm>
          <a:prstGeom prst="rect">
            <a:avLst/>
          </a:prstGeom>
          <a:solidFill>
            <a:srgbClr val="FE5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97818" y="3148012"/>
            <a:ext cx="1127760" cy="5819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97818" y="3729990"/>
            <a:ext cx="1127760" cy="581978"/>
          </a:xfrm>
          <a:prstGeom prst="rect">
            <a:avLst/>
          </a:prstGeom>
          <a:solidFill>
            <a:srgbClr val="FE5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03496" y="3462814"/>
            <a:ext cx="1127760" cy="5819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31256" y="3462814"/>
            <a:ext cx="1127760" cy="581978"/>
          </a:xfrm>
          <a:prstGeom prst="rect">
            <a:avLst/>
          </a:prstGeom>
          <a:solidFill>
            <a:srgbClr val="FE5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9"/>
          <p:cNvSpPr txBox="1"/>
          <p:nvPr/>
        </p:nvSpPr>
        <p:spPr>
          <a:xfrm>
            <a:off x="1854518" y="4311967"/>
            <a:ext cx="1213485" cy="39147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dirty="0">
                <a:latin typeface="Times New Roman" panose="02020603050405020304" charset="0"/>
                <a:ea typeface="宋体" panose="02010600030101010101" pitchFamily="2" charset="-122"/>
              </a:rPr>
              <a:t>大长方形</a:t>
            </a:r>
            <a:endParaRPr lang="zh-CN" altLang="en-US" sz="2100" b="1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3" name="TextBox 19"/>
          <p:cNvSpPr txBox="1"/>
          <p:nvPr/>
        </p:nvSpPr>
        <p:spPr>
          <a:xfrm>
            <a:off x="5512117" y="4489132"/>
            <a:ext cx="1039178" cy="39147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dirty="0">
                <a:latin typeface="Times New Roman" panose="02020603050405020304" charset="0"/>
                <a:ea typeface="宋体" panose="02010600030101010101" pitchFamily="2" charset="-122"/>
              </a:rPr>
              <a:t>正方形</a:t>
            </a:r>
            <a:endParaRPr lang="zh-CN" altLang="en-US" sz="2100" b="1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4" grpId="0" animBg="1"/>
      <p:bldP spid="4" grpId="1" animBg="1"/>
      <p:bldP spid="7" grpId="0" animBg="1"/>
      <p:bldP spid="7" grpId="1" animBg="1"/>
      <p:bldP spid="8" grpId="0" animBg="1"/>
      <p:bldP spid="8" grpId="1" animBg="1"/>
      <p:bldP spid="5" grpId="0" animBg="1"/>
      <p:bldP spid="5" grpId="1" animBg="1"/>
      <p:bldP spid="6" grpId="0" animBg="1"/>
      <p:bldP spid="6" grpId="1" animBg="1"/>
      <p:bldP spid="11" grpId="0"/>
      <p:bldP spid="11" grpId="1"/>
      <p:bldP spid="13" grpId="0"/>
      <p:bldP spid="1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95300" y="889635"/>
            <a:ext cx="3485198" cy="3688080"/>
            <a:chOff x="1040" y="1868"/>
            <a:chExt cx="7318" cy="774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 cstate="email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1040" y="5384"/>
              <a:ext cx="3205" cy="4228"/>
            </a:xfrm>
            <a:prstGeom prst="rect">
              <a:avLst/>
            </a:prstGeom>
          </p:spPr>
        </p:pic>
        <p:sp>
          <p:nvSpPr>
            <p:cNvPr id="3" name="圆角矩形标注 2"/>
            <p:cNvSpPr/>
            <p:nvPr/>
          </p:nvSpPr>
          <p:spPr>
            <a:xfrm>
              <a:off x="1545" y="1868"/>
              <a:ext cx="6813" cy="2624"/>
            </a:xfrm>
            <a:prstGeom prst="wedgeRoundRectCallout">
              <a:avLst>
                <a:gd name="adj1" fmla="val -36736"/>
                <a:gd name="adj2" fmla="val 64367"/>
                <a:gd name="adj3" fmla="val 16667"/>
              </a:avLst>
            </a:prstGeom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70" name="TextBox 19"/>
            <p:cNvSpPr txBox="1"/>
            <p:nvPr/>
          </p:nvSpPr>
          <p:spPr>
            <a:xfrm>
              <a:off x="1624" y="2091"/>
              <a:ext cx="6734" cy="2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100" b="1" dirty="0">
                  <a:latin typeface="Times New Roman" panose="02020603050405020304" charset="0"/>
                  <a:ea typeface="宋体" panose="02010600030101010101" pitchFamily="2" charset="-122"/>
                </a:rPr>
                <a:t>两个同样的长方形一定可以拼成一个正方形吗？</a:t>
              </a:r>
              <a:endParaRPr lang="zh-CN" altLang="en-US" sz="2100" b="1" dirty="0">
                <a:latin typeface="Times New Roman" panose="02020603050405020304" charset="0"/>
                <a:ea typeface="宋体" panose="02010600030101010101" pitchFamily="2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4604862" y="1998821"/>
            <a:ext cx="1244441" cy="32575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65069" y="1998821"/>
            <a:ext cx="1244441" cy="325755"/>
          </a:xfrm>
          <a:prstGeom prst="rect">
            <a:avLst/>
          </a:prstGeom>
          <a:solidFill>
            <a:srgbClr val="FE5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18398" y="3125153"/>
            <a:ext cx="1244441" cy="32575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74269" y="3125153"/>
            <a:ext cx="1244441" cy="325755"/>
          </a:xfrm>
          <a:prstGeom prst="rect">
            <a:avLst/>
          </a:prstGeom>
          <a:solidFill>
            <a:srgbClr val="FE5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599748" y="3082290"/>
            <a:ext cx="1244441" cy="32575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599748" y="3408045"/>
            <a:ext cx="1244441" cy="325755"/>
          </a:xfrm>
          <a:prstGeom prst="rect">
            <a:avLst/>
          </a:prstGeom>
          <a:solidFill>
            <a:srgbClr val="FE5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9"/>
          <p:cNvSpPr txBox="1"/>
          <p:nvPr/>
        </p:nvSpPr>
        <p:spPr>
          <a:xfrm>
            <a:off x="4386263" y="3880485"/>
            <a:ext cx="1213485" cy="39147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dirty="0">
                <a:latin typeface="Times New Roman" panose="02020603050405020304" charset="0"/>
                <a:ea typeface="宋体" panose="02010600030101010101" pitchFamily="2" charset="-122"/>
              </a:rPr>
              <a:t>大长方形</a:t>
            </a:r>
            <a:endParaRPr lang="zh-CN" altLang="en-US" sz="2100" b="1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4" name="TextBox 19"/>
          <p:cNvSpPr txBox="1"/>
          <p:nvPr/>
        </p:nvSpPr>
        <p:spPr>
          <a:xfrm>
            <a:off x="1378744" y="4418648"/>
            <a:ext cx="5835491" cy="55292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002060"/>
                </a:solidFill>
                <a:latin typeface="Times New Roman" panose="02020603050405020304" charset="0"/>
                <a:ea typeface="宋体" panose="02010600030101010101" pitchFamily="2" charset="-122"/>
              </a:rPr>
              <a:t>两个同样的长方形不一定可以拼成一个正方形。</a:t>
            </a:r>
            <a:endParaRPr lang="zh-CN" altLang="en-US" sz="2100" b="1" dirty="0">
              <a:solidFill>
                <a:srgbClr val="00206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10" grpId="0" animBg="1"/>
      <p:bldP spid="10" grpId="1" animBg="1"/>
      <p:bldP spid="11" grpId="0" animBg="1"/>
      <p:bldP spid="11" grpId="1" animBg="1"/>
      <p:bldP spid="13" grpId="0"/>
      <p:bldP spid="13" grpId="1"/>
      <p:bldP spid="14" grpId="0"/>
      <p:bldP spid="1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直角三角形 13"/>
          <p:cNvSpPr/>
          <p:nvPr/>
        </p:nvSpPr>
        <p:spPr>
          <a:xfrm rot="10800000">
            <a:off x="5095875" y="1902143"/>
            <a:ext cx="1331595" cy="805339"/>
          </a:xfrm>
          <a:prstGeom prst="rtTriangle">
            <a:avLst/>
          </a:prstGeom>
          <a:solidFill>
            <a:srgbClr val="FE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0" name="直角三角形 9"/>
          <p:cNvSpPr/>
          <p:nvPr/>
        </p:nvSpPr>
        <p:spPr>
          <a:xfrm>
            <a:off x="3459480" y="1903571"/>
            <a:ext cx="805815" cy="805815"/>
          </a:xfrm>
          <a:prstGeom prst="rtTriangl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1270" name="TextBox 19"/>
          <p:cNvSpPr txBox="1"/>
          <p:nvPr/>
        </p:nvSpPr>
        <p:spPr>
          <a:xfrm>
            <a:off x="1027034" y="1099185"/>
            <a:ext cx="4914900" cy="39147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100" b="1" dirty="0">
                <a:latin typeface="Times New Roman" panose="02020603050405020304" charset="0"/>
                <a:ea typeface="宋体" panose="02010600030101010101" pitchFamily="2" charset="-122"/>
              </a:rPr>
              <a:t>两个同样的三角形可以拼成什么图形？</a:t>
            </a:r>
            <a:endParaRPr lang="zh-CN" altLang="en-US" sz="2100" b="1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80512" y="3019901"/>
            <a:ext cx="952976" cy="1723073"/>
          </a:xfrm>
          <a:prstGeom prst="rect">
            <a:avLst/>
          </a:prstGeom>
        </p:spPr>
      </p:pic>
      <p:sp>
        <p:nvSpPr>
          <p:cNvPr id="5" name="等腰三角形 4"/>
          <p:cNvSpPr/>
          <p:nvPr/>
        </p:nvSpPr>
        <p:spPr>
          <a:xfrm rot="3660000" flipH="1">
            <a:off x="7286149" y="1713072"/>
            <a:ext cx="751523" cy="881539"/>
          </a:xfrm>
          <a:prstGeom prst="triangl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rot="14460000" flipH="1">
            <a:off x="7489984" y="2036445"/>
            <a:ext cx="751523" cy="881539"/>
          </a:xfrm>
          <a:prstGeom prst="triangle">
            <a:avLst/>
          </a:prstGeom>
          <a:solidFill>
            <a:srgbClr val="FE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1" name="直角三角形 10"/>
          <p:cNvSpPr/>
          <p:nvPr/>
        </p:nvSpPr>
        <p:spPr>
          <a:xfrm rot="10800000">
            <a:off x="3459480" y="1901666"/>
            <a:ext cx="805815" cy="805815"/>
          </a:xfrm>
          <a:prstGeom prst="rtTriangle">
            <a:avLst/>
          </a:prstGeom>
          <a:solidFill>
            <a:srgbClr val="FE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3" name="直角三角形 12"/>
          <p:cNvSpPr/>
          <p:nvPr/>
        </p:nvSpPr>
        <p:spPr>
          <a:xfrm>
            <a:off x="5095875" y="1902619"/>
            <a:ext cx="1331595" cy="805339"/>
          </a:xfrm>
          <a:prstGeom prst="rtTriangl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6" name="直角三角形 15"/>
          <p:cNvSpPr/>
          <p:nvPr/>
        </p:nvSpPr>
        <p:spPr>
          <a:xfrm>
            <a:off x="2163128" y="1903572"/>
            <a:ext cx="607695" cy="805339"/>
          </a:xfrm>
          <a:prstGeom prst="rtTriangl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7" name="直角三角形 16"/>
          <p:cNvSpPr/>
          <p:nvPr/>
        </p:nvSpPr>
        <p:spPr>
          <a:xfrm flipH="1">
            <a:off x="1530192" y="1902619"/>
            <a:ext cx="630079" cy="805339"/>
          </a:xfrm>
          <a:prstGeom prst="rtTriangle">
            <a:avLst/>
          </a:prstGeom>
          <a:solidFill>
            <a:srgbClr val="FE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19"/>
          <p:cNvSpPr txBox="1"/>
          <p:nvPr/>
        </p:nvSpPr>
        <p:spPr>
          <a:xfrm>
            <a:off x="1530191" y="2957989"/>
            <a:ext cx="1213485" cy="39147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dirty="0">
                <a:solidFill>
                  <a:srgbClr val="002060"/>
                </a:solidFill>
                <a:latin typeface="Times New Roman" panose="02020603050405020304" charset="0"/>
                <a:ea typeface="宋体" panose="02010600030101010101" pitchFamily="2" charset="-122"/>
              </a:rPr>
              <a:t>大三角形</a:t>
            </a:r>
            <a:endParaRPr lang="zh-CN" altLang="en-US" sz="2100" b="1" dirty="0">
              <a:solidFill>
                <a:srgbClr val="00206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459480" y="2957989"/>
            <a:ext cx="1213485" cy="39147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dirty="0">
                <a:solidFill>
                  <a:srgbClr val="002060"/>
                </a:solidFill>
                <a:latin typeface="Times New Roman" panose="02020603050405020304" charset="0"/>
                <a:ea typeface="宋体" panose="02010600030101010101" pitchFamily="2" charset="-122"/>
              </a:rPr>
              <a:t>正方形</a:t>
            </a:r>
            <a:endParaRPr lang="zh-CN" altLang="en-US" sz="2100" b="1" dirty="0">
              <a:solidFill>
                <a:srgbClr val="00206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21" name="TextBox 19"/>
          <p:cNvSpPr txBox="1"/>
          <p:nvPr/>
        </p:nvSpPr>
        <p:spPr>
          <a:xfrm>
            <a:off x="5259705" y="2957989"/>
            <a:ext cx="1213485" cy="39147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dirty="0">
                <a:solidFill>
                  <a:srgbClr val="002060"/>
                </a:solidFill>
                <a:latin typeface="Times New Roman" panose="02020603050405020304" charset="0"/>
                <a:ea typeface="宋体" panose="02010600030101010101" pitchFamily="2" charset="-122"/>
              </a:rPr>
              <a:t>长方形</a:t>
            </a:r>
            <a:endParaRPr lang="zh-CN" altLang="en-US" sz="2100" b="1" dirty="0">
              <a:solidFill>
                <a:srgbClr val="00206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22" name="TextBox 19"/>
          <p:cNvSpPr txBox="1"/>
          <p:nvPr/>
        </p:nvSpPr>
        <p:spPr>
          <a:xfrm>
            <a:off x="7094221" y="2957989"/>
            <a:ext cx="1770221" cy="39147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dirty="0">
                <a:solidFill>
                  <a:srgbClr val="002060"/>
                </a:solidFill>
                <a:latin typeface="Times New Roman" panose="02020603050405020304" charset="0"/>
                <a:ea typeface="宋体" panose="02010600030101010101" pitchFamily="2" charset="-122"/>
              </a:rPr>
              <a:t>平形四边形</a:t>
            </a:r>
            <a:endParaRPr lang="zh-CN" altLang="en-US" sz="2100" b="1" dirty="0">
              <a:solidFill>
                <a:srgbClr val="00206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0" grpId="0" bldLvl="0" animBg="1"/>
      <p:bldP spid="10" grpId="1" animBg="1"/>
      <p:bldP spid="5" grpId="0" bldLvl="0" animBg="1"/>
      <p:bldP spid="5" grpId="1" animBg="1"/>
      <p:bldP spid="6" grpId="0" bldLvl="0" animBg="1"/>
      <p:bldP spid="6" grpId="1" animBg="1"/>
      <p:bldP spid="11" grpId="0" animBg="1"/>
      <p:bldP spid="11" grpId="1" animBg="1"/>
      <p:bldP spid="13" grpId="0" animBg="1"/>
      <p:bldP spid="13" grpId="1" animBg="1"/>
      <p:bldP spid="16" grpId="0" animBg="1"/>
      <p:bldP spid="16" grpId="1" animBg="1"/>
      <p:bldP spid="17" grpId="0" animBg="1"/>
      <p:bldP spid="17" grpId="1" animBg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直角三角形 12"/>
          <p:cNvSpPr/>
          <p:nvPr/>
        </p:nvSpPr>
        <p:spPr>
          <a:xfrm>
            <a:off x="3487579" y="2318861"/>
            <a:ext cx="992505" cy="537210"/>
          </a:xfrm>
          <a:prstGeom prst="rtTriangl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2" name="直角三角形 11"/>
          <p:cNvSpPr/>
          <p:nvPr/>
        </p:nvSpPr>
        <p:spPr>
          <a:xfrm rot="10800000">
            <a:off x="2495074" y="2318861"/>
            <a:ext cx="992505" cy="537210"/>
          </a:xfrm>
          <a:prstGeom prst="rtTriangle">
            <a:avLst/>
          </a:prstGeom>
          <a:solidFill>
            <a:srgbClr val="FE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1" name="直角三角形 10"/>
          <p:cNvSpPr/>
          <p:nvPr/>
        </p:nvSpPr>
        <p:spPr>
          <a:xfrm>
            <a:off x="2495074" y="2318861"/>
            <a:ext cx="992505" cy="537210"/>
          </a:xfrm>
          <a:prstGeom prst="rtTriangl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1270" name="TextBox 19"/>
          <p:cNvSpPr txBox="1"/>
          <p:nvPr/>
        </p:nvSpPr>
        <p:spPr>
          <a:xfrm>
            <a:off x="1739265" y="1205866"/>
            <a:ext cx="6105525" cy="55292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charset="0"/>
                <a:ea typeface="宋体" panose="02010600030101010101" pitchFamily="2" charset="-122"/>
              </a:rPr>
              <a:t>四个同样的三角形可以拼成什么图形？六个呢？</a:t>
            </a:r>
            <a:endParaRPr lang="zh-CN" altLang="en-US" sz="2100" b="1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852012" y="1087756"/>
            <a:ext cx="757714" cy="789146"/>
          </a:xfrm>
          <a:prstGeom prst="rect">
            <a:avLst/>
          </a:prstGeom>
        </p:spPr>
      </p:pic>
      <p:sp>
        <p:nvSpPr>
          <p:cNvPr id="14" name="直角三角形 13"/>
          <p:cNvSpPr/>
          <p:nvPr/>
        </p:nvSpPr>
        <p:spPr>
          <a:xfrm rot="10800000">
            <a:off x="3487579" y="2318861"/>
            <a:ext cx="992505" cy="537210"/>
          </a:xfrm>
          <a:prstGeom prst="rtTriangle">
            <a:avLst/>
          </a:prstGeom>
          <a:solidFill>
            <a:srgbClr val="FE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>
            <a:off x="5136833" y="2046923"/>
            <a:ext cx="490061" cy="490061"/>
          </a:xfrm>
          <a:prstGeom prst="triangl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 rot="10800000">
            <a:off x="5393056" y="2041208"/>
            <a:ext cx="490061" cy="490061"/>
          </a:xfrm>
          <a:prstGeom prst="triangle">
            <a:avLst/>
          </a:prstGeom>
          <a:solidFill>
            <a:srgbClr val="FE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rot="6960000">
            <a:off x="4985862" y="2644617"/>
            <a:ext cx="490061" cy="434816"/>
          </a:xfrm>
          <a:prstGeom prst="triangl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18"/>
          <p:cNvSpPr/>
          <p:nvPr/>
        </p:nvSpPr>
        <p:spPr>
          <a:xfrm rot="17820000">
            <a:off x="5099685" y="2421732"/>
            <a:ext cx="463868" cy="453866"/>
          </a:xfrm>
          <a:prstGeom prst="triangle">
            <a:avLst/>
          </a:prstGeom>
          <a:solidFill>
            <a:srgbClr val="FE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19"/>
          <p:cNvSpPr/>
          <p:nvPr/>
        </p:nvSpPr>
        <p:spPr>
          <a:xfrm>
            <a:off x="6500813" y="2048351"/>
            <a:ext cx="455295" cy="455295"/>
          </a:xfrm>
          <a:prstGeom prst="triangl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>
            <a:off x="6726555" y="2503646"/>
            <a:ext cx="455295" cy="455295"/>
          </a:xfrm>
          <a:prstGeom prst="triangl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 rot="10800000">
            <a:off x="6500813" y="2503646"/>
            <a:ext cx="455295" cy="455295"/>
          </a:xfrm>
          <a:prstGeom prst="triangle">
            <a:avLst/>
          </a:prstGeom>
          <a:solidFill>
            <a:srgbClr val="FE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>
            <a:off x="6271260" y="2502694"/>
            <a:ext cx="455295" cy="455295"/>
          </a:xfrm>
          <a:prstGeom prst="triangl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4" name="直角三角形 23"/>
          <p:cNvSpPr/>
          <p:nvPr/>
        </p:nvSpPr>
        <p:spPr>
          <a:xfrm>
            <a:off x="1568767" y="2034064"/>
            <a:ext cx="501968" cy="501968"/>
          </a:xfrm>
          <a:prstGeom prst="rtTriangl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直角三角形 24"/>
          <p:cNvSpPr/>
          <p:nvPr/>
        </p:nvSpPr>
        <p:spPr>
          <a:xfrm rot="16200000">
            <a:off x="1066800" y="2048351"/>
            <a:ext cx="501968" cy="501968"/>
          </a:xfrm>
          <a:prstGeom prst="rtTriangle">
            <a:avLst/>
          </a:prstGeom>
          <a:solidFill>
            <a:srgbClr val="FE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直角三角形 25"/>
          <p:cNvSpPr/>
          <p:nvPr/>
        </p:nvSpPr>
        <p:spPr>
          <a:xfrm rot="5400000">
            <a:off x="1576864" y="2547461"/>
            <a:ext cx="501968" cy="501968"/>
          </a:xfrm>
          <a:prstGeom prst="rtTriangle">
            <a:avLst/>
          </a:prstGeom>
          <a:solidFill>
            <a:srgbClr val="FE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直角三角形 26"/>
          <p:cNvSpPr/>
          <p:nvPr/>
        </p:nvSpPr>
        <p:spPr>
          <a:xfrm rot="10800000">
            <a:off x="1069657" y="2533650"/>
            <a:ext cx="501968" cy="501968"/>
          </a:xfrm>
          <a:prstGeom prst="rtTriangl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8" name="TextBox 19"/>
          <p:cNvSpPr txBox="1"/>
          <p:nvPr/>
        </p:nvSpPr>
        <p:spPr>
          <a:xfrm>
            <a:off x="1066800" y="3177540"/>
            <a:ext cx="1213485" cy="39147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dirty="0">
                <a:solidFill>
                  <a:srgbClr val="002060"/>
                </a:solidFill>
                <a:latin typeface="Times New Roman" panose="02020603050405020304" charset="0"/>
                <a:ea typeface="宋体" panose="02010600030101010101" pitchFamily="2" charset="-122"/>
              </a:rPr>
              <a:t>正方形</a:t>
            </a:r>
            <a:endParaRPr lang="zh-CN" altLang="en-US" sz="2100" b="1" dirty="0">
              <a:solidFill>
                <a:srgbClr val="00206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29" name="TextBox 19"/>
          <p:cNvSpPr txBox="1"/>
          <p:nvPr/>
        </p:nvSpPr>
        <p:spPr>
          <a:xfrm>
            <a:off x="2800826" y="3177540"/>
            <a:ext cx="1213485" cy="39147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dirty="0">
                <a:solidFill>
                  <a:srgbClr val="002060"/>
                </a:solidFill>
                <a:latin typeface="Times New Roman" panose="02020603050405020304" charset="0"/>
                <a:ea typeface="宋体" panose="02010600030101010101" pitchFamily="2" charset="-122"/>
              </a:rPr>
              <a:t>长方形</a:t>
            </a:r>
            <a:endParaRPr lang="zh-CN" altLang="en-US" sz="2100" b="1" dirty="0">
              <a:solidFill>
                <a:srgbClr val="00206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30" name="TextBox 19"/>
          <p:cNvSpPr txBox="1"/>
          <p:nvPr/>
        </p:nvSpPr>
        <p:spPr>
          <a:xfrm>
            <a:off x="4375786" y="3177540"/>
            <a:ext cx="1770221" cy="39147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dirty="0">
                <a:solidFill>
                  <a:srgbClr val="002060"/>
                </a:solidFill>
                <a:latin typeface="Times New Roman" panose="02020603050405020304" charset="0"/>
                <a:ea typeface="宋体" panose="02010600030101010101" pitchFamily="2" charset="-122"/>
              </a:rPr>
              <a:t>平形四边形</a:t>
            </a:r>
            <a:endParaRPr lang="zh-CN" altLang="en-US" sz="2100" b="1" dirty="0">
              <a:solidFill>
                <a:srgbClr val="00206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31" name="TextBox 19"/>
          <p:cNvSpPr txBox="1"/>
          <p:nvPr/>
        </p:nvSpPr>
        <p:spPr>
          <a:xfrm>
            <a:off x="6121718" y="3177540"/>
            <a:ext cx="1213485" cy="39147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dirty="0">
                <a:solidFill>
                  <a:srgbClr val="002060"/>
                </a:solidFill>
                <a:latin typeface="Times New Roman" panose="02020603050405020304" charset="0"/>
                <a:ea typeface="宋体" panose="02010600030101010101" pitchFamily="2" charset="-122"/>
              </a:rPr>
              <a:t>大三角形</a:t>
            </a:r>
            <a:endParaRPr lang="zh-CN" altLang="en-US" sz="2100" b="1" dirty="0">
              <a:solidFill>
                <a:srgbClr val="00206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45" name="等腰三角形 44"/>
          <p:cNvSpPr/>
          <p:nvPr/>
        </p:nvSpPr>
        <p:spPr>
          <a:xfrm>
            <a:off x="2409846" y="4383174"/>
            <a:ext cx="563823" cy="486054"/>
          </a:xfrm>
          <a:prstGeom prst="triangl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100" b="1"/>
          </a:p>
        </p:txBody>
      </p:sp>
      <p:sp>
        <p:nvSpPr>
          <p:cNvPr id="46" name="等腰三角形 45"/>
          <p:cNvSpPr/>
          <p:nvPr/>
        </p:nvSpPr>
        <p:spPr>
          <a:xfrm rot="18001628">
            <a:off x="2344087" y="3791374"/>
            <a:ext cx="563823" cy="486054"/>
          </a:xfrm>
          <a:prstGeom prst="triangle">
            <a:avLst/>
          </a:prstGeom>
          <a:solidFill>
            <a:srgbClr val="FE5050"/>
          </a:solidFill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100" b="1"/>
          </a:p>
        </p:txBody>
      </p:sp>
      <p:sp>
        <p:nvSpPr>
          <p:cNvPr id="47" name="等腰三角形 46"/>
          <p:cNvSpPr/>
          <p:nvPr/>
        </p:nvSpPr>
        <p:spPr>
          <a:xfrm rot="3580905">
            <a:off x="2195720" y="4260237"/>
            <a:ext cx="563823" cy="486054"/>
          </a:xfrm>
          <a:prstGeom prst="triangle">
            <a:avLst/>
          </a:prstGeom>
          <a:solidFill>
            <a:srgbClr val="FE5050"/>
          </a:solidFill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100" b="1"/>
          </a:p>
        </p:txBody>
      </p:sp>
      <p:sp>
        <p:nvSpPr>
          <p:cNvPr id="48" name="等腰三角形 47"/>
          <p:cNvSpPr/>
          <p:nvPr/>
        </p:nvSpPr>
        <p:spPr>
          <a:xfrm rot="7260367">
            <a:off x="2193475" y="4032970"/>
            <a:ext cx="563823" cy="486054"/>
          </a:xfrm>
          <a:prstGeom prst="triangl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100" b="1"/>
          </a:p>
        </p:txBody>
      </p:sp>
      <p:sp>
        <p:nvSpPr>
          <p:cNvPr id="49" name="等腰三角形 48"/>
          <p:cNvSpPr/>
          <p:nvPr/>
        </p:nvSpPr>
        <p:spPr>
          <a:xfrm rot="3605954">
            <a:off x="2772617" y="4260666"/>
            <a:ext cx="563823" cy="486054"/>
          </a:xfrm>
          <a:prstGeom prst="triangle">
            <a:avLst/>
          </a:prstGeom>
          <a:solidFill>
            <a:srgbClr val="FE5050"/>
          </a:solidFill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100" b="1"/>
          </a:p>
        </p:txBody>
      </p:sp>
      <p:sp>
        <p:nvSpPr>
          <p:cNvPr id="50" name="等腰三角形 49"/>
          <p:cNvSpPr/>
          <p:nvPr/>
        </p:nvSpPr>
        <p:spPr>
          <a:xfrm rot="7228099">
            <a:off x="2771413" y="4020908"/>
            <a:ext cx="563823" cy="486054"/>
          </a:xfrm>
          <a:prstGeom prst="triangle">
            <a:avLst/>
          </a:prstGeom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5"/>
                </a:solidFill>
              </a14:hiddenFill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100" b="1"/>
          </a:p>
        </p:txBody>
      </p:sp>
      <p:sp>
        <p:nvSpPr>
          <p:cNvPr id="58" name="TextBox 19"/>
          <p:cNvSpPr txBox="1"/>
          <p:nvPr/>
        </p:nvSpPr>
        <p:spPr>
          <a:xfrm>
            <a:off x="3418999" y="4251484"/>
            <a:ext cx="1213485" cy="39147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dirty="0">
                <a:solidFill>
                  <a:srgbClr val="002060"/>
                </a:solidFill>
                <a:latin typeface="Times New Roman" panose="02020603050405020304" charset="0"/>
                <a:ea typeface="宋体" panose="02010600030101010101" pitchFamily="2" charset="-122"/>
              </a:rPr>
              <a:t>六边形</a:t>
            </a:r>
            <a:endParaRPr lang="zh-CN" altLang="en-US" sz="2100" b="1" dirty="0">
              <a:solidFill>
                <a:srgbClr val="00206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2" grpId="0" animBg="1"/>
      <p:bldP spid="11" grpId="0" animBg="1"/>
      <p:bldP spid="11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45" grpId="0" bldLvl="0" animBg="1"/>
      <p:bldP spid="46" grpId="0" bldLvl="0" animBg="1"/>
      <p:bldP spid="47" grpId="0" bldLvl="0" animBg="1"/>
      <p:bldP spid="48" grpId="0" bldLvl="0" animBg="1"/>
      <p:bldP spid="49" grpId="0" bldLvl="0" animBg="1"/>
      <p:bldP spid="50" grpId="0" bldLvl="0" animBg="1"/>
      <p:bldP spid="58" grpId="0"/>
      <p:bldP spid="58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0" name="TextBox 19"/>
          <p:cNvSpPr txBox="1"/>
          <p:nvPr/>
        </p:nvSpPr>
        <p:spPr>
          <a:xfrm>
            <a:off x="1681163" y="855822"/>
            <a:ext cx="6105525" cy="55292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charset="0"/>
                <a:ea typeface="宋体" panose="02010600030101010101" pitchFamily="2" charset="-122"/>
              </a:rPr>
              <a:t>动手拼一拼，想一想拼出的图形像什么？</a:t>
            </a:r>
            <a:endParaRPr lang="zh-CN" altLang="en-US" sz="2100" b="1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80172" y="1628775"/>
            <a:ext cx="2606516" cy="1694498"/>
          </a:xfrm>
          <a:prstGeom prst="rect">
            <a:avLst/>
          </a:prstGeom>
        </p:spPr>
      </p:pic>
      <p:sp>
        <p:nvSpPr>
          <p:cNvPr id="28" name="TextBox 19"/>
          <p:cNvSpPr txBox="1"/>
          <p:nvPr/>
        </p:nvSpPr>
        <p:spPr>
          <a:xfrm>
            <a:off x="6029801" y="3446621"/>
            <a:ext cx="1213485" cy="39147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dirty="0">
                <a:solidFill>
                  <a:srgbClr val="002060"/>
                </a:solidFill>
                <a:latin typeface="Times New Roman" panose="02020603050405020304" charset="0"/>
                <a:ea typeface="宋体" panose="02010600030101010101" pitchFamily="2" charset="-122"/>
              </a:rPr>
              <a:t>蜡烛</a:t>
            </a:r>
            <a:endParaRPr lang="zh-CN" altLang="en-US" sz="2100" b="1" dirty="0">
              <a:solidFill>
                <a:srgbClr val="00206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9159" y="1751648"/>
            <a:ext cx="1943100" cy="1571625"/>
          </a:xfrm>
          <a:prstGeom prst="rect">
            <a:avLst/>
          </a:prstGeom>
        </p:spPr>
      </p:pic>
      <p:sp>
        <p:nvSpPr>
          <p:cNvPr id="4" name="TextBox 19"/>
          <p:cNvSpPr txBox="1"/>
          <p:nvPr/>
        </p:nvSpPr>
        <p:spPr>
          <a:xfrm>
            <a:off x="1399699" y="3346132"/>
            <a:ext cx="922020" cy="39147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dirty="0">
                <a:solidFill>
                  <a:srgbClr val="002060"/>
                </a:solidFill>
                <a:latin typeface="Times New Roman" panose="02020603050405020304" charset="0"/>
                <a:ea typeface="宋体" panose="02010600030101010101" pitchFamily="2" charset="-122"/>
              </a:rPr>
              <a:t>小船</a:t>
            </a:r>
            <a:endParaRPr lang="zh-CN" altLang="en-US" sz="2100" b="1" dirty="0">
              <a:solidFill>
                <a:srgbClr val="00206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233738" y="1861185"/>
            <a:ext cx="2030730" cy="1352550"/>
          </a:xfrm>
          <a:prstGeom prst="rect">
            <a:avLst/>
          </a:prstGeom>
        </p:spPr>
      </p:pic>
      <p:sp>
        <p:nvSpPr>
          <p:cNvPr id="6" name="TextBox 19"/>
          <p:cNvSpPr txBox="1"/>
          <p:nvPr/>
        </p:nvSpPr>
        <p:spPr>
          <a:xfrm>
            <a:off x="3928110" y="3446621"/>
            <a:ext cx="922020" cy="39147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dirty="0">
                <a:solidFill>
                  <a:srgbClr val="002060"/>
                </a:solidFill>
                <a:latin typeface="Times New Roman" panose="02020603050405020304" charset="0"/>
                <a:ea typeface="宋体" panose="02010600030101010101" pitchFamily="2" charset="-122"/>
              </a:rPr>
              <a:t>小鸟</a:t>
            </a:r>
            <a:endParaRPr lang="zh-CN" altLang="en-US" sz="2100" b="1" dirty="0">
              <a:solidFill>
                <a:srgbClr val="00206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8" grpId="1"/>
      <p:bldP spid="4" grpId="0"/>
      <p:bldP spid="4" grpId="1"/>
      <p:bldP spid="6" grpId="0"/>
      <p:bldP spid="6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438876" y="1917382"/>
            <a:ext cx="1658303" cy="165830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8436" name="TextBox 1"/>
          <p:cNvSpPr txBox="1"/>
          <p:nvPr/>
        </p:nvSpPr>
        <p:spPr>
          <a:xfrm>
            <a:off x="2064068" y="1025605"/>
            <a:ext cx="5400675" cy="55292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将一张正方形纸对折后剪开</a:t>
            </a:r>
            <a:r>
              <a:rPr lang="en-US" altLang="zh-CN" sz="21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,</a:t>
            </a:r>
            <a:r>
              <a:rPr lang="zh-CN" altLang="en-US" sz="21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你能发现什么</a:t>
            </a:r>
            <a:r>
              <a:rPr lang="en-US" altLang="zh-CN" sz="21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?</a:t>
            </a:r>
            <a:endParaRPr lang="zh-CN" altLang="en-US" sz="21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237774" y="884873"/>
            <a:ext cx="757714" cy="789146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3268028" y="1701642"/>
            <a:ext cx="0" cy="2090261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5138261" y="1917859"/>
            <a:ext cx="1658303" cy="165830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4871562" y="1664018"/>
            <a:ext cx="2172176" cy="2172176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501968" y="2734628"/>
            <a:ext cx="1692116" cy="2007394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我发现一个正方形可以剪成两个相同的长方形。</a:t>
            </a:r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7300913" y="1701641"/>
            <a:ext cx="1692116" cy="2007394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我发现一个正方形可以剪成两个相同的三角形。</a:t>
            </a:r>
            <a:endParaRPr lang="zh-CN" altLang="en-US" dirty="0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8" grpId="0"/>
      <p:bldP spid="8" grpId="1"/>
      <p:bldP spid="9" grpId="0"/>
      <p:bldP spid="9" grpId="1"/>
    </p:bldLst>
  </p:timing>
</p:sld>
</file>

<file path=ppt/tags/tag1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1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6.xml><?xml version="1.0" encoding="utf-8"?>
<p:tagLst xmlns:p="http://schemas.openxmlformats.org/presentationml/2006/main">
  <p:tag name="KSO_WPP_MARK_KEY" val="9622fe6a-f162-4bda-a0d6-99392b45d5d7"/>
  <p:tag name="COMMONDATA" val="eyJoZGlkIjoiNTEwZDYwYjA4ODUyYzA2MmI0M2EzZjhhMWY0NWI4YWEifQ=="/>
</p:tagLst>
</file>

<file path=ppt/tags/tag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486</Words>
  <Application>WPS 演示</Application>
  <PresentationFormat>全屏显示(16:9)</PresentationFormat>
  <Paragraphs>86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Times New Roman</vt:lpstr>
      <vt:lpstr>Calibri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31</cp:revision>
  <dcterms:created xsi:type="dcterms:W3CDTF">2019-06-19T02:08:00Z</dcterms:created>
  <dcterms:modified xsi:type="dcterms:W3CDTF">2023-01-26T10:28:24Z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CC8BA49BD80D400CA54344CB697DC6D0</vt:lpwstr>
  </property>
</Properties>
</file>