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7"/>
  </p:handoutMasterIdLst>
  <p:sldIdLst>
    <p:sldId id="257" r:id="rId3"/>
    <p:sldId id="258" r:id="rId4"/>
    <p:sldId id="259" r:id="rId5"/>
    <p:sldId id="260" r:id="rId6"/>
    <p:sldId id="264" r:id="rId7"/>
    <p:sldId id="265" r:id="rId9"/>
    <p:sldId id="266" r:id="rId10"/>
    <p:sldId id="262" r:id="rId11"/>
    <p:sldId id="261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528B"/>
    <a:srgbClr val="F9A75F"/>
    <a:srgbClr val="1FBAC0"/>
    <a:srgbClr val="E4C4A7"/>
    <a:srgbClr val="8CC63E"/>
    <a:srgbClr val="F3CD48"/>
    <a:srgbClr val="F14D37"/>
    <a:srgbClr val="F04D37"/>
    <a:srgbClr val="FB9DC7"/>
    <a:srgbClr val="F96C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654"/>
      </p:cViewPr>
      <p:guideLst>
        <p:guide orient="horz" pos="1620"/>
        <p:guide pos="287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116604" y="3958114"/>
            <a:ext cx="2027396" cy="11853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6711316" y="3789522"/>
            <a:ext cx="2255996" cy="13196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82391" y="117634"/>
            <a:ext cx="874395" cy="9134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3305" y="713018"/>
            <a:ext cx="4559618" cy="22852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认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识图形（二）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第3课时  认识七巧板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7"/>
          <p:cNvSpPr txBox="1"/>
          <p:nvPr/>
        </p:nvSpPr>
        <p:spPr>
          <a:xfrm>
            <a:off x="957739" y="1174909"/>
            <a:ext cx="6007894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用一套七巧板，你可以拼出哪些已经认识的图形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  <a:endParaRPr lang="en-US" altLang="zh-CN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7412" name="Picture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530" y="2547937"/>
            <a:ext cx="2430065" cy="130135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9" name="Group 11"/>
          <p:cNvGrpSpPr>
            <a:grpSpLocks noChangeAspect="1"/>
          </p:cNvGrpSpPr>
          <p:nvPr/>
        </p:nvGrpSpPr>
        <p:grpSpPr>
          <a:xfrm>
            <a:off x="3052049" y="1981200"/>
            <a:ext cx="2869406" cy="2836069"/>
            <a:chOff x="0" y="0"/>
            <a:chExt cx="2410" cy="2382"/>
          </a:xfrm>
        </p:grpSpPr>
        <p:pic>
          <p:nvPicPr>
            <p:cNvPr id="17416" name="Picture 9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2620032">
              <a:off x="1318" y="22"/>
              <a:ext cx="1092" cy="1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7" name="Picture 1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8165737">
              <a:off x="0" y="0"/>
              <a:ext cx="1722" cy="238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602" y="2780347"/>
            <a:ext cx="3050381" cy="1042988"/>
          </a:xfrm>
          <a:prstGeom prst="rect">
            <a:avLst/>
          </a:prstGeom>
        </p:spPr>
      </p:pic>
      <p:sp>
        <p:nvSpPr>
          <p:cNvPr id="4" name="Text Box 7"/>
          <p:cNvSpPr txBox="1"/>
          <p:nvPr/>
        </p:nvSpPr>
        <p:spPr>
          <a:xfrm>
            <a:off x="957739" y="1995012"/>
            <a:ext cx="1043940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例如：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7"/>
          <p:cNvSpPr txBox="1"/>
          <p:nvPr/>
        </p:nvSpPr>
        <p:spPr>
          <a:xfrm>
            <a:off x="957739" y="1163003"/>
            <a:ext cx="6007894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用一套七巧板，你可以拼出哪些有趣的图案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  <a:endParaRPr lang="en-US" altLang="zh-CN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37900" name="Group 12"/>
          <p:cNvGrpSpPr/>
          <p:nvPr/>
        </p:nvGrpSpPr>
        <p:grpSpPr>
          <a:xfrm>
            <a:off x="1356583" y="2365893"/>
            <a:ext cx="2380551" cy="2749271"/>
            <a:chOff x="115" y="-45"/>
            <a:chExt cx="1033" cy="1193"/>
          </a:xfrm>
        </p:grpSpPr>
        <p:sp>
          <p:nvSpPr>
            <p:cNvPr id="26630" name="AutoShape 13"/>
            <p:cNvSpPr/>
            <p:nvPr/>
          </p:nvSpPr>
          <p:spPr>
            <a:xfrm rot="8155844" flipH="1">
              <a:off x="672" y="336"/>
              <a:ext cx="476" cy="476"/>
            </a:xfrm>
            <a:prstGeom prst="rtTriangle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1" name="AutoShape 14"/>
            <p:cNvSpPr/>
            <p:nvPr/>
          </p:nvSpPr>
          <p:spPr>
            <a:xfrm rot="-2720402" flipH="1" flipV="1">
              <a:off x="336" y="672"/>
              <a:ext cx="476" cy="476"/>
            </a:xfrm>
            <a:prstGeom prst="rtTriangle">
              <a:avLst/>
            </a:prstGeom>
            <a:solidFill>
              <a:srgbClr val="3399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2" name="AutoShape 15"/>
            <p:cNvSpPr/>
            <p:nvPr/>
          </p:nvSpPr>
          <p:spPr>
            <a:xfrm rot="-8100894">
              <a:off x="789" y="306"/>
              <a:ext cx="255" cy="255"/>
            </a:xfrm>
            <a:prstGeom prst="rtTriangle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3" name="Rectangle 16"/>
            <p:cNvSpPr/>
            <p:nvPr/>
          </p:nvSpPr>
          <p:spPr>
            <a:xfrm rot="-2605283">
              <a:off x="785" y="-45"/>
              <a:ext cx="255" cy="255"/>
            </a:xfrm>
            <a:prstGeom prst="rect">
              <a:avLst/>
            </a:prstGeom>
            <a:solidFill>
              <a:srgbClr val="FF99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4" name="AutoShape 17"/>
            <p:cNvSpPr/>
            <p:nvPr/>
          </p:nvSpPr>
          <p:spPr>
            <a:xfrm rot="-8113481" flipV="1">
              <a:off x="115" y="602"/>
              <a:ext cx="255" cy="255"/>
            </a:xfrm>
            <a:prstGeom prst="rtTriangle">
              <a:avLst/>
            </a:prstGeom>
            <a:solidFill>
              <a:srgbClr val="66FF33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5" name="AutoShape 18"/>
            <p:cNvSpPr/>
            <p:nvPr/>
          </p:nvSpPr>
          <p:spPr>
            <a:xfrm rot="5370304" flipH="1">
              <a:off x="756" y="575"/>
              <a:ext cx="481" cy="188"/>
            </a:xfrm>
            <a:prstGeom prst="parallelogram">
              <a:avLst>
                <a:gd name="adj" fmla="val 84771"/>
              </a:avLst>
            </a:prstGeom>
            <a:solidFill>
              <a:srgbClr val="CC66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6" name="AutoShape 19"/>
            <p:cNvSpPr/>
            <p:nvPr/>
          </p:nvSpPr>
          <p:spPr>
            <a:xfrm rot="-5402417" flipH="1" flipV="1">
              <a:off x="393" y="423"/>
              <a:ext cx="324" cy="324"/>
            </a:xfrm>
            <a:prstGeom prst="rtTriangle">
              <a:avLst/>
            </a:prstGeom>
            <a:solidFill>
              <a:srgbClr val="F39FF3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ext Box 7"/>
          <p:cNvSpPr txBox="1"/>
          <p:nvPr/>
        </p:nvSpPr>
        <p:spPr>
          <a:xfrm>
            <a:off x="903923" y="2049781"/>
            <a:ext cx="1043940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例如：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5852" name="Picture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5243" y="2177415"/>
            <a:ext cx="3232785" cy="258270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5" name="Rectangle 9"/>
          <p:cNvSpPr/>
          <p:nvPr/>
        </p:nvSpPr>
        <p:spPr>
          <a:xfrm>
            <a:off x="1429226" y="1880712"/>
            <a:ext cx="6285548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</a:rPr>
              <a:t>   “七巧板”是我国古代的一种拼板玩具，后来流传到国外，欧洲人称之为“唐图”。 唐朝是中国十分昌盛的时期，外国人常用“唐”来代表中国。因此，七巧板就成了“中国的图”。</a:t>
            </a:r>
            <a:endParaRPr lang="zh-CN" altLang="en-US" sz="2100" dirty="0"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5144" y="886778"/>
            <a:ext cx="2891790" cy="89916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</a:rPr>
              <a:t>七巧板的由来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/>
      <p:bldP spid="3994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4720" y="2122170"/>
            <a:ext cx="2194560" cy="89916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谢谢！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926" y="1400175"/>
            <a:ext cx="7472363" cy="11772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复习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三角形、正方形和平行四边形的形状及特征。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认识七巧板，能利用七巧板动手拼组图形。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课堂导入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140" y="1210628"/>
            <a:ext cx="5327333" cy="335803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07568" y="851059"/>
            <a:ext cx="583406" cy="2838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少儿_GBK" panose="03000509000000000000" charset="-122"/>
                <a:ea typeface="方正少儿_GBK" panose="03000509000000000000" charset="-122"/>
              </a:rPr>
              <a:t>有趣的七巧板</a:t>
            </a:r>
            <a:endParaRPr lang="zh-CN" altLang="en-US" sz="300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方正少儿_GBK" panose="03000509000000000000" charset="-122"/>
              <a:ea typeface="方正少儿_GBK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学习新知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7" name="Picture 5" descr="p4_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4643" y="2189321"/>
            <a:ext cx="2374106" cy="2373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56398" y="1495902"/>
            <a:ext cx="4572000" cy="4557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一套七巧板有几块？都有哪些图形？</a:t>
            </a: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3439" y="1258729"/>
            <a:ext cx="931545" cy="93059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329589" y="2417921"/>
            <a:ext cx="2440305" cy="480060"/>
            <a:chOff x="9091" y="5077"/>
            <a:chExt cx="5124" cy="1008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9091" y="5555"/>
              <a:ext cx="2579" cy="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1832" y="5077"/>
              <a:ext cx="2383" cy="100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1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  <a:sym typeface="+mn-ea"/>
                </a:rPr>
                <a:t>三角形</a:t>
              </a:r>
              <a:endPara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24839" y="3144680"/>
            <a:ext cx="2341245" cy="480060"/>
            <a:chOff x="9091" y="5077"/>
            <a:chExt cx="4916" cy="1008"/>
          </a:xfrm>
        </p:grpSpPr>
        <p:cxnSp>
          <p:nvCxnSpPr>
            <p:cNvPr id="10" name="直接箭头连接符 9"/>
            <p:cNvCxnSpPr/>
            <p:nvPr/>
          </p:nvCxnSpPr>
          <p:spPr>
            <a:xfrm flipV="1">
              <a:off x="9091" y="5514"/>
              <a:ext cx="2327" cy="41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1624" y="5077"/>
              <a:ext cx="2383" cy="100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1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  <a:sym typeface="+mn-ea"/>
                </a:rPr>
                <a:t>正方形</a:t>
              </a:r>
              <a:endPara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40518" y="3890488"/>
            <a:ext cx="2910840" cy="480060"/>
            <a:chOff x="9091" y="5077"/>
            <a:chExt cx="6112" cy="1008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9091" y="5555"/>
              <a:ext cx="2579" cy="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1832" y="5077"/>
              <a:ext cx="3371" cy="100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1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  <a:sym typeface="+mn-ea"/>
                </a:rPr>
                <a:t>平形四边形</a:t>
              </a:r>
              <a:endPara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29727" y="2508885"/>
            <a:ext cx="1134904" cy="1973104"/>
            <a:chOff x="3422" y="5268"/>
            <a:chExt cx="2383" cy="4143"/>
          </a:xfrm>
        </p:grpSpPr>
        <p:sp>
          <p:nvSpPr>
            <p:cNvPr id="15" name="左大括号 14"/>
            <p:cNvSpPr/>
            <p:nvPr/>
          </p:nvSpPr>
          <p:spPr>
            <a:xfrm>
              <a:off x="5313" y="5268"/>
              <a:ext cx="287" cy="4143"/>
            </a:xfrm>
            <a:prstGeom prst="leftBrac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22" y="6861"/>
              <a:ext cx="2383" cy="100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1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共</a:t>
              </a:r>
              <a:r>
                <a:rPr lang="en-US" altLang="zh-CN" sz="21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7</a:t>
              </a:r>
              <a:r>
                <a:rPr lang="zh-CN" altLang="en-US" sz="21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块</a:t>
              </a:r>
              <a:endParaRPr lang="zh-CN" altLang="en-US" sz="21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p4_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3932" y="1347788"/>
            <a:ext cx="2374106" cy="2373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376362" y="2309336"/>
            <a:ext cx="260033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 dirty="0">
                <a:latin typeface="方正少儿_GBK" panose="03000509000000000000" charset="-122"/>
                <a:ea typeface="方正少儿_GBK" panose="03000509000000000000" charset="-122"/>
              </a:rPr>
              <a:t>2</a:t>
            </a:r>
            <a:endParaRPr lang="en-US" altLang="zh-CN" sz="2100" dirty="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105025" y="1734979"/>
            <a:ext cx="456248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 dirty="0">
                <a:latin typeface="方正少儿_GBK" panose="03000509000000000000" charset="-122"/>
                <a:ea typeface="方正少儿_GBK" panose="03000509000000000000" charset="-122"/>
              </a:rPr>
              <a:t>1</a:t>
            </a:r>
            <a:endParaRPr lang="en-US" altLang="zh-CN" sz="2100" dirty="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772126" y="3106579"/>
            <a:ext cx="35814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 dirty="0">
                <a:latin typeface="方正少儿_GBK" panose="03000509000000000000" charset="-122"/>
                <a:ea typeface="方正少儿_GBK" panose="03000509000000000000" charset="-122"/>
              </a:rPr>
              <a:t>3</a:t>
            </a:r>
            <a:endParaRPr lang="en-US" altLang="zh-CN" sz="2100" dirty="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043589" y="2617946"/>
            <a:ext cx="358616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>
                <a:latin typeface="方正少儿_GBK" panose="03000509000000000000" charset="-122"/>
                <a:ea typeface="方正少儿_GBK" panose="03000509000000000000" charset="-122"/>
              </a:rPr>
              <a:t>4</a:t>
            </a:r>
            <a:endParaRPr lang="en-US" altLang="zh-CN" sz="210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541746" y="2366010"/>
            <a:ext cx="489585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>
                <a:latin typeface="方正少儿_GBK" panose="03000509000000000000" charset="-122"/>
                <a:ea typeface="方正少儿_GBK" panose="03000509000000000000" charset="-122"/>
              </a:rPr>
              <a:t>5</a:t>
            </a:r>
            <a:endParaRPr lang="en-US" altLang="zh-CN" sz="210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916079" y="1892617"/>
            <a:ext cx="227648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>
                <a:latin typeface="方正少儿_GBK" panose="03000509000000000000" charset="-122"/>
                <a:ea typeface="方正少儿_GBK" panose="03000509000000000000" charset="-122"/>
              </a:rPr>
              <a:t>6</a:t>
            </a:r>
            <a:endParaRPr lang="en-US" altLang="zh-CN" sz="210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2808923" y="3048952"/>
            <a:ext cx="293846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100" dirty="0">
                <a:latin typeface="方正少儿_GBK" panose="03000509000000000000" charset="-122"/>
                <a:ea typeface="方正少儿_GBK" panose="03000509000000000000" charset="-122"/>
              </a:rPr>
              <a:t>7</a:t>
            </a:r>
            <a:endParaRPr lang="en-US" altLang="zh-CN" sz="2100" dirty="0"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7113" y="1593057"/>
            <a:ext cx="4398169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1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                     </a:t>
            </a: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是三角形。</a:t>
            </a: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  <a:p>
            <a:pPr algn="l" fontAlgn="base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1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        </a:t>
            </a: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是正方形。</a:t>
            </a: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  <a:p>
            <a:pPr algn="l" fontAlgn="base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1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        </a:t>
            </a: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是平形四边形。</a:t>
            </a:r>
            <a:endParaRPr lang="zh-CN" altLang="en-US" sz="2100" b="1" u="sng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2880" y="2175987"/>
            <a:ext cx="663893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200000"/>
              </a:lnSpc>
              <a:buFont typeface="Arial" panose="020B0604020202020204" pitchFamily="34" charset="0"/>
            </a:pPr>
            <a:r>
              <a:rPr 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5</a:t>
            </a:r>
            <a:endParaRPr lang="en-US" sz="2100" b="1" dirty="0">
              <a:solidFill>
                <a:srgbClr val="FF0000"/>
              </a:solidFill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0468" y="1614012"/>
            <a:ext cx="2388394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200000"/>
              </a:lnSpc>
              <a:buFont typeface="Arial" panose="020B0604020202020204" pitchFamily="34" charset="0"/>
            </a:pPr>
            <a:r>
              <a:rPr 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、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、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、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、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7</a:t>
            </a:r>
            <a:endParaRPr lang="en-US" altLang="zh-CN" sz="2100" b="1" dirty="0">
              <a:solidFill>
                <a:srgbClr val="FF0000"/>
              </a:solidFill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4305" y="2831783"/>
            <a:ext cx="663893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200000"/>
              </a:lnSpc>
              <a:buFont typeface="Arial" panose="020B0604020202020204" pitchFamily="34" charset="0"/>
            </a:pPr>
            <a:r>
              <a:rPr 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3</a:t>
            </a:r>
            <a:endParaRPr lang="en-US" sz="2100" b="1" dirty="0">
              <a:solidFill>
                <a:srgbClr val="FF0000"/>
              </a:solidFill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8394" y="507207"/>
            <a:ext cx="1134904" cy="4557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和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07746" y="581977"/>
            <a:ext cx="1311116" cy="1257301"/>
            <a:chOff x="2116" y="1222"/>
            <a:chExt cx="2753" cy="2640"/>
          </a:xfrm>
        </p:grpSpPr>
        <p:sp>
          <p:nvSpPr>
            <p:cNvPr id="19" name="直角上箭头 18"/>
            <p:cNvSpPr/>
            <p:nvPr/>
          </p:nvSpPr>
          <p:spPr>
            <a:xfrm rot="16200000" flipV="1">
              <a:off x="3370" y="1573"/>
              <a:ext cx="1850" cy="1148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16" y="1574"/>
              <a:ext cx="1813" cy="22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1800" b="1" dirty="0">
                  <a:latin typeface="Times New Roman" panose="02020603050405020304" charset="0"/>
                  <a:ea typeface="宋体" panose="02010600030101010101" pitchFamily="2" charset="-122"/>
                  <a:cs typeface="方正少儿_GBK" panose="03000509000000000000" charset="-122"/>
                  <a:sym typeface="+mn-ea"/>
                </a:rPr>
                <a:t>最大的图形</a:t>
              </a:r>
              <a:endParaRPr lang="zh-CN" altLang="en-US" sz="1800" b="1" dirty="0">
                <a:latin typeface="Times New Roman" panose="02020603050405020304" charset="0"/>
                <a:ea typeface="宋体" panose="02010600030101010101" pitchFamily="2" charset="-122"/>
                <a:cs typeface="方正少儿_GBK" panose="03000509000000000000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1372077" y="3600450"/>
            <a:ext cx="1436903" cy="759619"/>
            <a:chOff x="1542" y="1361"/>
            <a:chExt cx="3305" cy="1595"/>
          </a:xfrm>
        </p:grpSpPr>
        <p:sp>
          <p:nvSpPr>
            <p:cNvPr id="23" name="直角上箭头 22"/>
            <p:cNvSpPr/>
            <p:nvPr/>
          </p:nvSpPr>
          <p:spPr>
            <a:xfrm rot="16200000" flipH="1" flipV="1">
              <a:off x="3503" y="1557"/>
              <a:ext cx="1540" cy="1148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42" y="1366"/>
              <a:ext cx="2179" cy="15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1800" b="1" dirty="0">
                  <a:latin typeface="Times New Roman" panose="02020603050405020304" charset="0"/>
                  <a:ea typeface="宋体" panose="02010600030101010101" pitchFamily="2" charset="-122"/>
                  <a:cs typeface="方正少儿_GBK" panose="03000509000000000000" charset="-122"/>
                  <a:sym typeface="+mn-ea"/>
                </a:rPr>
                <a:t>最小的图形</a:t>
              </a:r>
              <a:endParaRPr lang="zh-CN" altLang="en-US" sz="1800" b="1" dirty="0">
                <a:latin typeface="Times New Roman" panose="02020603050405020304" charset="0"/>
                <a:ea typeface="宋体" panose="02010600030101010101" pitchFamily="2" charset="-122"/>
                <a:cs typeface="方正少儿_GBK" panose="03000509000000000000" charset="-122"/>
                <a:sym typeface="+mn-ea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01492" y="4004311"/>
            <a:ext cx="1134904" cy="4557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和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6</a:t>
            </a:r>
            <a:endParaRPr lang="en-US" altLang="zh-CN" sz="2100" b="1" dirty="0">
              <a:solidFill>
                <a:srgbClr val="FF0000"/>
              </a:solidFill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2736100" y="3503772"/>
            <a:ext cx="1066482" cy="976789"/>
            <a:chOff x="1247" y="904"/>
            <a:chExt cx="2453" cy="2051"/>
          </a:xfrm>
        </p:grpSpPr>
        <p:sp>
          <p:nvSpPr>
            <p:cNvPr id="27" name="直角上箭头 26"/>
            <p:cNvSpPr/>
            <p:nvPr/>
          </p:nvSpPr>
          <p:spPr>
            <a:xfrm rot="16200000" flipH="1">
              <a:off x="2070" y="1325"/>
              <a:ext cx="1853" cy="1407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47" y="904"/>
              <a:ext cx="2179" cy="15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1800" b="1" dirty="0">
                  <a:latin typeface="Times New Roman" panose="02020603050405020304" charset="0"/>
                  <a:ea typeface="宋体" panose="02010600030101010101" pitchFamily="2" charset="-122"/>
                  <a:cs typeface="方正少儿_GBK" panose="03000509000000000000" charset="-122"/>
                  <a:sym typeface="+mn-ea"/>
                </a:rPr>
                <a:t>一样大的图形</a:t>
              </a:r>
              <a:endParaRPr lang="zh-CN" altLang="en-US" sz="1800" b="1" dirty="0">
                <a:latin typeface="Times New Roman" panose="02020603050405020304" charset="0"/>
                <a:ea typeface="宋体" panose="02010600030101010101" pitchFamily="2" charset="-122"/>
                <a:cs typeface="方正少儿_GBK" panose="03000509000000000000" charset="-122"/>
                <a:sym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384709" y="4111943"/>
            <a:ext cx="1494473" cy="4557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和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；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和</a:t>
            </a:r>
            <a:r>
              <a:rPr lang="en-US" altLang="zh-CN" sz="2100" b="1" dirty="0">
                <a:solidFill>
                  <a:srgbClr val="FF0000"/>
                </a:solidFill>
                <a:latin typeface="方正少儿_GBK" panose="03000509000000000000" charset="-122"/>
                <a:ea typeface="方正少儿_GBK" panose="03000509000000000000" charset="-122"/>
                <a:cs typeface="方正少儿_GBK" panose="03000509000000000000" charset="-122"/>
                <a:sym typeface="+mn-ea"/>
              </a:rPr>
              <a:t>6</a:t>
            </a:r>
            <a:endParaRPr lang="en-US" altLang="zh-CN" sz="2100" b="1" dirty="0">
              <a:solidFill>
                <a:srgbClr val="FF0000"/>
              </a:solidFill>
              <a:latin typeface="方正少儿_GBK" panose="03000509000000000000" charset="-122"/>
              <a:ea typeface="方正少儿_GBK" panose="03000509000000000000" charset="-122"/>
              <a:cs typeface="方正少儿_GBK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25" grpId="0"/>
      <p:bldP spid="25" grpId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9194" y="869157"/>
            <a:ext cx="1668780" cy="53006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方正少儿_GBK" panose="03000509000000000000" charset="-122"/>
                <a:ea typeface="方正少儿_GBK" panose="03000509000000000000" charset="-122"/>
              </a:rPr>
              <a:t>动手操作</a:t>
            </a:r>
            <a:endParaRPr lang="zh-CN" altLang="en-US" sz="3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方正少儿_GBK" panose="03000509000000000000" charset="-122"/>
              <a:ea typeface="方正少儿_GBK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9194" y="1483519"/>
            <a:ext cx="4572000" cy="4557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每人一套七巧板，看谁拼得三角形多。</a:t>
            </a: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63517" y="2431256"/>
            <a:ext cx="6855142" cy="1141095"/>
            <a:chOff x="3073" y="5105"/>
            <a:chExt cx="14394" cy="2396"/>
          </a:xfrm>
        </p:grpSpPr>
        <p:grpSp>
          <p:nvGrpSpPr>
            <p:cNvPr id="6" name="组合 5"/>
            <p:cNvGrpSpPr/>
            <p:nvPr/>
          </p:nvGrpSpPr>
          <p:grpSpPr>
            <a:xfrm>
              <a:off x="3073" y="5105"/>
              <a:ext cx="4792" cy="2396"/>
              <a:chOff x="3073" y="5105"/>
              <a:chExt cx="4792" cy="2396"/>
            </a:xfrm>
          </p:grpSpPr>
          <p:sp>
            <p:nvSpPr>
              <p:cNvPr id="4" name="直角三角形 3"/>
              <p:cNvSpPr/>
              <p:nvPr/>
            </p:nvSpPr>
            <p:spPr>
              <a:xfrm rot="16200000">
                <a:off x="3073" y="5105"/>
                <a:ext cx="2396" cy="2396"/>
              </a:xfrm>
              <a:prstGeom prst="rtTriangle">
                <a:avLst/>
              </a:prstGeom>
              <a:solidFill>
                <a:srgbClr val="F04D3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直角三角形 4"/>
              <p:cNvSpPr/>
              <p:nvPr/>
            </p:nvSpPr>
            <p:spPr>
              <a:xfrm>
                <a:off x="5469" y="5105"/>
                <a:ext cx="2396" cy="2396"/>
              </a:xfrm>
              <a:prstGeom prst="rtTriangle">
                <a:avLst/>
              </a:prstGeom>
              <a:solidFill>
                <a:srgbClr val="F3CD4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直角三角形 6"/>
            <p:cNvSpPr/>
            <p:nvPr/>
          </p:nvSpPr>
          <p:spPr>
            <a:xfrm rot="16200000">
              <a:off x="9066" y="5548"/>
              <a:ext cx="1485" cy="1485"/>
            </a:xfrm>
            <a:prstGeom prst="rtTriangle">
              <a:avLst/>
            </a:prstGeom>
            <a:solidFill>
              <a:srgbClr val="1FBA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>
              <a:off x="10570" y="5560"/>
              <a:ext cx="1485" cy="1485"/>
            </a:xfrm>
            <a:prstGeom prst="rtTriangle">
              <a:avLst/>
            </a:prstGeom>
            <a:solidFill>
              <a:srgbClr val="E4C4A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28" y="5960"/>
              <a:ext cx="3739" cy="13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base"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3000" b="1" dirty="0">
                  <a:solidFill>
                    <a:srgbClr val="000000"/>
                  </a:solidFill>
                  <a:latin typeface="方正少儿_GBK" panose="03000509000000000000" charset="-122"/>
                  <a:ea typeface="方正少儿_GBK" panose="03000509000000000000" charset="-122"/>
                  <a:cs typeface="+mn-ea"/>
                  <a:sym typeface="+mn-ea"/>
                </a:rPr>
                <a:t>……</a:t>
              </a:r>
              <a:endParaRPr lang="en-US" altLang="zh-CN" sz="3000" b="1" dirty="0">
                <a:solidFill>
                  <a:srgbClr val="000000"/>
                </a:solidFill>
                <a:latin typeface="方正少儿_GBK" panose="03000509000000000000" charset="-122"/>
                <a:ea typeface="方正少儿_GBK" panose="03000509000000000000" charset="-122"/>
                <a:cs typeface="+mn-ea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7701" y="1541622"/>
            <a:ext cx="3894296" cy="2286476"/>
            <a:chOff x="2460" y="3241"/>
            <a:chExt cx="10182" cy="6062"/>
          </a:xfrm>
        </p:grpSpPr>
        <p:pic>
          <p:nvPicPr>
            <p:cNvPr id="13316" name="Picture 1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9" y="3241"/>
              <a:ext cx="2115" cy="38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Picture 1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43" y="5961"/>
              <a:ext cx="3030" cy="12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8" name="Picture 1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278347">
              <a:off x="10018" y="6365"/>
              <a:ext cx="2625" cy="2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9" name="Picture 15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18" y="4491"/>
              <a:ext cx="1500" cy="20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0" name="Picture 16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3" y="7211"/>
              <a:ext cx="1935" cy="1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1" name="Picture 17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3" y="7323"/>
              <a:ext cx="3930" cy="1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2" name="Picture 18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0" y="5056"/>
              <a:ext cx="2070" cy="12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1169194" y="838677"/>
            <a:ext cx="6011228" cy="4557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拼组完成了，你能把散乱的七巧板复原收起来吗？</a:t>
            </a:r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5603" name="Rectangle 2"/>
          <p:cNvSpPr/>
          <p:nvPr/>
        </p:nvSpPr>
        <p:spPr>
          <a:xfrm>
            <a:off x="6010275" y="2127886"/>
            <a:ext cx="776288" cy="697706"/>
          </a:xfrm>
          <a:prstGeom prst="rect">
            <a:avLst/>
          </a:prstGeom>
          <a:solidFill>
            <a:srgbClr val="8CC63E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4" name="AutoShape 3"/>
          <p:cNvSpPr/>
          <p:nvPr/>
        </p:nvSpPr>
        <p:spPr>
          <a:xfrm rot="-2823488">
            <a:off x="5604272" y="3344704"/>
            <a:ext cx="1614488" cy="432197"/>
          </a:xfrm>
          <a:prstGeom prst="parallelogram">
            <a:avLst>
              <a:gd name="adj" fmla="val 93164"/>
            </a:avLst>
          </a:prstGeom>
          <a:solidFill>
            <a:srgbClr val="F9A75F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5" name="AutoShape 4"/>
          <p:cNvSpPr/>
          <p:nvPr/>
        </p:nvSpPr>
        <p:spPr>
          <a:xfrm flipH="1" flipV="1">
            <a:off x="4531281" y="2788444"/>
            <a:ext cx="1490663" cy="1488281"/>
          </a:xfrm>
          <a:prstGeom prst="rtTriangle">
            <a:avLst/>
          </a:prstGeom>
          <a:solidFill>
            <a:srgbClr val="F3CD48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6" name="AutoShape 5"/>
          <p:cNvSpPr/>
          <p:nvPr/>
        </p:nvSpPr>
        <p:spPr>
          <a:xfrm>
            <a:off x="6017419" y="1327785"/>
            <a:ext cx="798910" cy="797719"/>
          </a:xfrm>
          <a:prstGeom prst="rtTriangle">
            <a:avLst/>
          </a:prstGeom>
          <a:solidFill>
            <a:srgbClr val="E4C4A7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7" name="AutoShape 6"/>
          <p:cNvSpPr/>
          <p:nvPr/>
        </p:nvSpPr>
        <p:spPr>
          <a:xfrm flipV="1">
            <a:off x="6020991" y="2825591"/>
            <a:ext cx="797719" cy="900113"/>
          </a:xfrm>
          <a:prstGeom prst="rtTriangle">
            <a:avLst/>
          </a:prstGeom>
          <a:solidFill>
            <a:srgbClr val="1FBAC0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8" name="AutoShape 7"/>
          <p:cNvSpPr/>
          <p:nvPr/>
        </p:nvSpPr>
        <p:spPr>
          <a:xfrm rot="2719093" flipH="1" flipV="1">
            <a:off x="6292930" y="2288620"/>
            <a:ext cx="979884" cy="978694"/>
          </a:xfrm>
          <a:prstGeom prst="rtTriangle">
            <a:avLst/>
          </a:prstGeom>
          <a:solidFill>
            <a:srgbClr val="7E528B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9" name="AutoShape 8"/>
          <p:cNvSpPr/>
          <p:nvPr/>
        </p:nvSpPr>
        <p:spPr>
          <a:xfrm flipH="1">
            <a:off x="4531518" y="1323022"/>
            <a:ext cx="1490663" cy="1490663"/>
          </a:xfrm>
          <a:prstGeom prst="rtTriangle">
            <a:avLst/>
          </a:prstGeom>
          <a:solidFill>
            <a:srgbClr val="F14D37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3" grpId="1" animBg="1"/>
      <p:bldP spid="25604" grpId="0" animBg="1"/>
      <p:bldP spid="25604" grpId="1" animBg="1"/>
      <p:bldP spid="25605" grpId="0" animBg="1"/>
      <p:bldP spid="25605" grpId="1" animBg="1"/>
      <p:bldP spid="25606" grpId="0" animBg="1"/>
      <p:bldP spid="25606" grpId="1" animBg="1"/>
      <p:bldP spid="25607" grpId="0" animBg="1"/>
      <p:bldP spid="25607" grpId="1" animBg="1"/>
      <p:bldP spid="25608" grpId="0" animBg="1"/>
      <p:bldP spid="25608" grpId="1" animBg="1"/>
      <p:bldP spid="25609" grpId="0" animBg="1"/>
      <p:bldP spid="2560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学习小结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7756" y="1636395"/>
            <a:ext cx="6968966" cy="1020604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七巧板由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种图形组成，包括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个正方形、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个平行四边形和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个三角形，共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块。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8437" name="Picture 5" descr="p4_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93746" y="2403158"/>
            <a:ext cx="2374106" cy="23736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随堂演练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6868" name="Group 4"/>
          <p:cNvGrpSpPr/>
          <p:nvPr/>
        </p:nvGrpSpPr>
        <p:grpSpPr>
          <a:xfrm>
            <a:off x="1677829" y="2004536"/>
            <a:ext cx="1616340" cy="1456373"/>
            <a:chOff x="0" y="0"/>
            <a:chExt cx="1104" cy="916"/>
          </a:xfrm>
        </p:grpSpPr>
        <p:sp>
          <p:nvSpPr>
            <p:cNvPr id="25605" name="AutoShape 5"/>
            <p:cNvSpPr/>
            <p:nvPr/>
          </p:nvSpPr>
          <p:spPr>
            <a:xfrm flipH="1">
              <a:off x="0" y="0"/>
              <a:ext cx="458" cy="458"/>
            </a:xfrm>
            <a:prstGeom prst="rtTriangl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6" name="AutoShape 6"/>
            <p:cNvSpPr/>
            <p:nvPr/>
          </p:nvSpPr>
          <p:spPr>
            <a:xfrm flipH="1" flipV="1">
              <a:off x="0" y="458"/>
              <a:ext cx="458" cy="458"/>
            </a:xfrm>
            <a:prstGeom prst="rtTriangl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AutoShape 7"/>
            <p:cNvSpPr/>
            <p:nvPr/>
          </p:nvSpPr>
          <p:spPr>
            <a:xfrm>
              <a:off x="458" y="98"/>
              <a:ext cx="246" cy="246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8" name="Rectangle 8"/>
            <p:cNvSpPr/>
            <p:nvPr/>
          </p:nvSpPr>
          <p:spPr>
            <a:xfrm>
              <a:off x="458" y="344"/>
              <a:ext cx="246" cy="245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9" name="AutoShape 9"/>
            <p:cNvSpPr/>
            <p:nvPr/>
          </p:nvSpPr>
          <p:spPr>
            <a:xfrm flipV="1">
              <a:off x="458" y="581"/>
              <a:ext cx="246" cy="245"/>
            </a:xfrm>
            <a:prstGeom prst="rtTriangle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10" name="AutoShape 10"/>
            <p:cNvSpPr/>
            <p:nvPr/>
          </p:nvSpPr>
          <p:spPr>
            <a:xfrm rot="7852340" flipH="1" flipV="1">
              <a:off x="565" y="290"/>
              <a:ext cx="528" cy="147"/>
            </a:xfrm>
            <a:prstGeom prst="parallelogram">
              <a:avLst>
                <a:gd name="adj" fmla="val 118196"/>
              </a:avLst>
            </a:prstGeom>
            <a:solidFill>
              <a:srgbClr val="CC66FF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11" name="AutoShape 11"/>
            <p:cNvSpPr/>
            <p:nvPr/>
          </p:nvSpPr>
          <p:spPr>
            <a:xfrm rot="-8184981" flipH="1" flipV="1">
              <a:off x="780" y="382"/>
              <a:ext cx="324" cy="378"/>
            </a:xfrm>
            <a:prstGeom prst="rtTriangle">
              <a:avLst/>
            </a:prstGeom>
            <a:solidFill>
              <a:srgbClr val="F39FF3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7892" name="Group 4"/>
          <p:cNvGrpSpPr/>
          <p:nvPr/>
        </p:nvGrpSpPr>
        <p:grpSpPr>
          <a:xfrm flipH="1">
            <a:off x="3751898" y="1975008"/>
            <a:ext cx="1453775" cy="1441133"/>
            <a:chOff x="22" y="0"/>
            <a:chExt cx="1386" cy="1464"/>
          </a:xfrm>
        </p:grpSpPr>
        <p:sp>
          <p:nvSpPr>
            <p:cNvPr id="26637" name="AutoShape 5"/>
            <p:cNvSpPr/>
            <p:nvPr/>
          </p:nvSpPr>
          <p:spPr>
            <a:xfrm flipH="1">
              <a:off x="279" y="432"/>
              <a:ext cx="672" cy="672"/>
            </a:xfrm>
            <a:prstGeom prst="rtTriangl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8" name="AutoShape 6"/>
            <p:cNvSpPr/>
            <p:nvPr/>
          </p:nvSpPr>
          <p:spPr>
            <a:xfrm rot="-5400000" flipH="1" flipV="1">
              <a:off x="279" y="432"/>
              <a:ext cx="672" cy="672"/>
            </a:xfrm>
            <a:prstGeom prst="rtTriangl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9" name="AutoShape 7"/>
            <p:cNvSpPr/>
            <p:nvPr/>
          </p:nvSpPr>
          <p:spPr>
            <a:xfrm rot="-5400000">
              <a:off x="423" y="1104"/>
              <a:ext cx="360" cy="360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40" name="Rectangle 8"/>
            <p:cNvSpPr/>
            <p:nvPr/>
          </p:nvSpPr>
          <p:spPr>
            <a:xfrm rot="-2605283">
              <a:off x="423" y="0"/>
              <a:ext cx="360" cy="36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41" name="AutoShape 9"/>
            <p:cNvSpPr/>
            <p:nvPr/>
          </p:nvSpPr>
          <p:spPr>
            <a:xfrm flipV="1">
              <a:off x="423" y="1104"/>
              <a:ext cx="360" cy="360"/>
            </a:xfrm>
            <a:prstGeom prst="rtTriangle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42" name="AutoShape 10"/>
            <p:cNvSpPr/>
            <p:nvPr/>
          </p:nvSpPr>
          <p:spPr>
            <a:xfrm rot="2823488" flipH="1">
              <a:off x="-247" y="317"/>
              <a:ext cx="746" cy="208"/>
            </a:xfrm>
            <a:prstGeom prst="parallelogram">
              <a:avLst>
                <a:gd name="adj" fmla="val 118022"/>
              </a:avLst>
            </a:prstGeom>
            <a:solidFill>
              <a:srgbClr val="CC66FF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43" name="AutoShape 11"/>
            <p:cNvSpPr/>
            <p:nvPr/>
          </p:nvSpPr>
          <p:spPr>
            <a:xfrm rot="10797584" flipH="1" flipV="1">
              <a:off x="951" y="432"/>
              <a:ext cx="457" cy="457"/>
            </a:xfrm>
            <a:prstGeom prst="rtTriangle">
              <a:avLst/>
            </a:prstGeom>
            <a:solidFill>
              <a:srgbClr val="F39FF3"/>
            </a:solidFill>
            <a:ln w="9525">
              <a:solidFill>
                <a:schemeClr val="tx1"/>
              </a:solidFill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19459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7381" y="1908810"/>
            <a:ext cx="1507331" cy="16683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7"/>
          <p:cNvSpPr txBox="1"/>
          <p:nvPr/>
        </p:nvSpPr>
        <p:spPr>
          <a:xfrm>
            <a:off x="933926" y="1210628"/>
            <a:ext cx="5889308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在七巧板拼成的图形下面的括号里画“√”。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1627346" y="3567589"/>
            <a:ext cx="5889308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         ）                  （         ）          （          ）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0078" y="3736181"/>
            <a:ext cx="283369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√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9318" y="3729037"/>
            <a:ext cx="283369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√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PP_MARK_KEY" val="2ce8fc62-296b-4fbf-840a-b6d00edd6d63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WPS 演示</Application>
  <PresentationFormat>全屏显示(16:9)</PresentationFormat>
  <Paragraphs>96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Times New Roman</vt:lpstr>
      <vt:lpstr>方正少儿_GBK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32</cp:revision>
  <dcterms:created xsi:type="dcterms:W3CDTF">2019-06-19T02:08:00Z</dcterms:created>
  <dcterms:modified xsi:type="dcterms:W3CDTF">2023-01-26T10:29:21Z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D80E5E0BBCCD4DE1A05A7CC570332DB4</vt:lpwstr>
  </property>
</Properties>
</file>