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0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14D6F75-8D5E-48FF-ABE4-E946CC3401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55BC0A8-5620-4936-A5CB-BC43CC8F12F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5BC0A8-5620-4936-A5CB-BC43CC8F12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5BC0A8-5620-4936-A5CB-BC43CC8F12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B4526-5354-45CD-BB3C-24C327FAD9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2DDC3-C712-4C5B-B110-A18C0189E5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41B62-28FD-4065-9B85-BD9E18B33D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2A097-847B-43F6-9E03-638EC09163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F37A6-EBCC-4DB4-A96E-7EA69335DD14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B609B-E959-47E2-8B1F-A9BFF87AC2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31A905-BB31-49A7-9582-608D21A6A0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86165-7113-4AC1-83E4-5E5824902D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400F4-B382-486B-916E-CC97047CCE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5A2CE-592E-4AED-AE62-4F235DB0B9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D4B4E-AB10-434E-AD0E-BC30209C27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1EAC04C2-D0BC-453E-9E60-E739214EE6E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439" y="4885772"/>
            <a:ext cx="9143561" cy="260747"/>
          </a:xfrm>
          <a:prstGeom prst="rect">
            <a:avLst/>
          </a:prstGeom>
          <a:gradFill rotWithShape="1">
            <a:gsLst>
              <a:gs pos="0">
                <a:srgbClr val="A87A3A"/>
              </a:gs>
              <a:gs pos="19000">
                <a:srgbClr val="A8773C"/>
              </a:gs>
              <a:gs pos="71001">
                <a:srgbClr val="835A2B"/>
              </a:gs>
              <a:gs pos="100000">
                <a:srgbClr val="9C7339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21076" y="3528064"/>
            <a:ext cx="427038" cy="1375172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73515" y="4742502"/>
            <a:ext cx="2390775" cy="17145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37015" y="3668559"/>
            <a:ext cx="460375" cy="1234678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966788 h 257"/>
                <a:gd name="T4" fmla="*/ 150813 w 40"/>
                <a:gd name="T5" fmla="*/ 816315 h 257"/>
                <a:gd name="T6" fmla="*/ 150813 w 40"/>
                <a:gd name="T7" fmla="*/ 150472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18027" y="4082896"/>
            <a:ext cx="708025" cy="578644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5" name="组合 352"/>
          <p:cNvGrpSpPr/>
          <p:nvPr/>
        </p:nvGrpSpPr>
        <p:grpSpPr bwMode="auto">
          <a:xfrm>
            <a:off x="5442389" y="4075752"/>
            <a:ext cx="1477962" cy="1090613"/>
            <a:chOff x="7213601" y="1862138"/>
            <a:chExt cx="2251075" cy="2219325"/>
          </a:xfrm>
        </p:grpSpPr>
        <p:sp>
          <p:nvSpPr>
            <p:cNvPr id="4166" name="Freeform 140"/>
            <p:cNvSpPr>
              <a:spLocks noChangeArrowheads="1"/>
            </p:cNvSpPr>
            <p:nvPr/>
          </p:nvSpPr>
          <p:spPr bwMode="auto">
            <a:xfrm>
              <a:off x="7291388" y="1925638"/>
              <a:ext cx="2173288" cy="2155825"/>
            </a:xfrm>
            <a:custGeom>
              <a:avLst/>
              <a:gdLst>
                <a:gd name="T0" fmla="*/ 574 w 579"/>
                <a:gd name="T1" fmla="*/ 29 h 573"/>
                <a:gd name="T2" fmla="*/ 551 w 579"/>
                <a:gd name="T3" fmla="*/ 6 h 573"/>
                <a:gd name="T4" fmla="*/ 531 w 579"/>
                <a:gd name="T5" fmla="*/ 6 h 573"/>
                <a:gd name="T6" fmla="*/ 523 w 579"/>
                <a:gd name="T7" fmla="*/ 14 h 573"/>
                <a:gd name="T8" fmla="*/ 517 w 579"/>
                <a:gd name="T9" fmla="*/ 20 h 573"/>
                <a:gd name="T10" fmla="*/ 486 w 579"/>
                <a:gd name="T11" fmla="*/ 50 h 573"/>
                <a:gd name="T12" fmla="*/ 480 w 579"/>
                <a:gd name="T13" fmla="*/ 56 h 573"/>
                <a:gd name="T14" fmla="*/ 44 w 579"/>
                <a:gd name="T15" fmla="*/ 488 h 573"/>
                <a:gd name="T16" fmla="*/ 0 w 579"/>
                <a:gd name="T17" fmla="*/ 573 h 573"/>
                <a:gd name="T18" fmla="*/ 29 w 579"/>
                <a:gd name="T19" fmla="*/ 559 h 573"/>
                <a:gd name="T20" fmla="*/ 29 w 579"/>
                <a:gd name="T21" fmla="*/ 559 h 573"/>
                <a:gd name="T22" fmla="*/ 87 w 579"/>
                <a:gd name="T23" fmla="*/ 531 h 573"/>
                <a:gd name="T24" fmla="*/ 522 w 579"/>
                <a:gd name="T25" fmla="*/ 100 h 573"/>
                <a:gd name="T26" fmla="*/ 522 w 579"/>
                <a:gd name="T27" fmla="*/ 100 h 573"/>
                <a:gd name="T28" fmla="*/ 526 w 579"/>
                <a:gd name="T29" fmla="*/ 96 h 573"/>
                <a:gd name="T30" fmla="*/ 574 w 579"/>
                <a:gd name="T31" fmla="*/ 49 h 573"/>
                <a:gd name="T32" fmla="*/ 574 w 579"/>
                <a:gd name="T33" fmla="*/ 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9" h="573">
                  <a:moveTo>
                    <a:pt x="574" y="29"/>
                  </a:moveTo>
                  <a:cubicBezTo>
                    <a:pt x="551" y="6"/>
                    <a:pt x="551" y="6"/>
                    <a:pt x="551" y="6"/>
                  </a:cubicBezTo>
                  <a:cubicBezTo>
                    <a:pt x="545" y="0"/>
                    <a:pt x="536" y="0"/>
                    <a:pt x="531" y="6"/>
                  </a:cubicBezTo>
                  <a:cubicBezTo>
                    <a:pt x="523" y="14"/>
                    <a:pt x="523" y="14"/>
                    <a:pt x="523" y="14"/>
                  </a:cubicBezTo>
                  <a:cubicBezTo>
                    <a:pt x="517" y="20"/>
                    <a:pt x="517" y="20"/>
                    <a:pt x="517" y="2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4" y="488"/>
                    <a:pt x="44" y="488"/>
                    <a:pt x="44" y="488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9" y="44"/>
                    <a:pt x="579" y="34"/>
                    <a:pt x="574" y="29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148"/>
            <p:cNvSpPr>
              <a:spLocks noChangeArrowheads="1"/>
            </p:cNvSpPr>
            <p:nvPr/>
          </p:nvSpPr>
          <p:spPr bwMode="auto">
            <a:xfrm>
              <a:off x="7213601" y="1862138"/>
              <a:ext cx="2168525" cy="2155825"/>
            </a:xfrm>
            <a:custGeom>
              <a:avLst/>
              <a:gdLst>
                <a:gd name="T0" fmla="*/ 0 w 578"/>
                <a:gd name="T1" fmla="*/ 573 h 573"/>
                <a:gd name="T2" fmla="*/ 86 w 578"/>
                <a:gd name="T3" fmla="*/ 530 h 573"/>
                <a:gd name="T4" fmla="*/ 573 w 578"/>
                <a:gd name="T5" fmla="*/ 49 h 573"/>
                <a:gd name="T6" fmla="*/ 573 w 578"/>
                <a:gd name="T7" fmla="*/ 28 h 573"/>
                <a:gd name="T8" fmla="*/ 550 w 578"/>
                <a:gd name="T9" fmla="*/ 5 h 573"/>
                <a:gd name="T10" fmla="*/ 530 w 578"/>
                <a:gd name="T11" fmla="*/ 5 h 573"/>
                <a:gd name="T12" fmla="*/ 43 w 578"/>
                <a:gd name="T13" fmla="*/ 487 h 573"/>
                <a:gd name="T14" fmla="*/ 0 w 578"/>
                <a:gd name="T1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73">
                  <a:moveTo>
                    <a:pt x="0" y="573"/>
                  </a:moveTo>
                  <a:cubicBezTo>
                    <a:pt x="86" y="530"/>
                    <a:pt x="86" y="530"/>
                    <a:pt x="86" y="530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8" y="43"/>
                    <a:pt x="578" y="34"/>
                    <a:pt x="573" y="28"/>
                  </a:cubicBezTo>
                  <a:cubicBezTo>
                    <a:pt x="550" y="5"/>
                    <a:pt x="550" y="5"/>
                    <a:pt x="550" y="5"/>
                  </a:cubicBezTo>
                  <a:cubicBezTo>
                    <a:pt x="545" y="0"/>
                    <a:pt x="536" y="0"/>
                    <a:pt x="530" y="5"/>
                  </a:cubicBezTo>
                  <a:cubicBezTo>
                    <a:pt x="43" y="487"/>
                    <a:pt x="43" y="487"/>
                    <a:pt x="43" y="487"/>
                  </a:cubicBezTo>
                  <a:cubicBezTo>
                    <a:pt x="0" y="573"/>
                    <a:pt x="0" y="573"/>
                    <a:pt x="0" y="573"/>
                  </a:cubicBezTo>
                </a:path>
              </a:pathLst>
            </a:cu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149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150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151"/>
            <p:cNvSpPr>
              <a:spLocks noChangeArrowheads="1"/>
            </p:cNvSpPr>
            <p:nvPr/>
          </p:nvSpPr>
          <p:spPr bwMode="auto">
            <a:xfrm>
              <a:off x="7373938" y="1862138"/>
              <a:ext cx="2008188" cy="1993900"/>
            </a:xfrm>
            <a:custGeom>
              <a:avLst/>
              <a:gdLst>
                <a:gd name="T0" fmla="*/ 43 w 535"/>
                <a:gd name="T1" fmla="*/ 530 h 530"/>
                <a:gd name="T2" fmla="*/ 530 w 535"/>
                <a:gd name="T3" fmla="*/ 49 h 530"/>
                <a:gd name="T4" fmla="*/ 530 w 535"/>
                <a:gd name="T5" fmla="*/ 28 h 530"/>
                <a:gd name="T6" fmla="*/ 507 w 535"/>
                <a:gd name="T7" fmla="*/ 5 h 530"/>
                <a:gd name="T8" fmla="*/ 487 w 535"/>
                <a:gd name="T9" fmla="*/ 5 h 530"/>
                <a:gd name="T10" fmla="*/ 0 w 535"/>
                <a:gd name="T11" fmla="*/ 487 h 530"/>
                <a:gd name="T12" fmla="*/ 43 w 535"/>
                <a:gd name="T1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0">
                  <a:moveTo>
                    <a:pt x="43" y="530"/>
                  </a:moveTo>
                  <a:cubicBezTo>
                    <a:pt x="530" y="49"/>
                    <a:pt x="530" y="49"/>
                    <a:pt x="530" y="49"/>
                  </a:cubicBezTo>
                  <a:cubicBezTo>
                    <a:pt x="535" y="43"/>
                    <a:pt x="535" y="34"/>
                    <a:pt x="530" y="28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2" y="0"/>
                    <a:pt x="493" y="0"/>
                    <a:pt x="487" y="5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43" y="530"/>
                    <a:pt x="43" y="530"/>
                    <a:pt x="43" y="530"/>
                  </a:cubicBezTo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152"/>
            <p:cNvSpPr>
              <a:spLocks noChangeArrowheads="1"/>
            </p:cNvSpPr>
            <p:nvPr/>
          </p:nvSpPr>
          <p:spPr bwMode="auto">
            <a:xfrm>
              <a:off x="9032876" y="1862138"/>
              <a:ext cx="349250" cy="349250"/>
            </a:xfrm>
            <a:custGeom>
              <a:avLst/>
              <a:gdLst>
                <a:gd name="T0" fmla="*/ 0 w 93"/>
                <a:gd name="T1" fmla="*/ 50 h 93"/>
                <a:gd name="T2" fmla="*/ 45 w 93"/>
                <a:gd name="T3" fmla="*/ 5 h 93"/>
                <a:gd name="T4" fmla="*/ 65 w 93"/>
                <a:gd name="T5" fmla="*/ 5 h 93"/>
                <a:gd name="T6" fmla="*/ 88 w 93"/>
                <a:gd name="T7" fmla="*/ 28 h 93"/>
                <a:gd name="T8" fmla="*/ 88 w 93"/>
                <a:gd name="T9" fmla="*/ 49 h 93"/>
                <a:gd name="T10" fmla="*/ 43 w 93"/>
                <a:gd name="T11" fmla="*/ 93 h 93"/>
                <a:gd name="T12" fmla="*/ 0 w 93"/>
                <a:gd name="T13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50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1" y="0"/>
                    <a:pt x="60" y="0"/>
                    <a:pt x="65" y="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34"/>
                    <a:pt x="93" y="43"/>
                    <a:pt x="88" y="49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153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154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155"/>
            <p:cNvSpPr>
              <a:spLocks noChangeArrowheads="1"/>
            </p:cNvSpPr>
            <p:nvPr/>
          </p:nvSpPr>
          <p:spPr bwMode="auto">
            <a:xfrm>
              <a:off x="9161463" y="1862138"/>
              <a:ext cx="220663" cy="225425"/>
            </a:xfrm>
            <a:custGeom>
              <a:avLst/>
              <a:gdLst>
                <a:gd name="T0" fmla="*/ 0 w 59"/>
                <a:gd name="T1" fmla="*/ 16 h 60"/>
                <a:gd name="T2" fmla="*/ 11 w 59"/>
                <a:gd name="T3" fmla="*/ 5 h 60"/>
                <a:gd name="T4" fmla="*/ 31 w 59"/>
                <a:gd name="T5" fmla="*/ 5 h 60"/>
                <a:gd name="T6" fmla="*/ 54 w 59"/>
                <a:gd name="T7" fmla="*/ 28 h 60"/>
                <a:gd name="T8" fmla="*/ 54 w 59"/>
                <a:gd name="T9" fmla="*/ 49 h 60"/>
                <a:gd name="T10" fmla="*/ 43 w 59"/>
                <a:gd name="T11" fmla="*/ 60 h 60"/>
                <a:gd name="T12" fmla="*/ 0 w 59"/>
                <a:gd name="T1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0">
                  <a:moveTo>
                    <a:pt x="0" y="1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7" y="0"/>
                    <a:pt x="26" y="0"/>
                    <a:pt x="31" y="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34"/>
                    <a:pt x="59" y="43"/>
                    <a:pt x="54" y="4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DF5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156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157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158"/>
            <p:cNvSpPr>
              <a:spLocks noChangeArrowheads="1"/>
            </p:cNvSpPr>
            <p:nvPr/>
          </p:nvSpPr>
          <p:spPr bwMode="auto">
            <a:xfrm>
              <a:off x="9202738" y="1865313"/>
              <a:ext cx="36513" cy="1587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3" y="2"/>
                    <a:pt x="0" y="4"/>
                  </a:cubicBezTo>
                  <a:cubicBezTo>
                    <a:pt x="3" y="2"/>
                    <a:pt x="7" y="0"/>
                    <a:pt x="10" y="0"/>
                  </a:cubicBezTo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159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160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161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162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163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164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171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172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173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174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175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176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177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178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179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180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81"/>
            <p:cNvSpPr>
              <a:spLocks noChangeArrowheads="1"/>
            </p:cNvSpPr>
            <p:nvPr/>
          </p:nvSpPr>
          <p:spPr bwMode="auto">
            <a:xfrm>
              <a:off x="9172576" y="1865313"/>
              <a:ext cx="142875" cy="120650"/>
            </a:xfrm>
            <a:custGeom>
              <a:avLst/>
              <a:gdLst>
                <a:gd name="T0" fmla="*/ 18 w 38"/>
                <a:gd name="T1" fmla="*/ 0 h 32"/>
                <a:gd name="T2" fmla="*/ 18 w 38"/>
                <a:gd name="T3" fmla="*/ 0 h 32"/>
                <a:gd name="T4" fmla="*/ 18 w 38"/>
                <a:gd name="T5" fmla="*/ 0 h 32"/>
                <a:gd name="T6" fmla="*/ 8 w 38"/>
                <a:gd name="T7" fmla="*/ 4 h 32"/>
                <a:gd name="T8" fmla="*/ 8 w 38"/>
                <a:gd name="T9" fmla="*/ 4 h 32"/>
                <a:gd name="T10" fmla="*/ 8 w 38"/>
                <a:gd name="T11" fmla="*/ 4 h 32"/>
                <a:gd name="T12" fmla="*/ 8 w 38"/>
                <a:gd name="T13" fmla="*/ 4 h 32"/>
                <a:gd name="T14" fmla="*/ 8 w 38"/>
                <a:gd name="T15" fmla="*/ 4 h 32"/>
                <a:gd name="T16" fmla="*/ 8 w 38"/>
                <a:gd name="T17" fmla="*/ 4 h 32"/>
                <a:gd name="T18" fmla="*/ 8 w 38"/>
                <a:gd name="T19" fmla="*/ 4 h 32"/>
                <a:gd name="T20" fmla="*/ 8 w 38"/>
                <a:gd name="T21" fmla="*/ 4 h 32"/>
                <a:gd name="T22" fmla="*/ 0 w 38"/>
                <a:gd name="T23" fmla="*/ 12 h 32"/>
                <a:gd name="T24" fmla="*/ 20 w 38"/>
                <a:gd name="T25" fmla="*/ 32 h 32"/>
                <a:gd name="T26" fmla="*/ 38 w 38"/>
                <a:gd name="T27" fmla="*/ 14 h 32"/>
                <a:gd name="T28" fmla="*/ 28 w 38"/>
                <a:gd name="T29" fmla="*/ 4 h 32"/>
                <a:gd name="T30" fmla="*/ 28 w 38"/>
                <a:gd name="T31" fmla="*/ 4 h 32"/>
                <a:gd name="T32" fmla="*/ 28 w 38"/>
                <a:gd name="T33" fmla="*/ 4 h 32"/>
                <a:gd name="T34" fmla="*/ 28 w 38"/>
                <a:gd name="T35" fmla="*/ 4 h 32"/>
                <a:gd name="T36" fmla="*/ 28 w 38"/>
                <a:gd name="T37" fmla="*/ 4 h 32"/>
                <a:gd name="T38" fmla="*/ 28 w 38"/>
                <a:gd name="T39" fmla="*/ 4 h 32"/>
                <a:gd name="T40" fmla="*/ 28 w 38"/>
                <a:gd name="T41" fmla="*/ 4 h 32"/>
                <a:gd name="T42" fmla="*/ 28 w 38"/>
                <a:gd name="T43" fmla="*/ 4 h 32"/>
                <a:gd name="T44" fmla="*/ 18 w 38"/>
                <a:gd name="T45" fmla="*/ 0 h 32"/>
                <a:gd name="T46" fmla="*/ 18 w 38"/>
                <a:gd name="T47" fmla="*/ 0 h 32"/>
                <a:gd name="T48" fmla="*/ 18 w 38"/>
                <a:gd name="T49" fmla="*/ 0 h 32"/>
                <a:gd name="T50" fmla="*/ 18 w 38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2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E4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82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83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9552" y="4068609"/>
            <a:ext cx="1001713" cy="982265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82265" y="4067418"/>
            <a:ext cx="1044575" cy="1017985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0" name="文本框 1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4" name="文本框 39"/>
          <p:cNvSpPr txBox="1">
            <a:spLocks noChangeArrowheads="1"/>
          </p:cNvSpPr>
          <p:nvPr/>
        </p:nvSpPr>
        <p:spPr bwMode="auto">
          <a:xfrm>
            <a:off x="-4763" y="1812761"/>
            <a:ext cx="91392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48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 </a:t>
            </a:r>
            <a:r>
              <a:rPr lang="zh-CN" altLang="zh-CN" sz="48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 减 8</a:t>
            </a:r>
            <a:endParaRPr lang="zh-CN" altLang="zh-CN" sz="48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65" name="组合 48"/>
          <p:cNvGrpSpPr/>
          <p:nvPr/>
        </p:nvGrpSpPr>
        <p:grpSpPr bwMode="auto">
          <a:xfrm>
            <a:off x="1711326" y="702860"/>
            <a:ext cx="5707063" cy="769621"/>
            <a:chOff x="4003" y="1083"/>
            <a:chExt cx="8990" cy="1616"/>
          </a:xfrm>
        </p:grpSpPr>
        <p:sp>
          <p:nvSpPr>
            <p:cNvPr id="41" name="Rectangle 9"/>
            <p:cNvSpPr/>
            <p:nvPr/>
          </p:nvSpPr>
          <p:spPr>
            <a:xfrm>
              <a:off x="5323" y="1083"/>
              <a:ext cx="7670" cy="161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rPr>
                <a:t>20以内的退位减法</a:t>
              </a:r>
              <a:endParaRPr lang="zh-CN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003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en-US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5"/>
          <p:cNvSpPr>
            <a:spLocks noChangeArrowheads="1"/>
          </p:cNvSpPr>
          <p:nvPr/>
        </p:nvSpPr>
        <p:spPr bwMode="auto">
          <a:xfrm>
            <a:off x="3289301" y="1218010"/>
            <a:ext cx="1192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314" name="文本框 6"/>
          <p:cNvSpPr txBox="1">
            <a:spLocks noChangeArrowheads="1"/>
          </p:cNvSpPr>
          <p:nvPr/>
        </p:nvSpPr>
        <p:spPr bwMode="auto">
          <a:xfrm>
            <a:off x="4324351" y="121801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315" name="文本框 1"/>
          <p:cNvSpPr txBox="1">
            <a:spLocks noChangeArrowheads="1"/>
          </p:cNvSpPr>
          <p:nvPr/>
        </p:nvSpPr>
        <p:spPr bwMode="auto">
          <a:xfrm>
            <a:off x="5305425" y="1696641"/>
            <a:ext cx="1916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12 - 8 =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6134100" y="2063354"/>
            <a:ext cx="730250" cy="186928"/>
            <a:chOff x="4972" y="2190"/>
            <a:chExt cx="1152" cy="510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4972" y="2190"/>
              <a:ext cx="558" cy="51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566" y="2190"/>
              <a:ext cx="558" cy="51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945188" y="219313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6650038" y="219313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72126" y="2725341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37388" y="169664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5619750" y="2099073"/>
            <a:ext cx="514350" cy="654844"/>
          </a:xfrm>
          <a:custGeom>
            <a:avLst/>
            <a:gdLst>
              <a:gd name="connisteX0" fmla="*/ 0 w 1304925"/>
              <a:gd name="connsiteY0" fmla="*/ 590550 h 838200"/>
              <a:gd name="connisteX1" fmla="*/ 0 w 1304925"/>
              <a:gd name="connsiteY1" fmla="*/ 838200 h 838200"/>
              <a:gd name="connisteX2" fmla="*/ 1304925 w 1304925"/>
              <a:gd name="connsiteY2" fmla="*/ 838200 h 838200"/>
              <a:gd name="connisteX3" fmla="*/ 1295400 w 1304925"/>
              <a:gd name="connsiteY3" fmla="*/ 0 h 838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304925" h="838200">
                <a:moveTo>
                  <a:pt x="0" y="590550"/>
                </a:moveTo>
                <a:lnTo>
                  <a:pt x="0" y="838200"/>
                </a:lnTo>
                <a:lnTo>
                  <a:pt x="1304925" y="838200"/>
                </a:lnTo>
                <a:lnTo>
                  <a:pt x="1295400" y="0"/>
                </a:lnTo>
              </a:path>
            </a:pathLst>
          </a:custGeom>
          <a:noFill/>
          <a:ln>
            <a:solidFill>
              <a:srgbClr val="FF0000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681538" y="3217069"/>
            <a:ext cx="3194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先算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-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681539" y="3712369"/>
            <a:ext cx="31067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再算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-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3326" name="Group 39"/>
          <p:cNvGrpSpPr/>
          <p:nvPr/>
        </p:nvGrpSpPr>
        <p:grpSpPr bwMode="auto">
          <a:xfrm>
            <a:off x="322264" y="2245519"/>
            <a:ext cx="3876675" cy="1088231"/>
            <a:chOff x="0" y="0"/>
            <a:chExt cx="1566" cy="486"/>
          </a:xfrm>
        </p:grpSpPr>
        <p:pic>
          <p:nvPicPr>
            <p:cNvPr id="13327" name="Picture 4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3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8" name="AutoShape 41"/>
            <p:cNvSpPr>
              <a:spLocks noChangeArrowheads="1"/>
            </p:cNvSpPr>
            <p:nvPr/>
          </p:nvSpPr>
          <p:spPr bwMode="auto">
            <a:xfrm>
              <a:off x="1274" y="19"/>
              <a:ext cx="292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329" name="AutoShape 42"/>
            <p:cNvSpPr>
              <a:spLocks noChangeArrowheads="1"/>
            </p:cNvSpPr>
            <p:nvPr/>
          </p:nvSpPr>
          <p:spPr bwMode="auto">
            <a:xfrm>
              <a:off x="482" y="19"/>
              <a:ext cx="680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0000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70438" y="1218010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3331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333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33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3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8" grpId="0"/>
      <p:bldP spid="9" grpId="0"/>
      <p:bldP spid="10" grpId="0" bldLvl="0" animBg="1"/>
      <p:bldP spid="25" grpId="0"/>
      <p:bldP spid="2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10" name="Rectangle 42"/>
          <p:cNvSpPr>
            <a:spLocks noChangeArrowheads="1"/>
          </p:cNvSpPr>
          <p:nvPr/>
        </p:nvSpPr>
        <p:spPr bwMode="auto">
          <a:xfrm>
            <a:off x="523875" y="2288381"/>
            <a:ext cx="7888288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ea typeface="黑体" panose="02010609060101010101" pitchFamily="49" charset="-122"/>
              </a:rPr>
              <a:t>3.</a:t>
            </a:r>
            <a:r>
              <a:rPr lang="zh-CN" altLang="en-US" sz="2800">
                <a:ea typeface="黑体" panose="02010609060101010101" pitchFamily="49" charset="-122"/>
              </a:rPr>
              <a:t>这两种算法你都掌握了吗？同桌之间再说一说？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grpSp>
        <p:nvGrpSpPr>
          <p:cNvPr id="14338" name="Group 43"/>
          <p:cNvGrpSpPr/>
          <p:nvPr/>
        </p:nvGrpSpPr>
        <p:grpSpPr bwMode="auto">
          <a:xfrm>
            <a:off x="1220788" y="2792016"/>
            <a:ext cx="3363912" cy="1550615"/>
            <a:chOff x="96" y="85"/>
            <a:chExt cx="1323" cy="1003"/>
          </a:xfrm>
        </p:grpSpPr>
        <p:sp>
          <p:nvSpPr>
            <p:cNvPr id="14339" name="Text Box 44"/>
            <p:cNvSpPr txBox="1">
              <a:spLocks noChangeArrowheads="1"/>
            </p:cNvSpPr>
            <p:nvPr/>
          </p:nvSpPr>
          <p:spPr bwMode="auto">
            <a:xfrm>
              <a:off x="240" y="85"/>
              <a:ext cx="1179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12  </a:t>
              </a:r>
              <a:r>
                <a:rPr lang="zh-CN" altLang="en-US" sz="3200">
                  <a:solidFill>
                    <a:srgbClr val="0000FF"/>
                  </a:solidFill>
                  <a:ea typeface="黑体" panose="02010609060101010101" pitchFamily="49" charset="-122"/>
                </a:rPr>
                <a:t>－  </a:t>
              </a: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8  </a:t>
              </a:r>
              <a:r>
                <a:rPr lang="zh-CN" altLang="en-US" sz="3200">
                  <a:solidFill>
                    <a:srgbClr val="0000FF"/>
                  </a:solidFill>
                  <a:ea typeface="黑体" panose="02010609060101010101" pitchFamily="49" charset="-122"/>
                </a:rPr>
                <a:t>＝  </a:t>
              </a: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4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14340" name="Group 45"/>
            <p:cNvGrpSpPr/>
            <p:nvPr/>
          </p:nvGrpSpPr>
          <p:grpSpPr bwMode="auto">
            <a:xfrm>
              <a:off x="264" y="332"/>
              <a:ext cx="203" cy="135"/>
              <a:chOff x="86" y="142"/>
              <a:chExt cx="203" cy="182"/>
            </a:xfrm>
          </p:grpSpPr>
          <p:sp>
            <p:nvSpPr>
              <p:cNvPr id="14341" name="Line 46"/>
              <p:cNvSpPr>
                <a:spLocks noChangeShapeType="1"/>
              </p:cNvSpPr>
              <p:nvPr/>
            </p:nvSpPr>
            <p:spPr bwMode="auto">
              <a:xfrm flipH="1">
                <a:off x="86" y="142"/>
                <a:ext cx="105" cy="18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4342" name="Line 47"/>
              <p:cNvSpPr>
                <a:spLocks noChangeShapeType="1"/>
              </p:cNvSpPr>
              <p:nvPr/>
            </p:nvSpPr>
            <p:spPr bwMode="auto">
              <a:xfrm flipH="1" flipV="1">
                <a:off x="192" y="142"/>
                <a:ext cx="97" cy="181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sp>
          <p:nvSpPr>
            <p:cNvPr id="14343" name="Text Box 48"/>
            <p:cNvSpPr txBox="1">
              <a:spLocks noChangeArrowheads="1"/>
            </p:cNvSpPr>
            <p:nvPr/>
          </p:nvSpPr>
          <p:spPr bwMode="auto">
            <a:xfrm>
              <a:off x="96" y="428"/>
              <a:ext cx="317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2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4344" name="Text Box 49"/>
            <p:cNvSpPr txBox="1">
              <a:spLocks noChangeArrowheads="1"/>
            </p:cNvSpPr>
            <p:nvPr/>
          </p:nvSpPr>
          <p:spPr bwMode="auto">
            <a:xfrm>
              <a:off x="292" y="428"/>
              <a:ext cx="317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10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14345" name="Group 50"/>
            <p:cNvGrpSpPr/>
            <p:nvPr/>
          </p:nvGrpSpPr>
          <p:grpSpPr bwMode="auto">
            <a:xfrm>
              <a:off x="454" y="313"/>
              <a:ext cx="389" cy="421"/>
              <a:chOff x="69" y="86"/>
              <a:chExt cx="389" cy="421"/>
            </a:xfrm>
          </p:grpSpPr>
          <p:sp>
            <p:nvSpPr>
              <p:cNvPr id="14346" name="Line 51"/>
              <p:cNvSpPr>
                <a:spLocks noChangeShapeType="1"/>
              </p:cNvSpPr>
              <p:nvPr/>
            </p:nvSpPr>
            <p:spPr bwMode="auto">
              <a:xfrm>
                <a:off x="72" y="440"/>
                <a:ext cx="0" cy="67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4347" name="Line 52"/>
              <p:cNvSpPr>
                <a:spLocks noChangeShapeType="1"/>
              </p:cNvSpPr>
              <p:nvPr/>
            </p:nvSpPr>
            <p:spPr bwMode="auto">
              <a:xfrm>
                <a:off x="69" y="504"/>
                <a:ext cx="382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4348" name="Line 53"/>
              <p:cNvSpPr>
                <a:spLocks noChangeShapeType="1"/>
              </p:cNvSpPr>
              <p:nvPr/>
            </p:nvSpPr>
            <p:spPr bwMode="auto">
              <a:xfrm flipV="1">
                <a:off x="458" y="86"/>
                <a:ext cx="0" cy="419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sp>
          <p:nvSpPr>
            <p:cNvPr id="14349" name="Text Box 54"/>
            <p:cNvSpPr txBox="1">
              <a:spLocks noChangeArrowheads="1"/>
            </p:cNvSpPr>
            <p:nvPr/>
          </p:nvSpPr>
          <p:spPr bwMode="auto">
            <a:xfrm>
              <a:off x="468" y="710"/>
              <a:ext cx="317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2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14350" name="Group 55"/>
          <p:cNvGrpSpPr/>
          <p:nvPr/>
        </p:nvGrpSpPr>
        <p:grpSpPr bwMode="auto">
          <a:xfrm>
            <a:off x="4837113" y="2789635"/>
            <a:ext cx="3263900" cy="1575645"/>
            <a:chOff x="146" y="10"/>
            <a:chExt cx="1284" cy="1019"/>
          </a:xfrm>
        </p:grpSpPr>
        <p:sp>
          <p:nvSpPr>
            <p:cNvPr id="14351" name="Text Box 56"/>
            <p:cNvSpPr txBox="1">
              <a:spLocks noChangeArrowheads="1"/>
            </p:cNvSpPr>
            <p:nvPr/>
          </p:nvSpPr>
          <p:spPr bwMode="auto">
            <a:xfrm>
              <a:off x="146" y="10"/>
              <a:ext cx="1284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12  </a:t>
              </a:r>
              <a:r>
                <a:rPr lang="zh-CN" altLang="en-US" sz="3200">
                  <a:solidFill>
                    <a:srgbClr val="0000FF"/>
                  </a:solidFill>
                  <a:ea typeface="黑体" panose="02010609060101010101" pitchFamily="49" charset="-122"/>
                </a:rPr>
                <a:t>－  </a:t>
              </a: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8  </a:t>
              </a:r>
              <a:r>
                <a:rPr lang="zh-CN" altLang="en-US" sz="3200">
                  <a:solidFill>
                    <a:srgbClr val="0000FF"/>
                  </a:solidFill>
                  <a:ea typeface="黑体" panose="02010609060101010101" pitchFamily="49" charset="-122"/>
                </a:rPr>
                <a:t>＝  </a:t>
              </a: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4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14352" name="Group 57"/>
            <p:cNvGrpSpPr/>
            <p:nvPr/>
          </p:nvGrpSpPr>
          <p:grpSpPr bwMode="auto">
            <a:xfrm>
              <a:off x="650" y="250"/>
              <a:ext cx="190" cy="138"/>
              <a:chOff x="313" y="31"/>
              <a:chExt cx="190" cy="186"/>
            </a:xfrm>
          </p:grpSpPr>
          <p:sp>
            <p:nvSpPr>
              <p:cNvPr id="14353" name="Line 58"/>
              <p:cNvSpPr>
                <a:spLocks noChangeShapeType="1"/>
              </p:cNvSpPr>
              <p:nvPr/>
            </p:nvSpPr>
            <p:spPr bwMode="auto">
              <a:xfrm flipH="1">
                <a:off x="313" y="31"/>
                <a:ext cx="105" cy="182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4354" name="Line 59"/>
              <p:cNvSpPr>
                <a:spLocks noChangeShapeType="1"/>
              </p:cNvSpPr>
              <p:nvPr/>
            </p:nvSpPr>
            <p:spPr bwMode="auto">
              <a:xfrm flipH="1" flipV="1">
                <a:off x="406" y="36"/>
                <a:ext cx="97" cy="181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sp>
          <p:nvSpPr>
            <p:cNvPr id="14355" name="Text Box 60"/>
            <p:cNvSpPr txBox="1">
              <a:spLocks noChangeArrowheads="1"/>
            </p:cNvSpPr>
            <p:nvPr/>
          </p:nvSpPr>
          <p:spPr bwMode="auto">
            <a:xfrm>
              <a:off x="480" y="350"/>
              <a:ext cx="317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2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4356" name="Text Box 61"/>
            <p:cNvSpPr txBox="1">
              <a:spLocks noChangeArrowheads="1"/>
            </p:cNvSpPr>
            <p:nvPr/>
          </p:nvSpPr>
          <p:spPr bwMode="auto">
            <a:xfrm>
              <a:off x="692" y="350"/>
              <a:ext cx="317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6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14357" name="Group 62"/>
            <p:cNvGrpSpPr/>
            <p:nvPr/>
          </p:nvGrpSpPr>
          <p:grpSpPr bwMode="auto">
            <a:xfrm flipH="1">
              <a:off x="284" y="259"/>
              <a:ext cx="354" cy="419"/>
              <a:chOff x="-321" y="36"/>
              <a:chExt cx="374" cy="419"/>
            </a:xfrm>
          </p:grpSpPr>
          <p:sp>
            <p:nvSpPr>
              <p:cNvPr id="14358" name="Line 63"/>
              <p:cNvSpPr>
                <a:spLocks noChangeShapeType="1"/>
              </p:cNvSpPr>
              <p:nvPr/>
            </p:nvSpPr>
            <p:spPr bwMode="auto">
              <a:xfrm>
                <a:off x="-319" y="360"/>
                <a:ext cx="0" cy="87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4359" name="Line 64"/>
              <p:cNvSpPr>
                <a:spLocks noChangeShapeType="1"/>
              </p:cNvSpPr>
              <p:nvPr/>
            </p:nvSpPr>
            <p:spPr bwMode="auto">
              <a:xfrm>
                <a:off x="-321" y="452"/>
                <a:ext cx="373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14360" name="Line 65"/>
              <p:cNvSpPr>
                <a:spLocks noChangeShapeType="1"/>
              </p:cNvSpPr>
              <p:nvPr/>
            </p:nvSpPr>
            <p:spPr bwMode="auto">
              <a:xfrm flipV="1">
                <a:off x="53" y="36"/>
                <a:ext cx="0" cy="419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sp>
          <p:nvSpPr>
            <p:cNvPr id="14361" name="Text Box 66"/>
            <p:cNvSpPr txBox="1">
              <a:spLocks noChangeArrowheads="1"/>
            </p:cNvSpPr>
            <p:nvPr/>
          </p:nvSpPr>
          <p:spPr bwMode="auto">
            <a:xfrm>
              <a:off x="334" y="651"/>
              <a:ext cx="317" cy="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solidFill>
                    <a:srgbClr val="0000FF"/>
                  </a:solidFill>
                  <a:ea typeface="黑体" panose="02010609060101010101" pitchFamily="49" charset="-122"/>
                </a:rPr>
                <a:t>10</a:t>
              </a:r>
              <a:endParaRPr lang="en-US" altLang="zh-CN" sz="32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14362" name="Group 9"/>
          <p:cNvGrpSpPr/>
          <p:nvPr/>
        </p:nvGrpSpPr>
        <p:grpSpPr bwMode="auto">
          <a:xfrm>
            <a:off x="1104900" y="1325166"/>
            <a:ext cx="3240088" cy="809625"/>
            <a:chOff x="0" y="0"/>
            <a:chExt cx="1553" cy="487"/>
          </a:xfrm>
        </p:grpSpPr>
        <p:pic>
          <p:nvPicPr>
            <p:cNvPr id="14363" name="Picture 1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3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4" name="AutoShape 11"/>
            <p:cNvSpPr>
              <a:spLocks noChangeArrowheads="1"/>
            </p:cNvSpPr>
            <p:nvPr/>
          </p:nvSpPr>
          <p:spPr bwMode="auto">
            <a:xfrm>
              <a:off x="12" y="20"/>
              <a:ext cx="924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365" name="Group 39"/>
          <p:cNvGrpSpPr/>
          <p:nvPr/>
        </p:nvGrpSpPr>
        <p:grpSpPr bwMode="auto">
          <a:xfrm>
            <a:off x="4605339" y="1325166"/>
            <a:ext cx="3240087" cy="809625"/>
            <a:chOff x="0" y="0"/>
            <a:chExt cx="1566" cy="486"/>
          </a:xfrm>
        </p:grpSpPr>
        <p:pic>
          <p:nvPicPr>
            <p:cNvPr id="14366" name="Picture 4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3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7" name="AutoShape 41"/>
            <p:cNvSpPr>
              <a:spLocks noChangeArrowheads="1"/>
            </p:cNvSpPr>
            <p:nvPr/>
          </p:nvSpPr>
          <p:spPr bwMode="auto">
            <a:xfrm>
              <a:off x="1274" y="19"/>
              <a:ext cx="292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368" name="AutoShape 42"/>
            <p:cNvSpPr>
              <a:spLocks noChangeArrowheads="1"/>
            </p:cNvSpPr>
            <p:nvPr/>
          </p:nvSpPr>
          <p:spPr bwMode="auto">
            <a:xfrm>
              <a:off x="482" y="19"/>
              <a:ext cx="680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0000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Group 21"/>
          <p:cNvGrpSpPr/>
          <p:nvPr/>
        </p:nvGrpSpPr>
        <p:grpSpPr bwMode="auto">
          <a:xfrm>
            <a:off x="93663" y="2320529"/>
            <a:ext cx="7212012" cy="588169"/>
            <a:chOff x="307" y="374"/>
            <a:chExt cx="4522" cy="1051"/>
          </a:xfrm>
        </p:grpSpPr>
        <p:pic>
          <p:nvPicPr>
            <p:cNvPr id="14370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307" y="463"/>
              <a:ext cx="500" cy="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924" y="374"/>
              <a:ext cx="3905" cy="700"/>
            </a:xfrm>
            <a:prstGeom prst="wedgeRoundRectCallout">
              <a:avLst>
                <a:gd name="adj1" fmla="val -54824"/>
                <a:gd name="adj2" fmla="val -13360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还有其他的计算方法吗？谁能说一说？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4372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437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74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76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10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5"/>
          <p:cNvSpPr>
            <a:spLocks noChangeArrowheads="1"/>
          </p:cNvSpPr>
          <p:nvPr/>
        </p:nvSpPr>
        <p:spPr bwMode="auto">
          <a:xfrm>
            <a:off x="3289301" y="1218010"/>
            <a:ext cx="1192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5362" name="文本框 6"/>
          <p:cNvSpPr txBox="1">
            <a:spLocks noChangeArrowheads="1"/>
          </p:cNvSpPr>
          <p:nvPr/>
        </p:nvSpPr>
        <p:spPr bwMode="auto">
          <a:xfrm>
            <a:off x="4324351" y="121801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8" name="Group 21"/>
          <p:cNvGrpSpPr/>
          <p:nvPr/>
        </p:nvGrpSpPr>
        <p:grpSpPr bwMode="auto">
          <a:xfrm flipH="1">
            <a:off x="1265239" y="1609726"/>
            <a:ext cx="5286375" cy="983456"/>
            <a:chOff x="2225" y="168"/>
            <a:chExt cx="3330" cy="826"/>
          </a:xfrm>
        </p:grpSpPr>
        <p:pic>
          <p:nvPicPr>
            <p:cNvPr id="15364" name="Picture 15" descr="C:\Users\Administrator\Desktop\图片5.png图片5"/>
            <p:cNvPicPr>
              <a:picLocks noChangeAspect="1" noChangeArrowheads="1"/>
            </p:cNvPicPr>
            <p:nvPr/>
          </p:nvPicPr>
          <p:blipFill>
            <a:blip r:embed="rId1" cstate="email"/>
            <a:srcRect l="-1111"/>
            <a:stretch>
              <a:fillRect/>
            </a:stretch>
          </p:blipFill>
          <p:spPr bwMode="auto">
            <a:xfrm>
              <a:off x="5064" y="168"/>
              <a:ext cx="491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2225" y="355"/>
              <a:ext cx="2740" cy="364"/>
            </a:xfrm>
            <a:prstGeom prst="wedgeRoundRectCallout">
              <a:avLst>
                <a:gd name="adj1" fmla="val 54413"/>
                <a:gd name="adj2" fmla="val -28736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还可以用想加算减法计算。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2928938" y="2641996"/>
            <a:ext cx="2538412" cy="585471"/>
            <a:chOff x="4492" y="3841"/>
            <a:chExt cx="3999" cy="1228"/>
          </a:xfrm>
        </p:grpSpPr>
        <p:sp>
          <p:nvSpPr>
            <p:cNvPr id="15367" name="文本框 29"/>
            <p:cNvSpPr txBox="1">
              <a:spLocks noChangeArrowheads="1"/>
            </p:cNvSpPr>
            <p:nvPr/>
          </p:nvSpPr>
          <p:spPr bwMode="auto">
            <a:xfrm>
              <a:off x="4492" y="3842"/>
              <a:ext cx="3999" cy="1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8 +    = 12</a:t>
              </a:r>
              <a:endPara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895" y="3841"/>
              <a:ext cx="850" cy="849"/>
            </a:xfrm>
            <a:prstGeom prst="rect">
              <a:avLst/>
            </a:prstGeom>
            <a:solidFill>
              <a:srgbClr val="F7F7D1"/>
            </a:solidFill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2928939" y="3211118"/>
            <a:ext cx="2428875" cy="584995"/>
            <a:chOff x="4492" y="5034"/>
            <a:chExt cx="3825" cy="1227"/>
          </a:xfrm>
        </p:grpSpPr>
        <p:sp>
          <p:nvSpPr>
            <p:cNvPr id="15370" name="文本框 8"/>
            <p:cNvSpPr txBox="1">
              <a:spLocks noChangeArrowheads="1"/>
            </p:cNvSpPr>
            <p:nvPr/>
          </p:nvSpPr>
          <p:spPr bwMode="auto">
            <a:xfrm>
              <a:off x="4492" y="5034"/>
              <a:ext cx="3016" cy="1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12 - 8 =</a:t>
              </a:r>
              <a:endPara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467" y="5034"/>
              <a:ext cx="850" cy="849"/>
            </a:xfrm>
            <a:prstGeom prst="rect">
              <a:avLst/>
            </a:prstGeom>
            <a:solidFill>
              <a:srgbClr val="F7F7D1"/>
            </a:solidFill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892675" y="3209925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895725" y="2643188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770438" y="1218010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37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537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77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7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98489" y="1315642"/>
            <a:ext cx="5407025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ea typeface="黑体" panose="02010609060101010101" pitchFamily="49" charset="-122"/>
              </a:rPr>
              <a:t>1. </a:t>
            </a:r>
            <a:r>
              <a:rPr lang="zh-CN" altLang="en-US" sz="3200" dirty="0">
                <a:ea typeface="黑体" panose="02010609060101010101" pitchFamily="49" charset="-122"/>
              </a:rPr>
              <a:t>圈一圈，算一算</a:t>
            </a:r>
            <a:r>
              <a:rPr lang="en-US" altLang="zh-CN" sz="3200" dirty="0">
                <a:ea typeface="黑体" panose="02010609060101010101" pitchFamily="49" charset="-122"/>
              </a:rPr>
              <a:t>。</a:t>
            </a:r>
            <a:endParaRPr lang="en-US" altLang="zh-CN" sz="3200" dirty="0">
              <a:ea typeface="黑体" panose="02010609060101010101" pitchFamily="49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046164" y="3251597"/>
            <a:ext cx="4967287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ea typeface="黑体" panose="02010609060101010101" pitchFamily="49" charset="-122"/>
              </a:rPr>
              <a:t>问题：（</a:t>
            </a:r>
            <a:r>
              <a:rPr lang="en-US" altLang="zh-CN" sz="3200" dirty="0"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ea typeface="黑体" panose="02010609060101010101" pitchFamily="49" charset="-122"/>
              </a:rPr>
              <a:t>）结果是多少？</a:t>
            </a:r>
            <a:endParaRPr lang="zh-CN" altLang="en-US" sz="3200" dirty="0"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ea typeface="黑体" panose="02010609060101010101" pitchFamily="49" charset="-122"/>
              </a:rPr>
              <a:t>           （</a:t>
            </a:r>
            <a:r>
              <a:rPr lang="en-US" altLang="zh-CN" sz="3200" dirty="0"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ea typeface="黑体" panose="02010609060101010101" pitchFamily="49" charset="-122"/>
              </a:rPr>
              <a:t>）为什么这么圈？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1035051" y="1835944"/>
            <a:ext cx="7345363" cy="1377554"/>
            <a:chOff x="83" y="1508"/>
            <a:chExt cx="6017" cy="1469"/>
          </a:xfrm>
        </p:grpSpPr>
        <p:pic>
          <p:nvPicPr>
            <p:cNvPr id="16388" name="Picture 13" descr="13-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" y="1508"/>
              <a:ext cx="6017" cy="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9" name="Picture 15" descr="13-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0" y="2548"/>
              <a:ext cx="1663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0" name="Picture 16" descr="13-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69" y="2544"/>
              <a:ext cx="1663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78"/>
          <p:cNvGrpSpPr/>
          <p:nvPr/>
        </p:nvGrpSpPr>
        <p:grpSpPr bwMode="auto">
          <a:xfrm>
            <a:off x="5227639" y="1831182"/>
            <a:ext cx="1366837" cy="837010"/>
            <a:chOff x="3379" y="799"/>
            <a:chExt cx="1225" cy="508"/>
          </a:xfrm>
        </p:grpSpPr>
        <p:sp>
          <p:nvSpPr>
            <p:cNvPr id="16392" name="Line 37"/>
            <p:cNvSpPr>
              <a:spLocks noChangeShapeType="1"/>
            </p:cNvSpPr>
            <p:nvPr/>
          </p:nvSpPr>
          <p:spPr bwMode="auto">
            <a:xfrm>
              <a:off x="3379" y="799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3" name="Line 38"/>
            <p:cNvSpPr>
              <a:spLocks noChangeShapeType="1"/>
            </p:cNvSpPr>
            <p:nvPr/>
          </p:nvSpPr>
          <p:spPr bwMode="auto">
            <a:xfrm flipV="1">
              <a:off x="4604" y="799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4" name="Line 41"/>
            <p:cNvSpPr>
              <a:spLocks noChangeShapeType="1"/>
            </p:cNvSpPr>
            <p:nvPr/>
          </p:nvSpPr>
          <p:spPr bwMode="auto">
            <a:xfrm flipH="1">
              <a:off x="3379" y="1298"/>
              <a:ext cx="95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5" name="Line 42"/>
            <p:cNvSpPr>
              <a:spLocks noChangeShapeType="1"/>
            </p:cNvSpPr>
            <p:nvPr/>
          </p:nvSpPr>
          <p:spPr bwMode="auto">
            <a:xfrm>
              <a:off x="3379" y="799"/>
              <a:ext cx="0" cy="4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6" name="Line 43"/>
            <p:cNvSpPr>
              <a:spLocks noChangeShapeType="1"/>
            </p:cNvSpPr>
            <p:nvPr/>
          </p:nvSpPr>
          <p:spPr bwMode="auto">
            <a:xfrm>
              <a:off x="3379" y="799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7" name="Line 44"/>
            <p:cNvSpPr>
              <a:spLocks noChangeShapeType="1"/>
            </p:cNvSpPr>
            <p:nvPr/>
          </p:nvSpPr>
          <p:spPr bwMode="auto">
            <a:xfrm>
              <a:off x="3379" y="799"/>
              <a:ext cx="0" cy="4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8" name="Line 45"/>
            <p:cNvSpPr>
              <a:spLocks noChangeShapeType="1"/>
            </p:cNvSpPr>
            <p:nvPr/>
          </p:nvSpPr>
          <p:spPr bwMode="auto">
            <a:xfrm flipH="1">
              <a:off x="3379" y="1298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399" name="Line 46"/>
            <p:cNvSpPr>
              <a:spLocks noChangeShapeType="1"/>
            </p:cNvSpPr>
            <p:nvPr/>
          </p:nvSpPr>
          <p:spPr bwMode="auto">
            <a:xfrm>
              <a:off x="3379" y="799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0" name="Line 48"/>
            <p:cNvSpPr>
              <a:spLocks noChangeShapeType="1"/>
            </p:cNvSpPr>
            <p:nvPr/>
          </p:nvSpPr>
          <p:spPr bwMode="auto">
            <a:xfrm>
              <a:off x="4604" y="1080"/>
              <a:ext cx="0" cy="22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1" name="Line 57"/>
            <p:cNvSpPr>
              <a:spLocks noChangeShapeType="1"/>
            </p:cNvSpPr>
            <p:nvPr/>
          </p:nvSpPr>
          <p:spPr bwMode="auto">
            <a:xfrm flipV="1">
              <a:off x="4604" y="799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2" name="Line 60"/>
            <p:cNvSpPr>
              <a:spLocks noChangeShapeType="1"/>
            </p:cNvSpPr>
            <p:nvPr/>
          </p:nvSpPr>
          <p:spPr bwMode="auto">
            <a:xfrm flipV="1">
              <a:off x="4604" y="799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6" name="Group 78"/>
          <p:cNvGrpSpPr/>
          <p:nvPr/>
        </p:nvGrpSpPr>
        <p:grpSpPr bwMode="auto">
          <a:xfrm>
            <a:off x="974725" y="1874044"/>
            <a:ext cx="1655763" cy="809625"/>
            <a:chOff x="3379" y="799"/>
            <a:chExt cx="1225" cy="508"/>
          </a:xfrm>
        </p:grpSpPr>
        <p:sp>
          <p:nvSpPr>
            <p:cNvPr id="16404" name="Line 37"/>
            <p:cNvSpPr>
              <a:spLocks noChangeShapeType="1"/>
            </p:cNvSpPr>
            <p:nvPr/>
          </p:nvSpPr>
          <p:spPr bwMode="auto">
            <a:xfrm>
              <a:off x="3379" y="799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5" name="Line 38"/>
            <p:cNvSpPr>
              <a:spLocks noChangeShapeType="1"/>
            </p:cNvSpPr>
            <p:nvPr/>
          </p:nvSpPr>
          <p:spPr bwMode="auto">
            <a:xfrm flipV="1">
              <a:off x="4604" y="799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6" name="Line 41"/>
            <p:cNvSpPr>
              <a:spLocks noChangeShapeType="1"/>
            </p:cNvSpPr>
            <p:nvPr/>
          </p:nvSpPr>
          <p:spPr bwMode="auto">
            <a:xfrm flipH="1">
              <a:off x="3379" y="1298"/>
              <a:ext cx="953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7" name="Line 42"/>
            <p:cNvSpPr>
              <a:spLocks noChangeShapeType="1"/>
            </p:cNvSpPr>
            <p:nvPr/>
          </p:nvSpPr>
          <p:spPr bwMode="auto">
            <a:xfrm>
              <a:off x="3379" y="799"/>
              <a:ext cx="0" cy="4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8" name="Line 43"/>
            <p:cNvSpPr>
              <a:spLocks noChangeShapeType="1"/>
            </p:cNvSpPr>
            <p:nvPr/>
          </p:nvSpPr>
          <p:spPr bwMode="auto">
            <a:xfrm>
              <a:off x="3379" y="799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09" name="Line 44"/>
            <p:cNvSpPr>
              <a:spLocks noChangeShapeType="1"/>
            </p:cNvSpPr>
            <p:nvPr/>
          </p:nvSpPr>
          <p:spPr bwMode="auto">
            <a:xfrm>
              <a:off x="3379" y="799"/>
              <a:ext cx="0" cy="4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10" name="Line 45"/>
            <p:cNvSpPr>
              <a:spLocks noChangeShapeType="1"/>
            </p:cNvSpPr>
            <p:nvPr/>
          </p:nvSpPr>
          <p:spPr bwMode="auto">
            <a:xfrm flipH="1">
              <a:off x="3379" y="1298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11" name="Line 46"/>
            <p:cNvSpPr>
              <a:spLocks noChangeShapeType="1"/>
            </p:cNvSpPr>
            <p:nvPr/>
          </p:nvSpPr>
          <p:spPr bwMode="auto">
            <a:xfrm>
              <a:off x="3379" y="799"/>
              <a:ext cx="122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12" name="Line 48"/>
            <p:cNvSpPr>
              <a:spLocks noChangeShapeType="1"/>
            </p:cNvSpPr>
            <p:nvPr/>
          </p:nvSpPr>
          <p:spPr bwMode="auto">
            <a:xfrm>
              <a:off x="4604" y="1080"/>
              <a:ext cx="0" cy="22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13" name="Line 57"/>
            <p:cNvSpPr>
              <a:spLocks noChangeShapeType="1"/>
            </p:cNvSpPr>
            <p:nvPr/>
          </p:nvSpPr>
          <p:spPr bwMode="auto">
            <a:xfrm flipV="1">
              <a:off x="4604" y="799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6414" name="Line 60"/>
            <p:cNvSpPr>
              <a:spLocks noChangeShapeType="1"/>
            </p:cNvSpPr>
            <p:nvPr/>
          </p:nvSpPr>
          <p:spPr bwMode="auto">
            <a:xfrm flipV="1">
              <a:off x="4604" y="799"/>
              <a:ext cx="0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284539" y="2786063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7308851" y="2821781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7</a:t>
            </a:r>
            <a:endParaRPr lang="en-US" altLang="zh-CN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641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641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19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42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666751" y="1278732"/>
            <a:ext cx="1901825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ea typeface="黑体" panose="02010609060101010101" pitchFamily="49" charset="-122"/>
              </a:rPr>
              <a:t> 算一算</a:t>
            </a:r>
            <a:r>
              <a:rPr lang="en-US" altLang="zh-CN" sz="3200" dirty="0">
                <a:ea typeface="黑体" panose="02010609060101010101" pitchFamily="49" charset="-122"/>
              </a:rPr>
              <a:t>。</a:t>
            </a:r>
            <a:endParaRPr lang="en-US" altLang="zh-CN" sz="3200" dirty="0"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30250" y="2788444"/>
            <a:ext cx="7748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问题：（</a:t>
            </a:r>
            <a:r>
              <a:rPr lang="en-US" altLang="zh-CN" sz="2800" dirty="0"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ea typeface="黑体" panose="02010609060101010101" pitchFamily="49" charset="-122"/>
              </a:rPr>
              <a:t>）边算边思考，你有什么发现？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786533" y="3311664"/>
            <a:ext cx="6926263" cy="10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ea typeface="黑体" panose="02010609060101010101" pitchFamily="49" charset="-122"/>
              </a:rPr>
              <a:t>）你能照样子再出三组题吗？说</a:t>
            </a:r>
            <a:endParaRPr lang="zh-CN" altLang="en-US" sz="28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ea typeface="黑体" panose="02010609060101010101" pitchFamily="49" charset="-122"/>
              </a:rPr>
              <a:t>         给同桌听一听。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25606" name="Picture 6" descr="9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6450" y="1690688"/>
            <a:ext cx="7920038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1984376" y="1824037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1984376" y="2302669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5035551" y="1808560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5035551" y="2278856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8070851" y="1796654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8070850" y="2269331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6" descr="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0739" y="2278856"/>
            <a:ext cx="7883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20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742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22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742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9" grpId="0"/>
      <p:bldP spid="25610" grpId="0"/>
      <p:bldP spid="25611" grpId="0"/>
      <p:bldP spid="25612" grpId="0"/>
      <p:bldP spid="25613" grpId="0"/>
      <p:bldP spid="256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ChangeArrowheads="1"/>
          </p:cNvSpPr>
          <p:nvPr/>
        </p:nvSpPr>
        <p:spPr bwMode="auto">
          <a:xfrm>
            <a:off x="395288" y="1310879"/>
            <a:ext cx="4724400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ea typeface="黑体" panose="02010609060101010101" pitchFamily="49" charset="-122"/>
              </a:rPr>
              <a:t>3. </a:t>
            </a:r>
            <a:r>
              <a:rPr lang="zh-CN" altLang="en-US" sz="3200" dirty="0">
                <a:ea typeface="黑体" panose="02010609060101010101" pitchFamily="49" charset="-122"/>
              </a:rPr>
              <a:t>用你喜欢的方法计算</a:t>
            </a:r>
            <a:r>
              <a:rPr lang="en-US" altLang="zh-CN" sz="3200" dirty="0">
                <a:ea typeface="黑体" panose="02010609060101010101" pitchFamily="49" charset="-122"/>
              </a:rPr>
              <a:t>。</a:t>
            </a:r>
            <a:endParaRPr lang="en-US" altLang="zh-CN" sz="3200" dirty="0">
              <a:ea typeface="黑体" panose="02010609060101010101" pitchFamily="49" charset="-122"/>
            </a:endParaRPr>
          </a:p>
        </p:txBody>
      </p:sp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869951" y="1619250"/>
            <a:ext cx="683577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10-8=        13-8=        16-8=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11-8=        14-8=        17-8=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12-8=        15-8=        18-8=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36750" y="1924050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27563" y="1922860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18375" y="1922860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36750" y="2653904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29150" y="2653904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318375" y="2653904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36750" y="3384947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627563" y="3383756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319964" y="3384947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44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844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4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8448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060" y="1737360"/>
            <a:ext cx="8666480" cy="1647012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39000">
                  <a:srgbClr val="92D050"/>
                </a:gs>
                <a:gs pos="70000">
                  <a:srgbClr val="00B0F0"/>
                </a:gs>
                <a:gs pos="99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zh-CN" altLang="en-US" sz="32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十几减</a:t>
            </a:r>
            <a:r>
              <a:rPr lang="en-US" altLang="zh-CN" sz="32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8</a:t>
            </a:r>
            <a:r>
              <a:rPr lang="zh-CN" altLang="en-US" sz="32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的计算方法与十几减</a:t>
            </a:r>
            <a:r>
              <a:rPr lang="en-US" altLang="zh-CN" sz="32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9</a:t>
            </a:r>
            <a:r>
              <a:rPr lang="zh-CN" altLang="en-US" sz="32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的计算方法相同，即想加算减、破十法、平十法。</a:t>
            </a:r>
            <a:endParaRPr lang="zh-CN" altLang="en-US" sz="3200" noProof="1">
              <a:solidFill>
                <a:schemeClr val="tx1"/>
              </a:solidFill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458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文本框 2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6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946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947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课堂小结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869950" y="3625454"/>
            <a:ext cx="47831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黑体" panose="02010609060101010101" pitchFamily="49" charset="-122"/>
              </a:rPr>
              <a:t>问题：说说你是怎么算的。</a:t>
            </a:r>
            <a:r>
              <a:rPr lang="en-US" altLang="zh-CN" dirty="0">
                <a:ea typeface="黑体" panose="02010609060101010101" pitchFamily="49" charset="-122"/>
              </a:rPr>
              <a:t>    </a:t>
            </a:r>
            <a:endParaRPr lang="en-US" altLang="zh-CN" dirty="0">
              <a:ea typeface="黑体" panose="02010609060101010101" pitchFamily="49" charset="-122"/>
            </a:endParaRP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557214" y="1200151"/>
            <a:ext cx="5407025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B0F0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B0F0"/>
                </a:solidFill>
                <a:ea typeface="黑体" panose="02010609060101010101" pitchFamily="49" charset="-122"/>
              </a:rPr>
              <a:t>击鼓传花游戏</a:t>
            </a:r>
            <a:endParaRPr lang="zh-CN" altLang="en-US" sz="3200" dirty="0">
              <a:solidFill>
                <a:srgbClr val="00B0F0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16444" name="Group 60"/>
          <p:cNvGraphicFramePr>
            <a:graphicFrameLocks noGrp="1"/>
          </p:cNvGraphicFramePr>
          <p:nvPr/>
        </p:nvGraphicFramePr>
        <p:xfrm>
          <a:off x="971551" y="1875235"/>
          <a:ext cx="6729415" cy="417173"/>
        </p:xfrm>
        <a:graphic>
          <a:graphicData uri="http://schemas.openxmlformats.org/drawingml/2006/table">
            <a:tbl>
              <a:tblPr/>
              <a:tblGrid>
                <a:gridCol w="673132"/>
                <a:gridCol w="672497"/>
                <a:gridCol w="673132"/>
                <a:gridCol w="673132"/>
                <a:gridCol w="672497"/>
                <a:gridCol w="673132"/>
                <a:gridCol w="673132"/>
                <a:gridCol w="673132"/>
                <a:gridCol w="672497"/>
                <a:gridCol w="673132"/>
              </a:tblGrid>
              <a:tr h="417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11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marL="68583" marR="68583" marT="25706" marB="2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grpSp>
        <p:nvGrpSpPr>
          <p:cNvPr id="13" name="Group 30"/>
          <p:cNvGrpSpPr/>
          <p:nvPr/>
        </p:nvGrpSpPr>
        <p:grpSpPr bwMode="auto">
          <a:xfrm>
            <a:off x="908051" y="2459832"/>
            <a:ext cx="760413" cy="592931"/>
            <a:chOff x="0" y="0"/>
            <a:chExt cx="318" cy="373"/>
          </a:xfrm>
        </p:grpSpPr>
        <p:sp>
          <p:nvSpPr>
            <p:cNvPr id="5148" name="Oval 31"/>
            <p:cNvSpPr>
              <a:spLocks noChangeArrowheads="1"/>
            </p:cNvSpPr>
            <p:nvPr/>
          </p:nvSpPr>
          <p:spPr bwMode="auto">
            <a:xfrm>
              <a:off x="0" y="0"/>
              <a:ext cx="318" cy="3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33CC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93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61" y="78"/>
              <a:ext cx="168" cy="21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200" kern="10">
                  <a:ln w="9525">
                    <a:solidFill>
                      <a:srgbClr val="000000"/>
                    </a:solidFill>
                    <a:round/>
                  </a:ln>
                  <a:noFill/>
                  <a:latin typeface="黑体" panose="02010609060101010101" pitchFamily="49" charset="-122"/>
                  <a:ea typeface="黑体" panose="02010609060101010101" pitchFamily="49" charset="-122"/>
                </a:rPr>
                <a:t>-9</a:t>
              </a:r>
              <a:endParaRPr lang="zh-CN" altLang="en-US" sz="3200" kern="10">
                <a:ln w="9525">
                  <a:solidFill>
                    <a:srgbClr val="000000"/>
                  </a:solidFill>
                  <a:round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07512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</a:rPr>
              <a:t>1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79818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5</a:t>
            </a:r>
            <a:endParaRPr lang="en-US" altLang="en-US" sz="3200" dirty="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452123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25223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683716" y="3020616"/>
            <a:ext cx="6399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469837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142143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6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814448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9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487548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159062" y="3020616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en-US" sz="320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160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516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6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6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6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068681 0.001728 " pathEditMode="relative" rAng="0" ptsTypes="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181 0.003457 L 0.144514 0.003210 " pathEditMode="relative" rAng="0" ptsTypes="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083 0.003457 L 0.217847 0.001728 " pathEditMode="relative" rAng="0" ptsTypes="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1458 0.003457 L 0.293681 0.000247 " pathEditMode="relative" rAng="0" ptsTypes="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4028 0.000494 L 0.372014 0.000247 " pathEditMode="relative" rAng="0" ptsTypes="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1181 0.000494 L 0.451181 -0.001235 " pathEditMode="relative" rAng="0" ptsTypes="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0347 0.000494 L 0.527014 0.000247 " pathEditMode="relative" rAng="0" ptsTypes="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1528 -0.000864 L 0.597847 -0.002716 " pathEditMode="relative" rAng="0" ptsTypes="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5278 -0.002222 L 0.672014 -0.002716 " pathEditMode="relative" rAng="0" ptsTypes="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2" grpId="0"/>
      <p:bldP spid="3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96901" y="2900363"/>
            <a:ext cx="8342313" cy="117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dirty="0">
                <a:ea typeface="黑体" panose="02010609060101010101" pitchFamily="49" charset="-122"/>
              </a:rPr>
              <a:t>问题：</a:t>
            </a:r>
            <a:r>
              <a:rPr lang="en-US" altLang="zh-CN" sz="3200" dirty="0">
                <a:ea typeface="黑体" panose="02010609060101010101" pitchFamily="49" charset="-122"/>
              </a:rPr>
              <a:t>1. </a:t>
            </a:r>
            <a:r>
              <a:rPr lang="zh-CN" altLang="en-US" sz="3200" dirty="0">
                <a:ea typeface="黑体" panose="02010609060101010101" pitchFamily="49" charset="-122"/>
              </a:rPr>
              <a:t>从</a:t>
            </a:r>
            <a:r>
              <a:rPr lang="en-US" altLang="zh-CN" sz="3200" dirty="0"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ea typeface="黑体" panose="02010609060101010101" pitchFamily="49" charset="-122"/>
              </a:rPr>
              <a:t>朵花里拿走</a:t>
            </a:r>
            <a:r>
              <a:rPr lang="en-US" altLang="zh-CN" sz="3200" dirty="0"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ea typeface="黑体" panose="02010609060101010101" pitchFamily="49" charset="-122"/>
              </a:rPr>
              <a:t>朵，你想怎么拿？</a:t>
            </a:r>
            <a:endParaRPr lang="zh-CN" altLang="en-US" sz="3200" dirty="0"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>
                <a:ea typeface="黑体" panose="02010609060101010101" pitchFamily="49" charset="-122"/>
              </a:rPr>
              <a:t>              为什么？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16417" name="Rectangle 4"/>
          <p:cNvSpPr>
            <a:spLocks noChangeArrowheads="1"/>
          </p:cNvSpPr>
          <p:nvPr/>
        </p:nvSpPr>
        <p:spPr bwMode="auto">
          <a:xfrm>
            <a:off x="406400" y="1303735"/>
            <a:ext cx="3441700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solidFill>
                  <a:srgbClr val="00B0F0"/>
                </a:solidFill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rgbClr val="00B0F0"/>
                </a:solidFill>
                <a:ea typeface="黑体" panose="02010609060101010101" pitchFamily="49" charset="-122"/>
              </a:rPr>
              <a:t>动手试一试</a:t>
            </a:r>
            <a:endParaRPr lang="zh-CN" altLang="en-US" sz="3200" dirty="0">
              <a:solidFill>
                <a:srgbClr val="00B0F0"/>
              </a:solidFill>
              <a:ea typeface="黑体" panose="02010609060101010101" pitchFamily="49" charset="-122"/>
            </a:endParaRPr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1811339" y="3804047"/>
            <a:ext cx="2605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ea typeface="黑体" panose="02010609060101010101" pitchFamily="49" charset="-122"/>
              </a:rPr>
              <a:t>2. </a:t>
            </a:r>
            <a:r>
              <a:rPr lang="zh-CN" altLang="en-US" sz="3200" dirty="0">
                <a:ea typeface="黑体" panose="02010609060101010101" pitchFamily="49" charset="-122"/>
              </a:rPr>
              <a:t>还剩几朵？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pic>
        <p:nvPicPr>
          <p:cNvPr id="16419" name="Picture 35" descr="13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28776" y="1740694"/>
            <a:ext cx="4429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6150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51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53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417" grpId="0"/>
      <p:bldP spid="164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35" descr="13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0663" y="1608535"/>
            <a:ext cx="6083300" cy="156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1568451" y="1633538"/>
            <a:ext cx="4932363" cy="1512094"/>
          </a:xfrm>
          <a:custGeom>
            <a:avLst/>
            <a:gdLst>
              <a:gd name="connisteX0" fmla="*/ 0 w 6396990"/>
              <a:gd name="connsiteY0" fmla="*/ 1374775 h 2733040"/>
              <a:gd name="connisteX1" fmla="*/ 0 w 6396990"/>
              <a:gd name="connsiteY1" fmla="*/ 2733040 h 2733040"/>
              <a:gd name="connisteX2" fmla="*/ 5137150 w 6396990"/>
              <a:gd name="connsiteY2" fmla="*/ 2733040 h 2733040"/>
              <a:gd name="connisteX3" fmla="*/ 5137150 w 6396990"/>
              <a:gd name="connsiteY3" fmla="*/ 2642870 h 2733040"/>
              <a:gd name="connisteX4" fmla="*/ 5137150 w 6396990"/>
              <a:gd name="connsiteY4" fmla="*/ 1432560 h 2733040"/>
              <a:gd name="connisteX5" fmla="*/ 6396990 w 6396990"/>
              <a:gd name="connsiteY5" fmla="*/ 1432560 h 2733040"/>
              <a:gd name="connisteX6" fmla="*/ 6396990 w 6396990"/>
              <a:gd name="connsiteY6" fmla="*/ 0 h 2733040"/>
              <a:gd name="connisteX7" fmla="*/ 0 w 6396990"/>
              <a:gd name="connsiteY7" fmla="*/ 0 h 2733040"/>
              <a:gd name="connisteX8" fmla="*/ 0 w 6396990"/>
              <a:gd name="connsiteY8" fmla="*/ 1432560 h 27330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6396990" h="2733040">
                <a:moveTo>
                  <a:pt x="0" y="1374775"/>
                </a:moveTo>
                <a:lnTo>
                  <a:pt x="0" y="2733040"/>
                </a:lnTo>
                <a:lnTo>
                  <a:pt x="5137150" y="2733040"/>
                </a:lnTo>
                <a:lnTo>
                  <a:pt x="5137150" y="2642870"/>
                </a:lnTo>
                <a:lnTo>
                  <a:pt x="5137150" y="1432560"/>
                </a:lnTo>
                <a:lnTo>
                  <a:pt x="6396990" y="1432560"/>
                </a:lnTo>
                <a:lnTo>
                  <a:pt x="6396990" y="0"/>
                </a:lnTo>
                <a:lnTo>
                  <a:pt x="0" y="0"/>
                </a:lnTo>
                <a:lnTo>
                  <a:pt x="0" y="143256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>
              <a:ea typeface="黑体" panose="02010609060101010101" pitchFamily="49" charset="-122"/>
            </a:endParaRPr>
          </a:p>
        </p:txBody>
      </p:sp>
      <p:grpSp>
        <p:nvGrpSpPr>
          <p:cNvPr id="7171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7172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3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5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13-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543"/>
          <a:stretch>
            <a:fillRect/>
          </a:stretch>
        </p:blipFill>
        <p:spPr bwMode="auto">
          <a:xfrm>
            <a:off x="-136525" y="870348"/>
            <a:ext cx="8956675" cy="291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60388" y="3824287"/>
            <a:ext cx="8024812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问题：  </a:t>
            </a:r>
            <a:r>
              <a:rPr lang="zh-CN" altLang="en-US" sz="2400" dirty="0">
                <a:ea typeface="黑体" panose="02010609060101010101" pitchFamily="49" charset="-122"/>
              </a:rPr>
              <a:t> 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654175" y="3869531"/>
            <a:ext cx="3640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ea typeface="黑体" panose="02010609060101010101" pitchFamily="49" charset="-122"/>
              </a:rPr>
              <a:t>要求的问题是什么？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654176" y="3870723"/>
            <a:ext cx="60436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smtClean="0">
                <a:ea typeface="黑体" panose="02010609060101010101" pitchFamily="49" charset="-122"/>
              </a:rPr>
              <a:t>3. </a:t>
            </a:r>
            <a:r>
              <a:rPr lang="zh-CN" altLang="en-US" sz="2800" smtClean="0">
                <a:ea typeface="黑体" panose="02010609060101010101" pitchFamily="49" charset="-122"/>
              </a:rPr>
              <a:t>你能完整地说说这幅图的意思吗？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2" name="八边形 1"/>
          <p:cNvSpPr/>
          <p:nvPr/>
        </p:nvSpPr>
        <p:spPr>
          <a:xfrm>
            <a:off x="234950" y="1346598"/>
            <a:ext cx="522288" cy="388144"/>
          </a:xfrm>
          <a:prstGeom prst="octagon">
            <a:avLst/>
          </a:prstGeom>
          <a:blipFill rotWithShape="1">
            <a:blip r:embed="rId2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2</a:t>
            </a:r>
            <a:endParaRPr lang="en-US" altLang="zh-CN" sz="3200" b="1" noProof="1">
              <a:sym typeface="+mn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54176" y="3902869"/>
            <a:ext cx="4429125" cy="43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ea typeface="黑体" panose="02010609060101010101" pitchFamily="49" charset="-122"/>
              </a:rPr>
              <a:t>1. </a:t>
            </a:r>
            <a:r>
              <a:rPr lang="zh-CN" altLang="en-US" sz="2800" dirty="0">
                <a:ea typeface="黑体" panose="02010609060101010101" pitchFamily="49" charset="-122"/>
              </a:rPr>
              <a:t>在图中你都知道了什么？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81726" y="1409700"/>
            <a:ext cx="20875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38188" y="2663429"/>
            <a:ext cx="15113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795714" y="3328988"/>
            <a:ext cx="11525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225426" y="3824288"/>
            <a:ext cx="5902325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ea typeface="黑体" panose="02010609060101010101" pitchFamily="49" charset="-122"/>
              </a:rPr>
              <a:t>一共有</a:t>
            </a:r>
            <a:r>
              <a:rPr lang="en-US" altLang="zh-CN" sz="2800" dirty="0" smtClean="0">
                <a:solidFill>
                  <a:srgbClr val="0070C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 dirty="0" smtClean="0">
                <a:solidFill>
                  <a:srgbClr val="0070C0"/>
                </a:solidFill>
                <a:ea typeface="黑体" panose="02010609060101010101" pitchFamily="49" charset="-122"/>
              </a:rPr>
              <a:t>个风车，小朋友们买了</a:t>
            </a:r>
            <a:r>
              <a:rPr lang="en-US" altLang="zh-CN" sz="2800" dirty="0" smtClean="0">
                <a:solidFill>
                  <a:srgbClr val="0070C0"/>
                </a:solidFill>
                <a:ea typeface="黑体" panose="02010609060101010101" pitchFamily="49" charset="-122"/>
              </a:rPr>
              <a:t>8</a:t>
            </a:r>
            <a:r>
              <a:rPr lang="zh-CN" altLang="en-US" sz="2800" dirty="0" smtClean="0">
                <a:solidFill>
                  <a:srgbClr val="0070C0"/>
                </a:solidFill>
                <a:ea typeface="黑体" panose="02010609060101010101" pitchFamily="49" charset="-122"/>
              </a:rPr>
              <a:t>个。</a:t>
            </a:r>
            <a:endParaRPr lang="zh-CN" altLang="en-US" sz="280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296026" y="3840956"/>
            <a:ext cx="1973263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a typeface="黑体" panose="02010609060101010101" pitchFamily="49" charset="-122"/>
              </a:rPr>
              <a:t>还剩几个？</a:t>
            </a:r>
            <a:endParaRPr lang="zh-CN" altLang="en-US" sz="280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grpSp>
        <p:nvGrpSpPr>
          <p:cNvPr id="8204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8205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206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7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208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  <p:bldP spid="16" grpId="0"/>
      <p:bldP spid="16" grpId="1"/>
      <p:bldP spid="3" grpId="0"/>
      <p:bldP spid="3" grpId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八边形 1"/>
          <p:cNvSpPr/>
          <p:nvPr/>
        </p:nvSpPr>
        <p:spPr>
          <a:xfrm>
            <a:off x="234950" y="1346598"/>
            <a:ext cx="522288" cy="388144"/>
          </a:xfrm>
          <a:prstGeom prst="octagon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2</a:t>
            </a:r>
            <a:endParaRPr lang="en-US" altLang="zh-CN" sz="3200" b="1" noProof="1">
              <a:sym typeface="+mn-ea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2789238" y="2631281"/>
            <a:ext cx="1192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847726" y="1346598"/>
            <a:ext cx="5903913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  <a:ea typeface="黑体" panose="02010609060101010101" pitchFamily="49" charset="-122"/>
              </a:rPr>
              <a:t>一共有</a:t>
            </a:r>
            <a:r>
              <a:rPr lang="en-US" altLang="zh-CN" sz="2800" dirty="0">
                <a:solidFill>
                  <a:srgbClr val="0070C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 dirty="0">
                <a:solidFill>
                  <a:srgbClr val="0070C0"/>
                </a:solidFill>
                <a:ea typeface="黑体" panose="02010609060101010101" pitchFamily="49" charset="-122"/>
              </a:rPr>
              <a:t>个风车，小朋友们买了</a:t>
            </a:r>
            <a:r>
              <a:rPr lang="en-US" altLang="zh-CN" sz="2800" dirty="0">
                <a:solidFill>
                  <a:srgbClr val="0070C0"/>
                </a:solidFill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70C0"/>
                </a:solidFill>
                <a:ea typeface="黑体" panose="02010609060101010101" pitchFamily="49" charset="-122"/>
              </a:rPr>
              <a:t>个。</a:t>
            </a:r>
            <a:endParaRPr lang="zh-CN" altLang="en-US" sz="2800" dirty="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6910388" y="1345406"/>
            <a:ext cx="1973262" cy="52322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ea typeface="黑体" panose="02010609060101010101" pitchFamily="49" charset="-122"/>
              </a:rPr>
              <a:t>还剩几个？</a:t>
            </a:r>
            <a:endParaRPr lang="zh-CN" altLang="en-US" sz="2800">
              <a:solidFill>
                <a:srgbClr val="0070C0"/>
              </a:solidFill>
              <a:ea typeface="黑体" panose="02010609060101010101" pitchFamily="49" charset="-122"/>
            </a:endParaRPr>
          </a:p>
        </p:txBody>
      </p:sp>
      <p:grpSp>
        <p:nvGrpSpPr>
          <p:cNvPr id="9" name="Group 21"/>
          <p:cNvGrpSpPr/>
          <p:nvPr/>
        </p:nvGrpSpPr>
        <p:grpSpPr bwMode="auto">
          <a:xfrm>
            <a:off x="384176" y="1851423"/>
            <a:ext cx="6037263" cy="553640"/>
            <a:chOff x="213" y="227"/>
            <a:chExt cx="3803" cy="465"/>
          </a:xfrm>
        </p:grpSpPr>
        <p:pic>
          <p:nvPicPr>
            <p:cNvPr id="9222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213" y="227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890" y="328"/>
              <a:ext cx="3126" cy="364"/>
            </a:xfrm>
            <a:prstGeom prst="wedgeRoundRectCallout">
              <a:avLst>
                <a:gd name="adj1" fmla="val -54070"/>
                <a:gd name="adj2" fmla="val -35329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要求“还剩几个”你能解答吗？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24288" y="2631281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＝？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8" name="Group 21"/>
          <p:cNvGrpSpPr/>
          <p:nvPr/>
        </p:nvGrpSpPr>
        <p:grpSpPr bwMode="auto">
          <a:xfrm flipH="1">
            <a:off x="450850" y="3022998"/>
            <a:ext cx="7621588" cy="983456"/>
            <a:chOff x="713" y="168"/>
            <a:chExt cx="4801" cy="826"/>
          </a:xfrm>
        </p:grpSpPr>
        <p:pic>
          <p:nvPicPr>
            <p:cNvPr id="9226" name="Picture 15" descr="C:\Users\Administrator\Desktop\图片4.png图片4"/>
            <p:cNvPicPr>
              <a:picLocks noChangeAspect="1" noChangeArrowheads="1"/>
            </p:cNvPicPr>
            <p:nvPr/>
          </p:nvPicPr>
          <p:blipFill>
            <a:blip r:embed="rId3" cstate="email"/>
            <a:srcRect t="-1372" b="-520"/>
            <a:stretch>
              <a:fillRect/>
            </a:stretch>
          </p:blipFill>
          <p:spPr bwMode="auto">
            <a:xfrm>
              <a:off x="5137" y="168"/>
              <a:ext cx="377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713" y="355"/>
              <a:ext cx="4252" cy="364"/>
            </a:xfrm>
            <a:prstGeom prst="wedgeRoundRectCallout">
              <a:avLst>
                <a:gd name="adj1" fmla="val 54413"/>
                <a:gd name="adj2" fmla="val -28736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b="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你知道得数是多少吗？试着用学具摆一摆。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922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922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30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3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89064" y="1665685"/>
            <a:ext cx="5665787" cy="138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15"/>
          <p:cNvSpPr>
            <a:spLocks noChangeArrowheads="1"/>
          </p:cNvSpPr>
          <p:nvPr/>
        </p:nvSpPr>
        <p:spPr bwMode="auto">
          <a:xfrm>
            <a:off x="3289301" y="1218010"/>
            <a:ext cx="1192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43" name="文本框 5"/>
          <p:cNvSpPr txBox="1">
            <a:spLocks noChangeArrowheads="1"/>
          </p:cNvSpPr>
          <p:nvPr/>
        </p:nvSpPr>
        <p:spPr bwMode="auto">
          <a:xfrm>
            <a:off x="4324351" y="121801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9" name="Group 21"/>
          <p:cNvGrpSpPr/>
          <p:nvPr/>
        </p:nvGrpSpPr>
        <p:grpSpPr bwMode="auto">
          <a:xfrm>
            <a:off x="595314" y="3049192"/>
            <a:ext cx="8294687" cy="953690"/>
            <a:chOff x="213" y="227"/>
            <a:chExt cx="5225" cy="801"/>
          </a:xfrm>
        </p:grpSpPr>
        <p:pic>
          <p:nvPicPr>
            <p:cNvPr id="10245" name="Picture 15" descr="C:\Users\Administrator\Desktop\图片2.png图片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flipH="1">
              <a:off x="213" y="227"/>
              <a:ext cx="50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890" y="328"/>
              <a:ext cx="4548" cy="700"/>
            </a:xfrm>
            <a:prstGeom prst="wedgeRoundRectCallout">
              <a:avLst>
                <a:gd name="adj1" fmla="val -54070"/>
                <a:gd name="adj2" fmla="val -35329"/>
                <a:gd name="adj3" fmla="val 16667"/>
              </a:avLst>
            </a:prstGeom>
            <a:ln w="19050">
              <a:solidFill>
                <a:srgbClr val="3399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1" charset="-122"/>
                  <a:ea typeface="楷体_GB2312" pitchFamily="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怎么表示</a:t>
              </a:r>
              <a:r>
                <a:rPr lang="en-US" altLang="zh-CN" sz="28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12-8</a:t>
              </a:r>
              <a:r>
                <a:rPr lang="zh-CN" altLang="en-US" sz="28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呢？用自己的方式表示一下，再说给同桌听。</a:t>
              </a:r>
              <a:endParaRPr lang="zh-CN" altLang="en-US" sz="28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1024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024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9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5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312739" y="3224212"/>
            <a:ext cx="8580437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问题：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都是去掉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个风车，他们的去掉方法一样吗？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389064" y="3676650"/>
            <a:ext cx="6249987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谁看明白了，能说说这两种方法吗？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Group 9"/>
          <p:cNvGrpSpPr/>
          <p:nvPr/>
        </p:nvGrpSpPr>
        <p:grpSpPr bwMode="auto">
          <a:xfrm>
            <a:off x="396875" y="1866901"/>
            <a:ext cx="3878263" cy="1088231"/>
            <a:chOff x="0" y="0"/>
            <a:chExt cx="1553" cy="487"/>
          </a:xfrm>
        </p:grpSpPr>
        <p:pic>
          <p:nvPicPr>
            <p:cNvPr id="11268" name="Picture 1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3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9" name="AutoShape 11"/>
            <p:cNvSpPr>
              <a:spLocks noChangeArrowheads="1"/>
            </p:cNvSpPr>
            <p:nvPr/>
          </p:nvSpPr>
          <p:spPr bwMode="auto">
            <a:xfrm>
              <a:off x="12" y="20"/>
              <a:ext cx="924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Group 39"/>
          <p:cNvGrpSpPr/>
          <p:nvPr/>
        </p:nvGrpSpPr>
        <p:grpSpPr bwMode="auto">
          <a:xfrm>
            <a:off x="4856164" y="1866901"/>
            <a:ext cx="3876675" cy="1088231"/>
            <a:chOff x="0" y="0"/>
            <a:chExt cx="1566" cy="486"/>
          </a:xfrm>
        </p:grpSpPr>
        <p:pic>
          <p:nvPicPr>
            <p:cNvPr id="11271" name="Picture 4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3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2" name="AutoShape 41"/>
            <p:cNvSpPr>
              <a:spLocks noChangeArrowheads="1"/>
            </p:cNvSpPr>
            <p:nvPr/>
          </p:nvSpPr>
          <p:spPr bwMode="auto">
            <a:xfrm>
              <a:off x="1274" y="19"/>
              <a:ext cx="292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273" name="AutoShape 42"/>
            <p:cNvSpPr>
              <a:spLocks noChangeArrowheads="1"/>
            </p:cNvSpPr>
            <p:nvPr/>
          </p:nvSpPr>
          <p:spPr bwMode="auto">
            <a:xfrm>
              <a:off x="482" y="19"/>
              <a:ext cx="680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0000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274" name="Rectangle 15"/>
          <p:cNvSpPr>
            <a:spLocks noChangeArrowheads="1"/>
          </p:cNvSpPr>
          <p:nvPr/>
        </p:nvSpPr>
        <p:spPr bwMode="auto">
          <a:xfrm>
            <a:off x="3289301" y="1218010"/>
            <a:ext cx="1192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275" name="文本框 6"/>
          <p:cNvSpPr txBox="1">
            <a:spLocks noChangeArrowheads="1"/>
          </p:cNvSpPr>
          <p:nvPr/>
        </p:nvSpPr>
        <p:spPr bwMode="auto">
          <a:xfrm>
            <a:off x="4324351" y="121801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11276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127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78" name="MH_Other_8"/>
            <p:cNvPicPr preferRelativeResize="0"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8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9"/>
          <p:cNvGrpSpPr/>
          <p:nvPr/>
        </p:nvGrpSpPr>
        <p:grpSpPr bwMode="auto">
          <a:xfrm>
            <a:off x="444500" y="2228851"/>
            <a:ext cx="3879850" cy="1088231"/>
            <a:chOff x="0" y="0"/>
            <a:chExt cx="1553" cy="487"/>
          </a:xfrm>
        </p:grpSpPr>
        <p:pic>
          <p:nvPicPr>
            <p:cNvPr id="12290" name="Picture 1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3" cy="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1" name="AutoShape 11"/>
            <p:cNvSpPr>
              <a:spLocks noChangeArrowheads="1"/>
            </p:cNvSpPr>
            <p:nvPr/>
          </p:nvSpPr>
          <p:spPr bwMode="auto">
            <a:xfrm>
              <a:off x="12" y="20"/>
              <a:ext cx="924" cy="467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292" name="Rectangle 15"/>
          <p:cNvSpPr>
            <a:spLocks noChangeArrowheads="1"/>
          </p:cNvSpPr>
          <p:nvPr/>
        </p:nvSpPr>
        <p:spPr bwMode="auto">
          <a:xfrm>
            <a:off x="3289301" y="1218010"/>
            <a:ext cx="1192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</a:rPr>
              <a:t>－</a:t>
            </a:r>
            <a:r>
              <a:rPr lang="en-US" altLang="zh-CN" sz="2800">
                <a:solidFill>
                  <a:srgbClr val="FF0000"/>
                </a:solidFill>
                <a:ea typeface="黑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293" name="文本框 6"/>
          <p:cNvSpPr txBox="1">
            <a:spLocks noChangeArrowheads="1"/>
          </p:cNvSpPr>
          <p:nvPr/>
        </p:nvSpPr>
        <p:spPr bwMode="auto">
          <a:xfrm>
            <a:off x="4324351" y="1218010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＝</a:t>
            </a:r>
            <a:endParaRPr lang="zh-CN" altLang="en-US" sz="2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294" name="文本框 1"/>
          <p:cNvSpPr txBox="1">
            <a:spLocks noChangeArrowheads="1"/>
          </p:cNvSpPr>
          <p:nvPr/>
        </p:nvSpPr>
        <p:spPr bwMode="auto">
          <a:xfrm>
            <a:off x="5305425" y="1696641"/>
            <a:ext cx="1916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12 - 8 =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5254625" y="2058591"/>
            <a:ext cx="730250" cy="186928"/>
            <a:chOff x="4972" y="2190"/>
            <a:chExt cx="1152" cy="510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4972" y="2190"/>
              <a:ext cx="558" cy="51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566" y="2190"/>
              <a:ext cx="558" cy="51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037138" y="2188369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5657851" y="2188369"/>
            <a:ext cx="5982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045200" y="272534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37388" y="1696641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984876" y="2099073"/>
            <a:ext cx="568325" cy="654844"/>
          </a:xfrm>
          <a:custGeom>
            <a:avLst/>
            <a:gdLst>
              <a:gd name="connisteX0" fmla="*/ 0 w 1304925"/>
              <a:gd name="connsiteY0" fmla="*/ 590550 h 838200"/>
              <a:gd name="connisteX1" fmla="*/ 0 w 1304925"/>
              <a:gd name="connsiteY1" fmla="*/ 838200 h 838200"/>
              <a:gd name="connisteX2" fmla="*/ 1304925 w 1304925"/>
              <a:gd name="connsiteY2" fmla="*/ 838200 h 838200"/>
              <a:gd name="connisteX3" fmla="*/ 1295400 w 1304925"/>
              <a:gd name="connsiteY3" fmla="*/ 0 h 838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304925" h="838200">
                <a:moveTo>
                  <a:pt x="0" y="590550"/>
                </a:moveTo>
                <a:lnTo>
                  <a:pt x="0" y="838200"/>
                </a:lnTo>
                <a:lnTo>
                  <a:pt x="1304925" y="838200"/>
                </a:lnTo>
                <a:lnTo>
                  <a:pt x="1295400" y="0"/>
                </a:lnTo>
              </a:path>
            </a:pathLst>
          </a:custGeom>
          <a:noFill/>
          <a:ln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681539" y="3217069"/>
            <a:ext cx="3013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先算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-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681539" y="3712369"/>
            <a:ext cx="28225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再算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32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760913" y="1194197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2306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230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308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31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8" grpId="0"/>
      <p:bldP spid="9" grpId="0"/>
      <p:bldP spid="10" grpId="0" bldLvl="0" animBg="1"/>
      <p:bldP spid="25" grpId="0"/>
      <p:bldP spid="28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a60ebdd6-c88b-49c1-8403-1bc37c62f44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WPS 演示</Application>
  <PresentationFormat>全屏显示(16:9)</PresentationFormat>
  <Paragraphs>329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黑体</vt:lpstr>
      <vt:lpstr>微软雅黑</vt:lpstr>
      <vt:lpstr>Times New Roman</vt:lpstr>
      <vt:lpstr>方正大标宋简体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2020-02-18T04:49:00Z</dcterms:created>
  <dcterms:modified xsi:type="dcterms:W3CDTF">2023-01-26T10:31:20Z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D6B5877A01AE4A6CB067433D86BAAA9C</vt:lpwstr>
  </property>
</Properties>
</file>