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95" r:id="rId3"/>
    <p:sldId id="328" r:id="rId4"/>
    <p:sldId id="329" r:id="rId5"/>
    <p:sldId id="333" r:id="rId6"/>
    <p:sldId id="331" r:id="rId7"/>
    <p:sldId id="332" r:id="rId8"/>
    <p:sldId id="330" r:id="rId9"/>
    <p:sldId id="335" r:id="rId10"/>
    <p:sldId id="334" r:id="rId11"/>
    <p:sldId id="336" r:id="rId12"/>
    <p:sldId id="337" r:id="rId13"/>
    <p:sldId id="338" r:id="rId14"/>
    <p:sldId id="339" r:id="rId15"/>
    <p:sldId id="358" r:id="rId16"/>
    <p:sldId id="359" r:id="rId17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0" userDrawn="1">
          <p15:clr>
            <a:srgbClr val="A4A3A4"/>
          </p15:clr>
        </p15:guide>
        <p15:guide id="2" orient="horz" pos="1895" userDrawn="1">
          <p15:clr>
            <a:srgbClr val="A4A3A4"/>
          </p15:clr>
        </p15:guide>
        <p15:guide id="3" pos="2930" userDrawn="1">
          <p15:clr>
            <a:srgbClr val="A4A3A4"/>
          </p15:clr>
        </p15:guide>
        <p15:guide id="4" pos="48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B3B"/>
    <a:srgbClr val="0EB20E"/>
    <a:srgbClr val="FF5353"/>
    <a:srgbClr val="9C5BCD"/>
    <a:srgbClr val="649B3F"/>
    <a:srgbClr val="BB95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2435" autoAdjust="0"/>
  </p:normalViewPr>
  <p:slideViewPr>
    <p:cSldViewPr snapToGrid="0">
      <p:cViewPr varScale="1">
        <p:scale>
          <a:sx n="108" d="100"/>
          <a:sy n="108" d="100"/>
        </p:scale>
        <p:origin x="-78" y="-624"/>
      </p:cViewPr>
      <p:guideLst>
        <p:guide orient="horz" pos="2370"/>
        <p:guide orient="horz" pos="1895"/>
        <p:guide pos="2930"/>
        <p:guide pos="480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-2910" y="-84"/>
      </p:cViewPr>
      <p:guideLst>
        <p:guide orient="horz" pos="2897"/>
        <p:guide pos="219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AE251C-2B98-4BB6-B4A4-4AAD860110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419D86-DF63-4F64-94DA-60E4A2BC24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F12A59-E707-4D1F-A6FC-50A264E849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0E7BF-2A0B-4C90-8F43-46A122ECBFA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五边形 7"/>
          <p:cNvSpPr>
            <a:spLocks noChangeArrowheads="1"/>
          </p:cNvSpPr>
          <p:nvPr/>
        </p:nvSpPr>
        <p:spPr bwMode="auto">
          <a:xfrm>
            <a:off x="0" y="431007"/>
            <a:ext cx="3397568" cy="496729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第三单元 </a:t>
            </a:r>
            <a:r>
              <a:rPr lang="zh-CN" altLang="en-US" sz="24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 分</a:t>
            </a: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类与整理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98345" y="2594748"/>
            <a:ext cx="2346484" cy="16230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572000" y="2594271"/>
            <a:ext cx="2687479" cy="156686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0" y="1492577"/>
            <a:ext cx="9144000" cy="64703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按给定标准分类计数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9"/>
          <p:cNvSpPr txBox="1"/>
          <p:nvPr/>
        </p:nvSpPr>
        <p:spPr>
          <a:xfrm>
            <a:off x="6832318" y="2317808"/>
            <a:ext cx="2035001" cy="5529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2132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zh-CN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zh-CN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1961" y="1165860"/>
            <a:ext cx="504253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（</a:t>
            </a:r>
            <a:r>
              <a:rPr lang="en-US" altLang="zh-CN" sz="2100" dirty="0"/>
              <a:t>2</a:t>
            </a:r>
            <a:r>
              <a:rPr lang="zh-CN" altLang="en-US" sz="2100" dirty="0"/>
              <a:t>）按卡片的形状涂一涂。</a:t>
            </a:r>
            <a:endParaRPr lang="zh-CN" altLang="en-US" sz="2100" dirty="0"/>
          </a:p>
        </p:txBody>
      </p:sp>
      <p:grpSp>
        <p:nvGrpSpPr>
          <p:cNvPr id="1073744135" name="Group 339"/>
          <p:cNvGrpSpPr/>
          <p:nvPr/>
        </p:nvGrpSpPr>
        <p:grpSpPr>
          <a:xfrm>
            <a:off x="451961" y="1995487"/>
            <a:ext cx="4248150" cy="2660333"/>
            <a:chOff x="0" y="0"/>
            <a:chExt cx="5835" cy="3273"/>
          </a:xfrm>
        </p:grpSpPr>
        <p:sp>
          <p:nvSpPr>
            <p:cNvPr id="1073744136" name="Rectangle 317"/>
            <p:cNvSpPr/>
            <p:nvPr/>
          </p:nvSpPr>
          <p:spPr>
            <a:xfrm>
              <a:off x="720" y="0"/>
              <a:ext cx="360" cy="36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137" name="Rectangle 318"/>
            <p:cNvSpPr/>
            <p:nvPr/>
          </p:nvSpPr>
          <p:spPr>
            <a:xfrm>
              <a:off x="720" y="468"/>
              <a:ext cx="360" cy="36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138" name="Rectangle 319"/>
            <p:cNvSpPr/>
            <p:nvPr/>
          </p:nvSpPr>
          <p:spPr>
            <a:xfrm>
              <a:off x="720" y="936"/>
              <a:ext cx="360" cy="36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139" name="Rectangle 320"/>
            <p:cNvSpPr/>
            <p:nvPr/>
          </p:nvSpPr>
          <p:spPr>
            <a:xfrm>
              <a:off x="720" y="1404"/>
              <a:ext cx="360" cy="360"/>
            </a:xfrm>
            <a:prstGeom prst="rect">
              <a:avLst/>
            </a:prstGeom>
            <a:solidFill>
              <a:srgbClr val="A5A5A5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140" name="Rectangle 321"/>
            <p:cNvSpPr/>
            <p:nvPr/>
          </p:nvSpPr>
          <p:spPr>
            <a:xfrm>
              <a:off x="720" y="1872"/>
              <a:ext cx="360" cy="360"/>
            </a:xfrm>
            <a:prstGeom prst="rect">
              <a:avLst/>
            </a:prstGeom>
            <a:solidFill>
              <a:srgbClr val="A5A5A5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141" name="Rectangle 322"/>
            <p:cNvSpPr/>
            <p:nvPr/>
          </p:nvSpPr>
          <p:spPr>
            <a:xfrm>
              <a:off x="720" y="2340"/>
              <a:ext cx="360" cy="360"/>
            </a:xfrm>
            <a:prstGeom prst="rect">
              <a:avLst/>
            </a:prstGeom>
            <a:solidFill>
              <a:srgbClr val="A5A5A5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073744142" name="AutoShape 323"/>
            <p:cNvCxnSpPr/>
            <p:nvPr/>
          </p:nvCxnSpPr>
          <p:spPr>
            <a:xfrm>
              <a:off x="0" y="2808"/>
              <a:ext cx="5835" cy="0"/>
            </a:xfrm>
            <a:prstGeom prst="straightConnector1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073744143" name="Rectangle 324"/>
            <p:cNvSpPr/>
            <p:nvPr/>
          </p:nvSpPr>
          <p:spPr>
            <a:xfrm>
              <a:off x="720" y="2913"/>
              <a:ext cx="360" cy="36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144" name="Oval 325"/>
            <p:cNvSpPr/>
            <p:nvPr/>
          </p:nvSpPr>
          <p:spPr>
            <a:xfrm>
              <a:off x="3240" y="0"/>
              <a:ext cx="360" cy="360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145" name="Oval 326"/>
            <p:cNvSpPr/>
            <p:nvPr/>
          </p:nvSpPr>
          <p:spPr>
            <a:xfrm>
              <a:off x="3240" y="468"/>
              <a:ext cx="360" cy="360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146" name="Oval 327"/>
            <p:cNvSpPr/>
            <p:nvPr/>
          </p:nvSpPr>
          <p:spPr>
            <a:xfrm>
              <a:off x="3240" y="936"/>
              <a:ext cx="360" cy="360"/>
            </a:xfrm>
            <a:prstGeom prst="ellipse">
              <a:avLst/>
            </a:prstGeom>
            <a:solidFill>
              <a:srgbClr val="A5A5A5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147" name="Oval 328"/>
            <p:cNvSpPr/>
            <p:nvPr/>
          </p:nvSpPr>
          <p:spPr>
            <a:xfrm>
              <a:off x="3240" y="1404"/>
              <a:ext cx="360" cy="360"/>
            </a:xfrm>
            <a:prstGeom prst="ellipse">
              <a:avLst/>
            </a:prstGeom>
            <a:solidFill>
              <a:srgbClr val="A5A5A5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148" name="Oval 329"/>
            <p:cNvSpPr/>
            <p:nvPr/>
          </p:nvSpPr>
          <p:spPr>
            <a:xfrm>
              <a:off x="3240" y="1872"/>
              <a:ext cx="360" cy="360"/>
            </a:xfrm>
            <a:prstGeom prst="ellipse">
              <a:avLst/>
            </a:prstGeom>
            <a:solidFill>
              <a:srgbClr val="A5A5A5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149" name="Oval 330"/>
            <p:cNvSpPr/>
            <p:nvPr/>
          </p:nvSpPr>
          <p:spPr>
            <a:xfrm>
              <a:off x="3240" y="2340"/>
              <a:ext cx="360" cy="360"/>
            </a:xfrm>
            <a:prstGeom prst="ellipse">
              <a:avLst/>
            </a:prstGeom>
            <a:solidFill>
              <a:srgbClr val="A5A5A5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150" name="Oval 331"/>
            <p:cNvSpPr/>
            <p:nvPr/>
          </p:nvSpPr>
          <p:spPr>
            <a:xfrm>
              <a:off x="3240" y="2913"/>
              <a:ext cx="360" cy="360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151" name="AutoShape 332"/>
            <p:cNvSpPr/>
            <p:nvPr/>
          </p:nvSpPr>
          <p:spPr>
            <a:xfrm>
              <a:off x="5220" y="0"/>
              <a:ext cx="360" cy="311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152" name="AutoShape 333"/>
            <p:cNvSpPr/>
            <p:nvPr/>
          </p:nvSpPr>
          <p:spPr>
            <a:xfrm>
              <a:off x="5220" y="468"/>
              <a:ext cx="360" cy="311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153" name="AutoShape 334"/>
            <p:cNvSpPr/>
            <p:nvPr/>
          </p:nvSpPr>
          <p:spPr>
            <a:xfrm>
              <a:off x="5220" y="936"/>
              <a:ext cx="360" cy="311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154" name="AutoShape 335"/>
            <p:cNvSpPr/>
            <p:nvPr/>
          </p:nvSpPr>
          <p:spPr>
            <a:xfrm>
              <a:off x="5220" y="1404"/>
              <a:ext cx="360" cy="311"/>
            </a:xfrm>
            <a:prstGeom prst="triangle">
              <a:avLst>
                <a:gd name="adj" fmla="val 50000"/>
              </a:avLst>
            </a:prstGeom>
            <a:solidFill>
              <a:srgbClr val="A5A5A5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155" name="AutoShape 336"/>
            <p:cNvSpPr/>
            <p:nvPr/>
          </p:nvSpPr>
          <p:spPr>
            <a:xfrm>
              <a:off x="5220" y="1872"/>
              <a:ext cx="360" cy="311"/>
            </a:xfrm>
            <a:prstGeom prst="triangle">
              <a:avLst>
                <a:gd name="adj" fmla="val 50000"/>
              </a:avLst>
            </a:prstGeom>
            <a:solidFill>
              <a:srgbClr val="A5A5A5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156" name="AutoShape 337"/>
            <p:cNvSpPr/>
            <p:nvPr/>
          </p:nvSpPr>
          <p:spPr>
            <a:xfrm>
              <a:off x="5220" y="2340"/>
              <a:ext cx="360" cy="311"/>
            </a:xfrm>
            <a:prstGeom prst="triangle">
              <a:avLst>
                <a:gd name="adj" fmla="val 50000"/>
              </a:avLst>
            </a:prstGeom>
            <a:solidFill>
              <a:srgbClr val="A5A5A5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157" name="AutoShape 338"/>
            <p:cNvSpPr/>
            <p:nvPr/>
          </p:nvSpPr>
          <p:spPr>
            <a:xfrm>
              <a:off x="5220" y="2913"/>
              <a:ext cx="360" cy="311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185220" y="1896778"/>
            <a:ext cx="3884295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【解析】按给定的不同标准进行分类急速的巩固练习，体会分类标准与分类结果的关系，并进行简单的计数。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73744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3744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1961" y="1165860"/>
            <a:ext cx="504253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sz="2100" dirty="0"/>
              <a:t>1. </a:t>
            </a:r>
            <a:r>
              <a:rPr sz="2100" dirty="0" err="1"/>
              <a:t>分一分，填序号</a:t>
            </a:r>
            <a:r>
              <a:rPr sz="2100" dirty="0"/>
              <a:t>。</a:t>
            </a:r>
            <a:endParaRPr sz="21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54141" y="1785938"/>
            <a:ext cx="2313623" cy="13963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09912" y="1785461"/>
            <a:ext cx="2038826" cy="1397318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51962" y="4073366"/>
            <a:ext cx="7899559" cy="3886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200025"/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地上跑的（     ），天上飞的（   </a:t>
            </a:r>
            <a:r>
              <a:rPr lang="en-US" altLang="zh-CN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），水里游的（ </a:t>
            </a:r>
            <a:r>
              <a:rPr lang="en-US" altLang="zh-CN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2100" dirty="0"/>
          </a:p>
        </p:txBody>
      </p:sp>
      <p:sp>
        <p:nvSpPr>
          <p:cNvPr id="7" name="文本框 6"/>
          <p:cNvSpPr txBox="1"/>
          <p:nvPr/>
        </p:nvSpPr>
        <p:spPr>
          <a:xfrm flipH="1">
            <a:off x="1019175" y="3068955"/>
            <a:ext cx="504825" cy="70866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endParaRPr lang="zh-CN" altLang="en-US" sz="2100"/>
          </a:p>
        </p:txBody>
      </p:sp>
      <p:sp>
        <p:nvSpPr>
          <p:cNvPr id="8" name="文本框 7"/>
          <p:cNvSpPr txBox="1"/>
          <p:nvPr/>
        </p:nvSpPr>
        <p:spPr>
          <a:xfrm flipH="1">
            <a:off x="3558540" y="3388995"/>
            <a:ext cx="504825" cy="38862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2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endParaRPr lang="zh-CN" altLang="en-US" sz="2100"/>
          </a:p>
        </p:txBody>
      </p:sp>
      <p:sp>
        <p:nvSpPr>
          <p:cNvPr id="9" name="文本框 8"/>
          <p:cNvSpPr txBox="1"/>
          <p:nvPr/>
        </p:nvSpPr>
        <p:spPr>
          <a:xfrm flipH="1">
            <a:off x="5832158" y="3068955"/>
            <a:ext cx="504825" cy="70866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</a:t>
            </a:r>
            <a:endParaRPr lang="zh-CN" altLang="en-US" sz="2100"/>
          </a:p>
        </p:txBody>
      </p:sp>
      <p:sp>
        <p:nvSpPr>
          <p:cNvPr id="10" name="文本框 9"/>
          <p:cNvSpPr txBox="1"/>
          <p:nvPr/>
        </p:nvSpPr>
        <p:spPr>
          <a:xfrm flipH="1">
            <a:off x="7676674" y="3068955"/>
            <a:ext cx="504825" cy="70866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</a:t>
            </a:r>
            <a:endParaRPr lang="zh-CN" altLang="en-US" sz="2100"/>
          </a:p>
        </p:txBody>
      </p:sp>
      <p:sp>
        <p:nvSpPr>
          <p:cNvPr id="11" name="文本框 10"/>
          <p:cNvSpPr txBox="1"/>
          <p:nvPr/>
        </p:nvSpPr>
        <p:spPr>
          <a:xfrm>
            <a:off x="2042160" y="4073366"/>
            <a:ext cx="86106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① ②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32484" y="3753326"/>
            <a:ext cx="456248" cy="7086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③</a:t>
            </a:r>
            <a:endParaRPr lang="en-US" altLang="zh-CN" sz="2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04685" y="3777615"/>
            <a:ext cx="456248" cy="7086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④</a:t>
            </a:r>
            <a:endParaRPr lang="en-US" altLang="zh-CN" sz="2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471" y="1888331"/>
            <a:ext cx="1824990" cy="11915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7764" y="1888332"/>
            <a:ext cx="1754981" cy="1293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0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0061" y="1052036"/>
            <a:ext cx="504253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100" dirty="0"/>
              <a:t>2</a:t>
            </a:r>
            <a:r>
              <a:rPr sz="2100" dirty="0"/>
              <a:t>. </a:t>
            </a:r>
            <a:r>
              <a:rPr sz="2100" dirty="0" err="1"/>
              <a:t>画一画，把你的分法画出来</a:t>
            </a:r>
            <a:r>
              <a:rPr sz="2100" dirty="0"/>
              <a:t>。</a:t>
            </a:r>
            <a:endParaRPr sz="2100" dirty="0"/>
          </a:p>
        </p:txBody>
      </p:sp>
      <p:sp>
        <p:nvSpPr>
          <p:cNvPr id="8" name="等腰三角形 7"/>
          <p:cNvSpPr/>
          <p:nvPr/>
        </p:nvSpPr>
        <p:spPr>
          <a:xfrm>
            <a:off x="6286024" y="1551623"/>
            <a:ext cx="861536" cy="620554"/>
          </a:xfrm>
          <a:prstGeom prst="triangle">
            <a:avLst/>
          </a:prstGeom>
          <a:solidFill>
            <a:schemeClr val="bg2">
              <a:lumMod val="75000"/>
            </a:schemeClr>
          </a:solidFill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43476" y="1552099"/>
            <a:ext cx="1076801" cy="620554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08069" y="1552099"/>
            <a:ext cx="1076801" cy="620554"/>
          </a:xfrm>
          <a:prstGeom prst="rect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90061" y="3559016"/>
            <a:ext cx="281178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</a:rPr>
              <a:t>方法一：按颜色分</a:t>
            </a:r>
            <a:endParaRPr lang="zh-CN" altLang="zh-CN" sz="2100" dirty="0">
              <a:solidFill>
                <a:srgbClr val="FF0000"/>
              </a:solidFill>
            </a:endParaRPr>
          </a:p>
        </p:txBody>
      </p:sp>
      <p:sp>
        <p:nvSpPr>
          <p:cNvPr id="2050" name=" 2050"/>
          <p:cNvSpPr/>
          <p:nvPr/>
        </p:nvSpPr>
        <p:spPr bwMode="auto">
          <a:xfrm flipH="1">
            <a:off x="2745105" y="2977516"/>
            <a:ext cx="215265" cy="1574006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005138" y="2986088"/>
            <a:ext cx="86058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灰色：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23348" y="2777014"/>
            <a:ext cx="1076801" cy="620554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265897" y="2777014"/>
            <a:ext cx="1076801" cy="620554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583204" y="2777014"/>
            <a:ext cx="621000" cy="620078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7350443" y="2776538"/>
            <a:ext cx="861536" cy="620554"/>
          </a:xfrm>
          <a:prstGeom prst="triangle">
            <a:avLst/>
          </a:prstGeom>
          <a:solidFill>
            <a:schemeClr val="bg2">
              <a:lumMod val="75000"/>
            </a:schemeClr>
          </a:solidFill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005138" y="4274820"/>
            <a:ext cx="86058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白色：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923348" y="4066222"/>
            <a:ext cx="621000" cy="620078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4727258" y="4065747"/>
            <a:ext cx="861536" cy="620554"/>
          </a:xfrm>
          <a:prstGeom prst="triangl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811679" y="4065747"/>
            <a:ext cx="1076801" cy="620554"/>
          </a:xfrm>
          <a:prstGeom prst="rect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890838" y="1552099"/>
            <a:ext cx="621000" cy="620078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>
            <a:off x="3809048" y="1551623"/>
            <a:ext cx="861536" cy="620554"/>
          </a:xfrm>
          <a:prstGeom prst="triangl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01993" y="1552099"/>
            <a:ext cx="1076801" cy="620554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054543" y="1552099"/>
            <a:ext cx="621000" cy="620078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ldLvl="0" animBg="1"/>
      <p:bldP spid="9" grpId="0" bldLvl="0" animBg="1"/>
      <p:bldP spid="10" grpId="0" bldLvl="0" animBg="1"/>
      <p:bldP spid="11" grpId="0"/>
      <p:bldP spid="2050" grpId="0" animBg="1"/>
      <p:bldP spid="12" grpId="0"/>
      <p:bldP spid="13" grpId="0" animBg="1"/>
      <p:bldP spid="14" grpId="0" animBg="1"/>
      <p:bldP spid="15" grpId="0" animBg="1"/>
      <p:bldP spid="16" grpId="0" animBg="1"/>
      <p:bldP spid="17" grpId="0"/>
      <p:bldP spid="18" grpId="0" animBg="1"/>
      <p:bldP spid="20" grpId="0" animBg="1"/>
      <p:bldP spid="21" grpId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6744" y="1874044"/>
            <a:ext cx="281178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</a:rPr>
              <a:t>方法二：按形状分</a:t>
            </a:r>
            <a:endParaRPr lang="zh-CN" altLang="zh-CN" sz="2100" dirty="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51836" y="872966"/>
            <a:ext cx="112633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长方形：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51836" y="2931795"/>
            <a:ext cx="112633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三角形：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98344" y="872967"/>
            <a:ext cx="1076801" cy="620554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25328" y="872967"/>
            <a:ext cx="1076801" cy="620554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59454" y="872967"/>
            <a:ext cx="1076801" cy="620554"/>
          </a:xfrm>
          <a:prstGeom prst="rect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525328" y="1874044"/>
            <a:ext cx="621000" cy="620078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374005" y="1874044"/>
            <a:ext cx="621000" cy="620078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4405313" y="2600802"/>
            <a:ext cx="861536" cy="620554"/>
          </a:xfrm>
          <a:prstGeom prst="triangl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5374006" y="2600802"/>
            <a:ext cx="861536" cy="620554"/>
          </a:xfrm>
          <a:prstGeom prst="triangle">
            <a:avLst/>
          </a:prstGeom>
          <a:solidFill>
            <a:schemeClr val="bg2">
              <a:lumMod val="75000"/>
            </a:schemeClr>
          </a:solidFill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11518" y="3559493"/>
            <a:ext cx="7783258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【解析】本题分法一是从图形的颜色来分两类，一类是灰色，一类是白色。分法二是从图形的形状来分三类，长方形一类，圆形一类，三角形一类。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 2050"/>
          <p:cNvSpPr/>
          <p:nvPr/>
        </p:nvSpPr>
        <p:spPr bwMode="auto">
          <a:xfrm flipH="1">
            <a:off x="2923699" y="951547"/>
            <a:ext cx="215265" cy="2269808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278982" y="1874044"/>
            <a:ext cx="112633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圆形：</a:t>
            </a:r>
            <a:endParaRPr lang="zh-CN" altLang="en-US" sz="21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3" grpId="0"/>
      <p:bldP spid="13" grpId="0" animBg="1"/>
      <p:bldP spid="4" grpId="0" animBg="1"/>
      <p:bldP spid="10" grpId="0" animBg="1"/>
      <p:bldP spid="5" grpId="0" animBg="1"/>
      <p:bldP spid="6" grpId="0" animBg="1"/>
      <p:bldP spid="7" grpId="0" animBg="1"/>
      <p:bldP spid="8" grpId="0" animBg="1"/>
      <p:bldP spid="12" grpId="0"/>
      <p:bldP spid="14" grpId="0" bldLvl="0" animBg="1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38974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拓展提高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0061" y="1052036"/>
            <a:ext cx="504253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100" dirty="0"/>
              <a:t>1</a:t>
            </a:r>
            <a:r>
              <a:rPr sz="2100" dirty="0"/>
              <a:t>. </a:t>
            </a:r>
            <a:r>
              <a:rPr lang="zh-CN" altLang="en-US" sz="2100" dirty="0"/>
              <a:t>你能把下面的算式分类吗？</a:t>
            </a:r>
            <a:endParaRPr lang="zh-CN" altLang="en-US" sz="2100" dirty="0"/>
          </a:p>
        </p:txBody>
      </p:sp>
      <p:sp>
        <p:nvSpPr>
          <p:cNvPr id="4" name="文本框 3"/>
          <p:cNvSpPr txBox="1"/>
          <p:nvPr/>
        </p:nvSpPr>
        <p:spPr>
          <a:xfrm>
            <a:off x="819627" y="1544955"/>
            <a:ext cx="699277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3+9      15-6         4+8     17-8      3+6      12-0     4+5</a:t>
            </a:r>
            <a:endParaRPr lang="zh-CN" altLang="en-US" sz="2100" dirty="0"/>
          </a:p>
        </p:txBody>
      </p:sp>
      <p:sp>
        <p:nvSpPr>
          <p:cNvPr id="5" name="文本框 4"/>
          <p:cNvSpPr txBox="1"/>
          <p:nvPr/>
        </p:nvSpPr>
        <p:spPr>
          <a:xfrm>
            <a:off x="490061" y="2321243"/>
            <a:ext cx="202692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方法一：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graphicFrame>
        <p:nvGraphicFramePr>
          <p:cNvPr id="6" name="表格 5"/>
          <p:cNvGraphicFramePr/>
          <p:nvPr/>
        </p:nvGraphicFramePr>
        <p:xfrm>
          <a:off x="1630681" y="2321243"/>
          <a:ext cx="6399372" cy="77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124"/>
                <a:gridCol w="2133124"/>
                <a:gridCol w="2133124"/>
              </a:tblGrid>
              <a:tr h="38862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1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加法算式</a:t>
                      </a:r>
                      <a:endParaRPr lang="zh-CN" altLang="en-US" sz="21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减法算式</a:t>
                      </a:r>
                      <a:endParaRPr lang="zh-CN" altLang="en-US" sz="21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</a:tr>
              <a:tr h="3886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数量</a:t>
                      </a:r>
                      <a:endParaRPr lang="zh-CN" altLang="en-US" sz="21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en-US" altLang="zh-CN" sz="21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21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90061" y="3632835"/>
            <a:ext cx="202692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方法二：</a:t>
            </a:r>
            <a:endParaRPr lang="zh-CN" altLang="en-US" sz="2100">
              <a:solidFill>
                <a:srgbClr val="FF0000"/>
              </a:solidFill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1630681" y="3549968"/>
          <a:ext cx="6399372" cy="77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124"/>
                <a:gridCol w="2133124"/>
                <a:gridCol w="2133124"/>
              </a:tblGrid>
              <a:tr h="38862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100"/>
                        <a:t>得数是</a:t>
                      </a:r>
                      <a:r>
                        <a:rPr lang="en-US" altLang="zh-CN" sz="2100"/>
                        <a:t>9</a:t>
                      </a:r>
                      <a:endParaRPr lang="en-US" altLang="zh-CN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100"/>
                        <a:t>得数是</a:t>
                      </a:r>
                      <a:r>
                        <a:rPr lang="en-US" altLang="zh-CN" sz="2100"/>
                        <a:t>12</a:t>
                      </a:r>
                      <a:endParaRPr lang="en-US" altLang="zh-CN" sz="2100"/>
                    </a:p>
                  </a:txBody>
                  <a:tcPr marL="68580" marR="68580" marT="34290" marB="34290"/>
                </a:tc>
              </a:tr>
              <a:tr h="3886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100"/>
                        <a:t>数量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100"/>
                        <a:t>3</a:t>
                      </a:r>
                      <a:endParaRPr lang="en-US" altLang="zh-CN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100"/>
                        <a:t>4</a:t>
                      </a:r>
                      <a:endParaRPr lang="en-US" altLang="zh-CN" sz="210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38974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发散思维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0061" y="1052036"/>
            <a:ext cx="504253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100" dirty="0"/>
              <a:t>1</a:t>
            </a:r>
            <a:r>
              <a:rPr sz="2100" dirty="0"/>
              <a:t>. </a:t>
            </a:r>
            <a:r>
              <a:rPr lang="zh-CN" altLang="en-US" sz="2100" dirty="0"/>
              <a:t>分一分，你能想出几种方法？</a:t>
            </a:r>
            <a:endParaRPr lang="zh-CN" altLang="en-US" sz="2100" dirty="0"/>
          </a:p>
        </p:txBody>
      </p:sp>
      <p:grpSp>
        <p:nvGrpSpPr>
          <p:cNvPr id="1073744325" name="Group 517"/>
          <p:cNvGrpSpPr/>
          <p:nvPr/>
        </p:nvGrpSpPr>
        <p:grpSpPr>
          <a:xfrm>
            <a:off x="857726" y="1581626"/>
            <a:ext cx="511493" cy="548640"/>
            <a:chOff x="0" y="0"/>
            <a:chExt cx="489" cy="489"/>
          </a:xfrm>
        </p:grpSpPr>
        <p:sp>
          <p:nvSpPr>
            <p:cNvPr id="1073744326" name="Rectangle 495"/>
            <p:cNvSpPr/>
            <p:nvPr/>
          </p:nvSpPr>
          <p:spPr>
            <a:xfrm>
              <a:off x="0" y="0"/>
              <a:ext cx="489" cy="489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327" name="Oval 502"/>
            <p:cNvSpPr/>
            <p:nvPr/>
          </p:nvSpPr>
          <p:spPr>
            <a:xfrm>
              <a:off x="105" y="216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328" name="Oval 503"/>
            <p:cNvSpPr/>
            <p:nvPr/>
          </p:nvSpPr>
          <p:spPr>
            <a:xfrm>
              <a:off x="300" y="216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73744329" name="Group 516"/>
          <p:cNvGrpSpPr/>
          <p:nvPr/>
        </p:nvGrpSpPr>
        <p:grpSpPr>
          <a:xfrm>
            <a:off x="1808322" y="1622584"/>
            <a:ext cx="524351" cy="511016"/>
            <a:chOff x="0" y="0"/>
            <a:chExt cx="489" cy="489"/>
          </a:xfrm>
        </p:grpSpPr>
        <p:sp>
          <p:nvSpPr>
            <p:cNvPr id="1073744330" name="Oval 496"/>
            <p:cNvSpPr/>
            <p:nvPr/>
          </p:nvSpPr>
          <p:spPr>
            <a:xfrm>
              <a:off x="0" y="0"/>
              <a:ext cx="489" cy="489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331" name="Oval 504"/>
            <p:cNvSpPr/>
            <p:nvPr/>
          </p:nvSpPr>
          <p:spPr>
            <a:xfrm>
              <a:off x="186" y="201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73744332" name="Group 515"/>
          <p:cNvGrpSpPr/>
          <p:nvPr/>
        </p:nvGrpSpPr>
        <p:grpSpPr>
          <a:xfrm>
            <a:off x="2882741" y="1622107"/>
            <a:ext cx="526733" cy="511493"/>
            <a:chOff x="0" y="0"/>
            <a:chExt cx="602" cy="521"/>
          </a:xfrm>
        </p:grpSpPr>
        <p:sp>
          <p:nvSpPr>
            <p:cNvPr id="1073744333" name="AutoShape 497"/>
            <p:cNvSpPr/>
            <p:nvPr/>
          </p:nvSpPr>
          <p:spPr>
            <a:xfrm>
              <a:off x="0" y="0"/>
              <a:ext cx="602" cy="521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334" name="Oval 505"/>
            <p:cNvSpPr/>
            <p:nvPr/>
          </p:nvSpPr>
          <p:spPr>
            <a:xfrm>
              <a:off x="242" y="261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73744335" name="Group 514"/>
          <p:cNvGrpSpPr/>
          <p:nvPr/>
        </p:nvGrpSpPr>
        <p:grpSpPr>
          <a:xfrm>
            <a:off x="3949065" y="1581626"/>
            <a:ext cx="537210" cy="548640"/>
            <a:chOff x="0" y="0"/>
            <a:chExt cx="489" cy="489"/>
          </a:xfrm>
        </p:grpSpPr>
        <p:sp>
          <p:nvSpPr>
            <p:cNvPr id="1073744336" name="Rectangle 498"/>
            <p:cNvSpPr/>
            <p:nvPr/>
          </p:nvSpPr>
          <p:spPr>
            <a:xfrm>
              <a:off x="0" y="0"/>
              <a:ext cx="489" cy="489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337" name="Oval 506"/>
            <p:cNvSpPr/>
            <p:nvPr/>
          </p:nvSpPr>
          <p:spPr>
            <a:xfrm>
              <a:off x="193" y="218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73744338" name="Group 513"/>
          <p:cNvGrpSpPr/>
          <p:nvPr/>
        </p:nvGrpSpPr>
        <p:grpSpPr>
          <a:xfrm>
            <a:off x="4963001" y="1623060"/>
            <a:ext cx="494348" cy="510540"/>
            <a:chOff x="0" y="0"/>
            <a:chExt cx="489" cy="489"/>
          </a:xfrm>
        </p:grpSpPr>
        <p:sp>
          <p:nvSpPr>
            <p:cNvPr id="1073744339" name="Oval 499"/>
            <p:cNvSpPr/>
            <p:nvPr/>
          </p:nvSpPr>
          <p:spPr>
            <a:xfrm>
              <a:off x="0" y="0"/>
              <a:ext cx="489" cy="489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340" name="Oval 507"/>
            <p:cNvSpPr/>
            <p:nvPr/>
          </p:nvSpPr>
          <p:spPr>
            <a:xfrm>
              <a:off x="98" y="203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341" name="Oval 508"/>
            <p:cNvSpPr/>
            <p:nvPr/>
          </p:nvSpPr>
          <p:spPr>
            <a:xfrm>
              <a:off x="293" y="203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73744342" name="Group 512"/>
          <p:cNvGrpSpPr/>
          <p:nvPr/>
        </p:nvGrpSpPr>
        <p:grpSpPr>
          <a:xfrm>
            <a:off x="5809774" y="1623061"/>
            <a:ext cx="565785" cy="503396"/>
            <a:chOff x="0" y="0"/>
            <a:chExt cx="602" cy="521"/>
          </a:xfrm>
        </p:grpSpPr>
        <p:sp>
          <p:nvSpPr>
            <p:cNvPr id="1073744343" name="AutoShape 500"/>
            <p:cNvSpPr/>
            <p:nvPr/>
          </p:nvSpPr>
          <p:spPr>
            <a:xfrm>
              <a:off x="0" y="0"/>
              <a:ext cx="602" cy="521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344" name="Oval 509"/>
            <p:cNvSpPr/>
            <p:nvPr/>
          </p:nvSpPr>
          <p:spPr>
            <a:xfrm>
              <a:off x="161" y="323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345" name="Oval 510"/>
            <p:cNvSpPr/>
            <p:nvPr/>
          </p:nvSpPr>
          <p:spPr>
            <a:xfrm>
              <a:off x="356" y="323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90061" y="2587466"/>
            <a:ext cx="2179320" cy="10515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方法一：</a:t>
            </a:r>
            <a:endParaRPr lang="zh-CN" altLang="en-US" sz="2100" dirty="0">
              <a:solidFill>
                <a:srgbClr val="FF0000"/>
              </a:solidFill>
            </a:endParaRPr>
          </a:p>
          <a:p>
            <a:endParaRPr lang="zh-CN" altLang="en-US" sz="2100" dirty="0">
              <a:solidFill>
                <a:srgbClr val="FF0000"/>
              </a:solidFill>
            </a:endParaRPr>
          </a:p>
          <a:p>
            <a:r>
              <a:rPr lang="zh-CN" altLang="en-US" sz="2100" dirty="0">
                <a:solidFill>
                  <a:srgbClr val="FF0000"/>
                </a:solidFill>
              </a:rPr>
              <a:t>按形状分成</a:t>
            </a:r>
            <a:r>
              <a:rPr lang="en-US" altLang="zh-CN" sz="2100" dirty="0">
                <a:solidFill>
                  <a:srgbClr val="FF0000"/>
                </a:solidFill>
              </a:rPr>
              <a:t>3</a:t>
            </a:r>
            <a:r>
              <a:rPr lang="zh-CN" altLang="en-US" sz="2100" dirty="0">
                <a:solidFill>
                  <a:srgbClr val="FF0000"/>
                </a:solidFill>
              </a:rPr>
              <a:t>类：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2050" name=" 2050"/>
          <p:cNvSpPr/>
          <p:nvPr/>
        </p:nvSpPr>
        <p:spPr bwMode="auto">
          <a:xfrm flipH="1">
            <a:off x="2612708" y="2587467"/>
            <a:ext cx="56674" cy="1824514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09863" y="2457450"/>
            <a:ext cx="46863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①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09863" y="3293745"/>
            <a:ext cx="46863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②</a:t>
            </a:r>
            <a:endParaRPr lang="zh-CN" altLang="en-US" sz="2100">
              <a:solidFill>
                <a:srgbClr val="FF0000"/>
              </a:solidFill>
            </a:endParaRPr>
          </a:p>
        </p:txBody>
      </p:sp>
      <p:grpSp>
        <p:nvGrpSpPr>
          <p:cNvPr id="8" name="Group 517"/>
          <p:cNvGrpSpPr/>
          <p:nvPr/>
        </p:nvGrpSpPr>
        <p:grpSpPr>
          <a:xfrm>
            <a:off x="3178492" y="2388870"/>
            <a:ext cx="511493" cy="548640"/>
            <a:chOff x="0" y="0"/>
            <a:chExt cx="489" cy="489"/>
          </a:xfrm>
        </p:grpSpPr>
        <p:sp>
          <p:nvSpPr>
            <p:cNvPr id="9" name="Rectangle 495"/>
            <p:cNvSpPr/>
            <p:nvPr/>
          </p:nvSpPr>
          <p:spPr>
            <a:xfrm>
              <a:off x="0" y="0"/>
              <a:ext cx="489" cy="489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Oval 502"/>
            <p:cNvSpPr/>
            <p:nvPr/>
          </p:nvSpPr>
          <p:spPr>
            <a:xfrm>
              <a:off x="105" y="216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Oval 503"/>
            <p:cNvSpPr/>
            <p:nvPr/>
          </p:nvSpPr>
          <p:spPr>
            <a:xfrm>
              <a:off x="300" y="216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Group 514"/>
          <p:cNvGrpSpPr/>
          <p:nvPr/>
        </p:nvGrpSpPr>
        <p:grpSpPr>
          <a:xfrm>
            <a:off x="3866674" y="2388870"/>
            <a:ext cx="537210" cy="548640"/>
            <a:chOff x="0" y="0"/>
            <a:chExt cx="489" cy="489"/>
          </a:xfrm>
        </p:grpSpPr>
        <p:sp>
          <p:nvSpPr>
            <p:cNvPr id="13" name="Rectangle 498"/>
            <p:cNvSpPr/>
            <p:nvPr/>
          </p:nvSpPr>
          <p:spPr>
            <a:xfrm>
              <a:off x="0" y="0"/>
              <a:ext cx="489" cy="489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Oval 506"/>
            <p:cNvSpPr/>
            <p:nvPr/>
          </p:nvSpPr>
          <p:spPr>
            <a:xfrm>
              <a:off x="193" y="218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516"/>
          <p:cNvGrpSpPr/>
          <p:nvPr/>
        </p:nvGrpSpPr>
        <p:grpSpPr>
          <a:xfrm>
            <a:off x="3178493" y="3194209"/>
            <a:ext cx="524351" cy="511016"/>
            <a:chOff x="0" y="0"/>
            <a:chExt cx="489" cy="489"/>
          </a:xfrm>
        </p:grpSpPr>
        <p:sp>
          <p:nvSpPr>
            <p:cNvPr id="16" name="Oval 496"/>
            <p:cNvSpPr/>
            <p:nvPr/>
          </p:nvSpPr>
          <p:spPr>
            <a:xfrm>
              <a:off x="0" y="0"/>
              <a:ext cx="489" cy="489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Oval 504"/>
            <p:cNvSpPr/>
            <p:nvPr/>
          </p:nvSpPr>
          <p:spPr>
            <a:xfrm>
              <a:off x="186" y="201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Group 513"/>
          <p:cNvGrpSpPr/>
          <p:nvPr/>
        </p:nvGrpSpPr>
        <p:grpSpPr>
          <a:xfrm>
            <a:off x="3888105" y="3194209"/>
            <a:ext cx="494348" cy="510540"/>
            <a:chOff x="0" y="0"/>
            <a:chExt cx="489" cy="489"/>
          </a:xfrm>
        </p:grpSpPr>
        <p:sp>
          <p:nvSpPr>
            <p:cNvPr id="19" name="Oval 499"/>
            <p:cNvSpPr/>
            <p:nvPr/>
          </p:nvSpPr>
          <p:spPr>
            <a:xfrm>
              <a:off x="0" y="0"/>
              <a:ext cx="489" cy="489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Oval 507"/>
            <p:cNvSpPr/>
            <p:nvPr/>
          </p:nvSpPr>
          <p:spPr>
            <a:xfrm>
              <a:off x="98" y="203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Oval 508"/>
            <p:cNvSpPr/>
            <p:nvPr/>
          </p:nvSpPr>
          <p:spPr>
            <a:xfrm>
              <a:off x="293" y="203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" name="Group 515"/>
          <p:cNvGrpSpPr/>
          <p:nvPr/>
        </p:nvGrpSpPr>
        <p:grpSpPr>
          <a:xfrm>
            <a:off x="3178492" y="3900487"/>
            <a:ext cx="526733" cy="511493"/>
            <a:chOff x="0" y="0"/>
            <a:chExt cx="602" cy="521"/>
          </a:xfrm>
        </p:grpSpPr>
        <p:sp>
          <p:nvSpPr>
            <p:cNvPr id="23" name="AutoShape 497"/>
            <p:cNvSpPr/>
            <p:nvPr/>
          </p:nvSpPr>
          <p:spPr>
            <a:xfrm>
              <a:off x="0" y="0"/>
              <a:ext cx="602" cy="521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Oval 505"/>
            <p:cNvSpPr/>
            <p:nvPr/>
          </p:nvSpPr>
          <p:spPr>
            <a:xfrm>
              <a:off x="242" y="261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Group 512"/>
          <p:cNvGrpSpPr/>
          <p:nvPr/>
        </p:nvGrpSpPr>
        <p:grpSpPr>
          <a:xfrm>
            <a:off x="3866674" y="3908584"/>
            <a:ext cx="565785" cy="503396"/>
            <a:chOff x="0" y="0"/>
            <a:chExt cx="602" cy="521"/>
          </a:xfrm>
        </p:grpSpPr>
        <p:sp>
          <p:nvSpPr>
            <p:cNvPr id="26" name="AutoShape 500"/>
            <p:cNvSpPr/>
            <p:nvPr/>
          </p:nvSpPr>
          <p:spPr>
            <a:xfrm>
              <a:off x="0" y="0"/>
              <a:ext cx="602" cy="521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Oval 509"/>
            <p:cNvSpPr/>
            <p:nvPr/>
          </p:nvSpPr>
          <p:spPr>
            <a:xfrm>
              <a:off x="161" y="323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Oval 510"/>
            <p:cNvSpPr/>
            <p:nvPr/>
          </p:nvSpPr>
          <p:spPr>
            <a:xfrm>
              <a:off x="356" y="323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75559" y="2366010"/>
            <a:ext cx="46863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①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375559" y="3957161"/>
            <a:ext cx="46863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②</a:t>
            </a:r>
            <a:endParaRPr lang="zh-CN" altLang="en-US" sz="2100">
              <a:solidFill>
                <a:srgbClr val="FF0000"/>
              </a:solidFill>
            </a:endParaRPr>
          </a:p>
        </p:txBody>
      </p:sp>
      <p:grpSp>
        <p:nvGrpSpPr>
          <p:cNvPr id="33" name="Group 517"/>
          <p:cNvGrpSpPr/>
          <p:nvPr/>
        </p:nvGrpSpPr>
        <p:grpSpPr>
          <a:xfrm>
            <a:off x="6844189" y="3863340"/>
            <a:ext cx="511493" cy="548640"/>
            <a:chOff x="0" y="0"/>
            <a:chExt cx="489" cy="489"/>
          </a:xfrm>
        </p:grpSpPr>
        <p:sp>
          <p:nvSpPr>
            <p:cNvPr id="34" name="Rectangle 495"/>
            <p:cNvSpPr/>
            <p:nvPr/>
          </p:nvSpPr>
          <p:spPr>
            <a:xfrm>
              <a:off x="0" y="0"/>
              <a:ext cx="489" cy="489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Oval 502"/>
            <p:cNvSpPr/>
            <p:nvPr/>
          </p:nvSpPr>
          <p:spPr>
            <a:xfrm>
              <a:off x="105" y="216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Oval 503"/>
            <p:cNvSpPr/>
            <p:nvPr/>
          </p:nvSpPr>
          <p:spPr>
            <a:xfrm>
              <a:off x="300" y="216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Group 516"/>
          <p:cNvGrpSpPr/>
          <p:nvPr/>
        </p:nvGrpSpPr>
        <p:grpSpPr>
          <a:xfrm>
            <a:off x="6831331" y="2357914"/>
            <a:ext cx="524351" cy="511016"/>
            <a:chOff x="0" y="0"/>
            <a:chExt cx="489" cy="489"/>
          </a:xfrm>
        </p:grpSpPr>
        <p:sp>
          <p:nvSpPr>
            <p:cNvPr id="38" name="Oval 496"/>
            <p:cNvSpPr/>
            <p:nvPr/>
          </p:nvSpPr>
          <p:spPr>
            <a:xfrm>
              <a:off x="0" y="0"/>
              <a:ext cx="489" cy="489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Oval 504"/>
            <p:cNvSpPr/>
            <p:nvPr/>
          </p:nvSpPr>
          <p:spPr>
            <a:xfrm>
              <a:off x="186" y="201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Group 515"/>
          <p:cNvGrpSpPr/>
          <p:nvPr/>
        </p:nvGrpSpPr>
        <p:grpSpPr>
          <a:xfrm>
            <a:off x="7355681" y="2357437"/>
            <a:ext cx="526733" cy="511493"/>
            <a:chOff x="0" y="0"/>
            <a:chExt cx="602" cy="521"/>
          </a:xfrm>
        </p:grpSpPr>
        <p:sp>
          <p:nvSpPr>
            <p:cNvPr id="41" name="AutoShape 497"/>
            <p:cNvSpPr/>
            <p:nvPr/>
          </p:nvSpPr>
          <p:spPr>
            <a:xfrm>
              <a:off x="0" y="0"/>
              <a:ext cx="602" cy="521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Oval 505"/>
            <p:cNvSpPr/>
            <p:nvPr/>
          </p:nvSpPr>
          <p:spPr>
            <a:xfrm>
              <a:off x="242" y="261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" name="Group 514"/>
          <p:cNvGrpSpPr/>
          <p:nvPr/>
        </p:nvGrpSpPr>
        <p:grpSpPr>
          <a:xfrm>
            <a:off x="7996714" y="2320290"/>
            <a:ext cx="537210" cy="548640"/>
            <a:chOff x="0" y="0"/>
            <a:chExt cx="489" cy="489"/>
          </a:xfrm>
        </p:grpSpPr>
        <p:sp>
          <p:nvSpPr>
            <p:cNvPr id="44" name="Rectangle 498"/>
            <p:cNvSpPr/>
            <p:nvPr/>
          </p:nvSpPr>
          <p:spPr>
            <a:xfrm>
              <a:off x="0" y="0"/>
              <a:ext cx="489" cy="489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Oval 506"/>
            <p:cNvSpPr/>
            <p:nvPr/>
          </p:nvSpPr>
          <p:spPr>
            <a:xfrm>
              <a:off x="193" y="218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" name="Group 513"/>
          <p:cNvGrpSpPr/>
          <p:nvPr/>
        </p:nvGrpSpPr>
        <p:grpSpPr>
          <a:xfrm>
            <a:off x="7388066" y="3900488"/>
            <a:ext cx="494348" cy="510540"/>
            <a:chOff x="0" y="0"/>
            <a:chExt cx="489" cy="489"/>
          </a:xfrm>
        </p:grpSpPr>
        <p:sp>
          <p:nvSpPr>
            <p:cNvPr id="47" name="Oval 499"/>
            <p:cNvSpPr/>
            <p:nvPr/>
          </p:nvSpPr>
          <p:spPr>
            <a:xfrm>
              <a:off x="0" y="0"/>
              <a:ext cx="489" cy="489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Oval 507"/>
            <p:cNvSpPr/>
            <p:nvPr/>
          </p:nvSpPr>
          <p:spPr>
            <a:xfrm>
              <a:off x="98" y="203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Oval 508"/>
            <p:cNvSpPr/>
            <p:nvPr/>
          </p:nvSpPr>
          <p:spPr>
            <a:xfrm>
              <a:off x="293" y="203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" name="Group 512"/>
          <p:cNvGrpSpPr/>
          <p:nvPr/>
        </p:nvGrpSpPr>
        <p:grpSpPr>
          <a:xfrm>
            <a:off x="7996714" y="3863341"/>
            <a:ext cx="565785" cy="503396"/>
            <a:chOff x="0" y="0"/>
            <a:chExt cx="602" cy="521"/>
          </a:xfrm>
        </p:grpSpPr>
        <p:sp>
          <p:nvSpPr>
            <p:cNvPr id="51" name="AutoShape 500"/>
            <p:cNvSpPr/>
            <p:nvPr/>
          </p:nvSpPr>
          <p:spPr>
            <a:xfrm>
              <a:off x="0" y="0"/>
              <a:ext cx="602" cy="521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Oval 509"/>
            <p:cNvSpPr/>
            <p:nvPr/>
          </p:nvSpPr>
          <p:spPr>
            <a:xfrm>
              <a:off x="161" y="323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Oval 510"/>
            <p:cNvSpPr/>
            <p:nvPr/>
          </p:nvSpPr>
          <p:spPr>
            <a:xfrm>
              <a:off x="356" y="323"/>
              <a:ext cx="96" cy="96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8" name="文本框 87"/>
          <p:cNvSpPr txBox="1"/>
          <p:nvPr/>
        </p:nvSpPr>
        <p:spPr>
          <a:xfrm>
            <a:off x="2709863" y="4105751"/>
            <a:ext cx="46863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③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752499" y="2565083"/>
            <a:ext cx="2507456" cy="15087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</a:rPr>
              <a:t>方法二：</a:t>
            </a:r>
            <a:endParaRPr lang="zh-CN" altLang="en-US" sz="21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</a:rPr>
              <a:t>按点的多</a:t>
            </a:r>
            <a:endParaRPr lang="zh-CN" altLang="en-US" sz="21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</a:rPr>
              <a:t>少分成</a:t>
            </a:r>
            <a:r>
              <a:rPr lang="en-US" altLang="zh-CN" sz="2100" dirty="0">
                <a:solidFill>
                  <a:srgbClr val="FF0000"/>
                </a:solidFill>
              </a:rPr>
              <a:t>2</a:t>
            </a:r>
            <a:r>
              <a:rPr lang="zh-CN" altLang="en-US" sz="2100" dirty="0">
                <a:solidFill>
                  <a:srgbClr val="FF0000"/>
                </a:solidFill>
              </a:rPr>
              <a:t>类：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90" name=" 2050"/>
          <p:cNvSpPr/>
          <p:nvPr/>
        </p:nvSpPr>
        <p:spPr bwMode="auto">
          <a:xfrm flipH="1">
            <a:off x="6318885" y="2457450"/>
            <a:ext cx="56674" cy="1824514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73744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3744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73744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73744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73744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73744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73744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73744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7374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7374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7374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7374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050" grpId="0" animBg="1"/>
      <p:bldP spid="4" grpId="0"/>
      <p:bldP spid="6" grpId="0"/>
      <p:bldP spid="31" grpId="0"/>
      <p:bldP spid="32" grpId="0"/>
      <p:bldP spid="88" grpId="0"/>
      <p:bldP spid="88" grpId="1"/>
      <p:bldP spid="89" grpId="0"/>
      <p:bldP spid="9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91027" y="957263"/>
            <a:ext cx="7610951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407035" indent="-407035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．同学们去过超市吗？超市的商品是怎样摆的？你认为这样摆有什么好处？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8218" y="2631282"/>
            <a:ext cx="3145631" cy="238648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32987" y="1912620"/>
            <a:ext cx="7050310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超市里的商品大都是分类别摆放的，这样摆放有利于买家快速找到自己想买的商品。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727" y="2941320"/>
            <a:ext cx="2577941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2132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91027" y="957263"/>
            <a:ext cx="7610951" cy="8771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407035" indent="-407035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在水果的下面画“√”，蔬菜下面画“○”。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1026" y="1671638"/>
            <a:ext cx="1350000" cy="10804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55031" y="1671638"/>
            <a:ext cx="1350000" cy="10497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05686" y="1574959"/>
            <a:ext cx="1689735" cy="108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1026" y="1641158"/>
            <a:ext cx="1349415" cy="108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116654" y="1672114"/>
            <a:ext cx="1388745" cy="108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33535" y="1641158"/>
            <a:ext cx="1644015" cy="1080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91027" y="3217545"/>
            <a:ext cx="1430179" cy="13620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116455" y="3116580"/>
            <a:ext cx="1967865" cy="13620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122420" y="3116580"/>
            <a:ext cx="1847374" cy="14630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5969794" y="3217545"/>
            <a:ext cx="1968818" cy="13620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926783" y="2723198"/>
            <a:ext cx="77295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/>
              <a:t>(  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100"/>
              <a:t>)</a:t>
            </a:r>
            <a:endParaRPr lang="en-US" altLang="zh-CN" sz="2100"/>
          </a:p>
        </p:txBody>
      </p:sp>
      <p:sp>
        <p:nvSpPr>
          <p:cNvPr id="17" name="文本框 16"/>
          <p:cNvSpPr txBox="1"/>
          <p:nvPr/>
        </p:nvSpPr>
        <p:spPr>
          <a:xfrm>
            <a:off x="4268629" y="2705100"/>
            <a:ext cx="77295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/>
              <a:t>(  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100"/>
              <a:t>)</a:t>
            </a:r>
            <a:endParaRPr lang="en-US" altLang="zh-CN" sz="2100"/>
          </a:p>
        </p:txBody>
      </p:sp>
      <p:sp>
        <p:nvSpPr>
          <p:cNvPr id="18" name="文本框 17"/>
          <p:cNvSpPr txBox="1"/>
          <p:nvPr/>
        </p:nvSpPr>
        <p:spPr>
          <a:xfrm>
            <a:off x="6343174" y="2752249"/>
            <a:ext cx="80867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/>
              <a:t>( 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100"/>
              <a:t>)</a:t>
            </a:r>
            <a:endParaRPr lang="en-US" altLang="zh-CN" sz="2100"/>
          </a:p>
        </p:txBody>
      </p:sp>
      <p:sp>
        <p:nvSpPr>
          <p:cNvPr id="19" name="文本框 18"/>
          <p:cNvSpPr txBox="1"/>
          <p:nvPr/>
        </p:nvSpPr>
        <p:spPr>
          <a:xfrm>
            <a:off x="6722269" y="4579620"/>
            <a:ext cx="77295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/>
              <a:t>( 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100"/>
              <a:t>)</a:t>
            </a:r>
            <a:endParaRPr lang="en-US" altLang="zh-CN" sz="2100"/>
          </a:p>
        </p:txBody>
      </p:sp>
      <p:sp>
        <p:nvSpPr>
          <p:cNvPr id="20" name="文本框 19"/>
          <p:cNvSpPr txBox="1"/>
          <p:nvPr/>
        </p:nvSpPr>
        <p:spPr>
          <a:xfrm>
            <a:off x="2555558" y="4579620"/>
            <a:ext cx="77295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/>
              <a:t>(</a:t>
            </a:r>
            <a:r>
              <a:rPr lang="en-US" altLang="zh-CN" sz="2100">
                <a:solidFill>
                  <a:srgbClr val="FF0000"/>
                </a:solidFill>
              </a:rPr>
              <a:t> 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2100"/>
              <a:t>)</a:t>
            </a:r>
            <a:endParaRPr lang="en-US" altLang="zh-CN" sz="2100"/>
          </a:p>
        </p:txBody>
      </p:sp>
      <p:sp>
        <p:nvSpPr>
          <p:cNvPr id="21" name="文本框 20"/>
          <p:cNvSpPr txBox="1"/>
          <p:nvPr/>
        </p:nvSpPr>
        <p:spPr>
          <a:xfrm>
            <a:off x="2424113" y="2752249"/>
            <a:ext cx="77295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/>
              <a:t>(  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100"/>
              <a:t>)</a:t>
            </a:r>
            <a:endParaRPr lang="en-US" altLang="zh-CN" sz="2100"/>
          </a:p>
        </p:txBody>
      </p:sp>
      <p:sp>
        <p:nvSpPr>
          <p:cNvPr id="22" name="椭圆 21"/>
          <p:cNvSpPr/>
          <p:nvPr/>
        </p:nvSpPr>
        <p:spPr>
          <a:xfrm>
            <a:off x="2675572" y="2794159"/>
            <a:ext cx="270000" cy="27000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926783" y="4579144"/>
            <a:ext cx="77295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/>
              <a:t>( 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100"/>
              <a:t>)</a:t>
            </a:r>
            <a:endParaRPr lang="en-US" altLang="zh-CN" sz="2100"/>
          </a:p>
        </p:txBody>
      </p:sp>
      <p:sp>
        <p:nvSpPr>
          <p:cNvPr id="27" name="文本框 26"/>
          <p:cNvSpPr txBox="1"/>
          <p:nvPr/>
        </p:nvSpPr>
        <p:spPr>
          <a:xfrm>
            <a:off x="4572477" y="4579620"/>
            <a:ext cx="77295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/>
              <a:t>(  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100"/>
              <a:t>)</a:t>
            </a:r>
            <a:endParaRPr lang="en-US" altLang="zh-CN" sz="2100"/>
          </a:p>
        </p:txBody>
      </p:sp>
      <p:sp>
        <p:nvSpPr>
          <p:cNvPr id="28" name="椭圆 27"/>
          <p:cNvSpPr/>
          <p:nvPr/>
        </p:nvSpPr>
        <p:spPr>
          <a:xfrm>
            <a:off x="1130618" y="4650105"/>
            <a:ext cx="270000" cy="27000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771549" y="4650581"/>
            <a:ext cx="270000" cy="27000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" name=" 30"/>
          <p:cNvSpPr/>
          <p:nvPr/>
        </p:nvSpPr>
        <p:spPr bwMode="auto">
          <a:xfrm>
            <a:off x="1129666" y="2824639"/>
            <a:ext cx="316706" cy="329565"/>
          </a:xfrm>
          <a:custGeom>
            <a:avLst/>
            <a:gdLst>
              <a:gd name="T0" fmla="*/ 1905000 w 1360"/>
              <a:gd name="T1" fmla="*/ 65651 h 1358"/>
              <a:gd name="T2" fmla="*/ 1703294 w 1360"/>
              <a:gd name="T3" fmla="*/ 205463 h 1358"/>
              <a:gd name="T4" fmla="*/ 1507191 w 1360"/>
              <a:gd name="T5" fmla="*/ 363512 h 1358"/>
              <a:gd name="T6" fmla="*/ 1318092 w 1360"/>
              <a:gd name="T7" fmla="*/ 538581 h 1358"/>
              <a:gd name="T8" fmla="*/ 1138798 w 1360"/>
              <a:gd name="T9" fmla="*/ 731887 h 1358"/>
              <a:gd name="T10" fmla="*/ 970710 w 1360"/>
              <a:gd name="T11" fmla="*/ 930055 h 1358"/>
              <a:gd name="T12" fmla="*/ 832037 w 1360"/>
              <a:gd name="T13" fmla="*/ 1130655 h 1358"/>
              <a:gd name="T14" fmla="*/ 715776 w 1360"/>
              <a:gd name="T15" fmla="*/ 1326392 h 1358"/>
              <a:gd name="T16" fmla="*/ 624728 w 1360"/>
              <a:gd name="T17" fmla="*/ 1520914 h 1358"/>
              <a:gd name="T18" fmla="*/ 525276 w 1360"/>
              <a:gd name="T19" fmla="*/ 1580486 h 1358"/>
              <a:gd name="T20" fmla="*/ 455239 w 1360"/>
              <a:gd name="T21" fmla="*/ 1627901 h 1358"/>
              <a:gd name="T22" fmla="*/ 417419 w 1360"/>
              <a:gd name="T23" fmla="*/ 1625469 h 1358"/>
              <a:gd name="T24" fmla="*/ 390805 w 1360"/>
              <a:gd name="T25" fmla="*/ 1551308 h 1358"/>
              <a:gd name="T26" fmla="*/ 336176 w 1360"/>
              <a:gd name="T27" fmla="*/ 1432163 h 1358"/>
              <a:gd name="T28" fmla="*/ 285750 w 1360"/>
              <a:gd name="T29" fmla="*/ 1322745 h 1358"/>
              <a:gd name="T30" fmla="*/ 239526 w 1360"/>
              <a:gd name="T31" fmla="*/ 1231563 h 1358"/>
              <a:gd name="T32" fmla="*/ 196103 w 1360"/>
              <a:gd name="T33" fmla="*/ 1158618 h 1358"/>
              <a:gd name="T34" fmla="*/ 155482 w 1360"/>
              <a:gd name="T35" fmla="*/ 1102693 h 1358"/>
              <a:gd name="T36" fmla="*/ 120463 w 1360"/>
              <a:gd name="T37" fmla="*/ 1061357 h 1358"/>
              <a:gd name="T38" fmla="*/ 81243 w 1360"/>
              <a:gd name="T39" fmla="*/ 1030963 h 1358"/>
              <a:gd name="T40" fmla="*/ 40621 w 1360"/>
              <a:gd name="T41" fmla="*/ 1011511 h 1358"/>
              <a:gd name="T42" fmla="*/ 0 w 1360"/>
              <a:gd name="T43" fmla="*/ 1003001 h 1358"/>
              <a:gd name="T44" fmla="*/ 53228 w 1360"/>
              <a:gd name="T45" fmla="*/ 960449 h 1358"/>
              <a:gd name="T46" fmla="*/ 107857 w 1360"/>
              <a:gd name="T47" fmla="*/ 930055 h 1358"/>
              <a:gd name="T48" fmla="*/ 152680 w 1360"/>
              <a:gd name="T49" fmla="*/ 914250 h 1358"/>
              <a:gd name="T50" fmla="*/ 198904 w 1360"/>
              <a:gd name="T51" fmla="*/ 906956 h 1358"/>
              <a:gd name="T52" fmla="*/ 257735 w 1360"/>
              <a:gd name="T53" fmla="*/ 925192 h 1358"/>
              <a:gd name="T54" fmla="*/ 323570 w 1360"/>
              <a:gd name="T55" fmla="*/ 979901 h 1358"/>
              <a:gd name="T56" fmla="*/ 388004 w 1360"/>
              <a:gd name="T57" fmla="*/ 1067436 h 1358"/>
              <a:gd name="T58" fmla="*/ 458040 w 1360"/>
              <a:gd name="T59" fmla="*/ 1191443 h 1358"/>
              <a:gd name="T60" fmla="*/ 572901 w 1360"/>
              <a:gd name="T61" fmla="*/ 1193875 h 1358"/>
              <a:gd name="T62" fmla="*/ 710173 w 1360"/>
              <a:gd name="T63" fmla="*/ 1000569 h 1358"/>
              <a:gd name="T64" fmla="*/ 861452 w 1360"/>
              <a:gd name="T65" fmla="*/ 813342 h 1358"/>
              <a:gd name="T66" fmla="*/ 1025338 w 1360"/>
              <a:gd name="T67" fmla="*/ 637057 h 1358"/>
              <a:gd name="T68" fmla="*/ 1203232 w 1360"/>
              <a:gd name="T69" fmla="*/ 468067 h 1358"/>
              <a:gd name="T70" fmla="*/ 1385327 w 1360"/>
              <a:gd name="T71" fmla="*/ 314881 h 1358"/>
              <a:gd name="T72" fmla="*/ 1574426 w 1360"/>
              <a:gd name="T73" fmla="*/ 175069 h 1358"/>
              <a:gd name="T74" fmla="*/ 1764926 w 1360"/>
              <a:gd name="T75" fmla="*/ 53493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51435" tIns="25718" rIns="51435" bIns="25718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2" name=" 30"/>
          <p:cNvSpPr/>
          <p:nvPr/>
        </p:nvSpPr>
        <p:spPr bwMode="auto">
          <a:xfrm>
            <a:off x="6950393" y="4621054"/>
            <a:ext cx="316706" cy="329565"/>
          </a:xfrm>
          <a:custGeom>
            <a:avLst/>
            <a:gdLst>
              <a:gd name="T0" fmla="*/ 1905000 w 1360"/>
              <a:gd name="T1" fmla="*/ 65651 h 1358"/>
              <a:gd name="T2" fmla="*/ 1703294 w 1360"/>
              <a:gd name="T3" fmla="*/ 205463 h 1358"/>
              <a:gd name="T4" fmla="*/ 1507191 w 1360"/>
              <a:gd name="T5" fmla="*/ 363512 h 1358"/>
              <a:gd name="T6" fmla="*/ 1318092 w 1360"/>
              <a:gd name="T7" fmla="*/ 538581 h 1358"/>
              <a:gd name="T8" fmla="*/ 1138798 w 1360"/>
              <a:gd name="T9" fmla="*/ 731887 h 1358"/>
              <a:gd name="T10" fmla="*/ 970710 w 1360"/>
              <a:gd name="T11" fmla="*/ 930055 h 1358"/>
              <a:gd name="T12" fmla="*/ 832037 w 1360"/>
              <a:gd name="T13" fmla="*/ 1130655 h 1358"/>
              <a:gd name="T14" fmla="*/ 715776 w 1360"/>
              <a:gd name="T15" fmla="*/ 1326392 h 1358"/>
              <a:gd name="T16" fmla="*/ 624728 w 1360"/>
              <a:gd name="T17" fmla="*/ 1520914 h 1358"/>
              <a:gd name="T18" fmla="*/ 525276 w 1360"/>
              <a:gd name="T19" fmla="*/ 1580486 h 1358"/>
              <a:gd name="T20" fmla="*/ 455239 w 1360"/>
              <a:gd name="T21" fmla="*/ 1627901 h 1358"/>
              <a:gd name="T22" fmla="*/ 417419 w 1360"/>
              <a:gd name="T23" fmla="*/ 1625469 h 1358"/>
              <a:gd name="T24" fmla="*/ 390805 w 1360"/>
              <a:gd name="T25" fmla="*/ 1551308 h 1358"/>
              <a:gd name="T26" fmla="*/ 336176 w 1360"/>
              <a:gd name="T27" fmla="*/ 1432163 h 1358"/>
              <a:gd name="T28" fmla="*/ 285750 w 1360"/>
              <a:gd name="T29" fmla="*/ 1322745 h 1358"/>
              <a:gd name="T30" fmla="*/ 239526 w 1360"/>
              <a:gd name="T31" fmla="*/ 1231563 h 1358"/>
              <a:gd name="T32" fmla="*/ 196103 w 1360"/>
              <a:gd name="T33" fmla="*/ 1158618 h 1358"/>
              <a:gd name="T34" fmla="*/ 155482 w 1360"/>
              <a:gd name="T35" fmla="*/ 1102693 h 1358"/>
              <a:gd name="T36" fmla="*/ 120463 w 1360"/>
              <a:gd name="T37" fmla="*/ 1061357 h 1358"/>
              <a:gd name="T38" fmla="*/ 81243 w 1360"/>
              <a:gd name="T39" fmla="*/ 1030963 h 1358"/>
              <a:gd name="T40" fmla="*/ 40621 w 1360"/>
              <a:gd name="T41" fmla="*/ 1011511 h 1358"/>
              <a:gd name="T42" fmla="*/ 0 w 1360"/>
              <a:gd name="T43" fmla="*/ 1003001 h 1358"/>
              <a:gd name="T44" fmla="*/ 53228 w 1360"/>
              <a:gd name="T45" fmla="*/ 960449 h 1358"/>
              <a:gd name="T46" fmla="*/ 107857 w 1360"/>
              <a:gd name="T47" fmla="*/ 930055 h 1358"/>
              <a:gd name="T48" fmla="*/ 152680 w 1360"/>
              <a:gd name="T49" fmla="*/ 914250 h 1358"/>
              <a:gd name="T50" fmla="*/ 198904 w 1360"/>
              <a:gd name="T51" fmla="*/ 906956 h 1358"/>
              <a:gd name="T52" fmla="*/ 257735 w 1360"/>
              <a:gd name="T53" fmla="*/ 925192 h 1358"/>
              <a:gd name="T54" fmla="*/ 323570 w 1360"/>
              <a:gd name="T55" fmla="*/ 979901 h 1358"/>
              <a:gd name="T56" fmla="*/ 388004 w 1360"/>
              <a:gd name="T57" fmla="*/ 1067436 h 1358"/>
              <a:gd name="T58" fmla="*/ 458040 w 1360"/>
              <a:gd name="T59" fmla="*/ 1191443 h 1358"/>
              <a:gd name="T60" fmla="*/ 572901 w 1360"/>
              <a:gd name="T61" fmla="*/ 1193875 h 1358"/>
              <a:gd name="T62" fmla="*/ 710173 w 1360"/>
              <a:gd name="T63" fmla="*/ 1000569 h 1358"/>
              <a:gd name="T64" fmla="*/ 861452 w 1360"/>
              <a:gd name="T65" fmla="*/ 813342 h 1358"/>
              <a:gd name="T66" fmla="*/ 1025338 w 1360"/>
              <a:gd name="T67" fmla="*/ 637057 h 1358"/>
              <a:gd name="T68" fmla="*/ 1203232 w 1360"/>
              <a:gd name="T69" fmla="*/ 468067 h 1358"/>
              <a:gd name="T70" fmla="*/ 1385327 w 1360"/>
              <a:gd name="T71" fmla="*/ 314881 h 1358"/>
              <a:gd name="T72" fmla="*/ 1574426 w 1360"/>
              <a:gd name="T73" fmla="*/ 175069 h 1358"/>
              <a:gd name="T74" fmla="*/ 1764926 w 1360"/>
              <a:gd name="T75" fmla="*/ 53493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51435" tIns="25718" rIns="51435" bIns="25718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3" name=" 30"/>
          <p:cNvSpPr/>
          <p:nvPr/>
        </p:nvSpPr>
        <p:spPr bwMode="auto">
          <a:xfrm>
            <a:off x="6492241" y="2824639"/>
            <a:ext cx="316706" cy="329565"/>
          </a:xfrm>
          <a:custGeom>
            <a:avLst/>
            <a:gdLst>
              <a:gd name="T0" fmla="*/ 1905000 w 1360"/>
              <a:gd name="T1" fmla="*/ 65651 h 1358"/>
              <a:gd name="T2" fmla="*/ 1703294 w 1360"/>
              <a:gd name="T3" fmla="*/ 205463 h 1358"/>
              <a:gd name="T4" fmla="*/ 1507191 w 1360"/>
              <a:gd name="T5" fmla="*/ 363512 h 1358"/>
              <a:gd name="T6" fmla="*/ 1318092 w 1360"/>
              <a:gd name="T7" fmla="*/ 538581 h 1358"/>
              <a:gd name="T8" fmla="*/ 1138798 w 1360"/>
              <a:gd name="T9" fmla="*/ 731887 h 1358"/>
              <a:gd name="T10" fmla="*/ 970710 w 1360"/>
              <a:gd name="T11" fmla="*/ 930055 h 1358"/>
              <a:gd name="T12" fmla="*/ 832037 w 1360"/>
              <a:gd name="T13" fmla="*/ 1130655 h 1358"/>
              <a:gd name="T14" fmla="*/ 715776 w 1360"/>
              <a:gd name="T15" fmla="*/ 1326392 h 1358"/>
              <a:gd name="T16" fmla="*/ 624728 w 1360"/>
              <a:gd name="T17" fmla="*/ 1520914 h 1358"/>
              <a:gd name="T18" fmla="*/ 525276 w 1360"/>
              <a:gd name="T19" fmla="*/ 1580486 h 1358"/>
              <a:gd name="T20" fmla="*/ 455239 w 1360"/>
              <a:gd name="T21" fmla="*/ 1627901 h 1358"/>
              <a:gd name="T22" fmla="*/ 417419 w 1360"/>
              <a:gd name="T23" fmla="*/ 1625469 h 1358"/>
              <a:gd name="T24" fmla="*/ 390805 w 1360"/>
              <a:gd name="T25" fmla="*/ 1551308 h 1358"/>
              <a:gd name="T26" fmla="*/ 336176 w 1360"/>
              <a:gd name="T27" fmla="*/ 1432163 h 1358"/>
              <a:gd name="T28" fmla="*/ 285750 w 1360"/>
              <a:gd name="T29" fmla="*/ 1322745 h 1358"/>
              <a:gd name="T30" fmla="*/ 239526 w 1360"/>
              <a:gd name="T31" fmla="*/ 1231563 h 1358"/>
              <a:gd name="T32" fmla="*/ 196103 w 1360"/>
              <a:gd name="T33" fmla="*/ 1158618 h 1358"/>
              <a:gd name="T34" fmla="*/ 155482 w 1360"/>
              <a:gd name="T35" fmla="*/ 1102693 h 1358"/>
              <a:gd name="T36" fmla="*/ 120463 w 1360"/>
              <a:gd name="T37" fmla="*/ 1061357 h 1358"/>
              <a:gd name="T38" fmla="*/ 81243 w 1360"/>
              <a:gd name="T39" fmla="*/ 1030963 h 1358"/>
              <a:gd name="T40" fmla="*/ 40621 w 1360"/>
              <a:gd name="T41" fmla="*/ 1011511 h 1358"/>
              <a:gd name="T42" fmla="*/ 0 w 1360"/>
              <a:gd name="T43" fmla="*/ 1003001 h 1358"/>
              <a:gd name="T44" fmla="*/ 53228 w 1360"/>
              <a:gd name="T45" fmla="*/ 960449 h 1358"/>
              <a:gd name="T46" fmla="*/ 107857 w 1360"/>
              <a:gd name="T47" fmla="*/ 930055 h 1358"/>
              <a:gd name="T48" fmla="*/ 152680 w 1360"/>
              <a:gd name="T49" fmla="*/ 914250 h 1358"/>
              <a:gd name="T50" fmla="*/ 198904 w 1360"/>
              <a:gd name="T51" fmla="*/ 906956 h 1358"/>
              <a:gd name="T52" fmla="*/ 257735 w 1360"/>
              <a:gd name="T53" fmla="*/ 925192 h 1358"/>
              <a:gd name="T54" fmla="*/ 323570 w 1360"/>
              <a:gd name="T55" fmla="*/ 979901 h 1358"/>
              <a:gd name="T56" fmla="*/ 388004 w 1360"/>
              <a:gd name="T57" fmla="*/ 1067436 h 1358"/>
              <a:gd name="T58" fmla="*/ 458040 w 1360"/>
              <a:gd name="T59" fmla="*/ 1191443 h 1358"/>
              <a:gd name="T60" fmla="*/ 572901 w 1360"/>
              <a:gd name="T61" fmla="*/ 1193875 h 1358"/>
              <a:gd name="T62" fmla="*/ 710173 w 1360"/>
              <a:gd name="T63" fmla="*/ 1000569 h 1358"/>
              <a:gd name="T64" fmla="*/ 861452 w 1360"/>
              <a:gd name="T65" fmla="*/ 813342 h 1358"/>
              <a:gd name="T66" fmla="*/ 1025338 w 1360"/>
              <a:gd name="T67" fmla="*/ 637057 h 1358"/>
              <a:gd name="T68" fmla="*/ 1203232 w 1360"/>
              <a:gd name="T69" fmla="*/ 468067 h 1358"/>
              <a:gd name="T70" fmla="*/ 1385327 w 1360"/>
              <a:gd name="T71" fmla="*/ 314881 h 1358"/>
              <a:gd name="T72" fmla="*/ 1574426 w 1360"/>
              <a:gd name="T73" fmla="*/ 175069 h 1358"/>
              <a:gd name="T74" fmla="*/ 1764926 w 1360"/>
              <a:gd name="T75" fmla="*/ 53493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51435" tIns="25718" rIns="51435" bIns="25718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4" name=" 30"/>
          <p:cNvSpPr/>
          <p:nvPr/>
        </p:nvSpPr>
        <p:spPr bwMode="auto">
          <a:xfrm>
            <a:off x="4496753" y="2780824"/>
            <a:ext cx="316706" cy="329565"/>
          </a:xfrm>
          <a:custGeom>
            <a:avLst/>
            <a:gdLst>
              <a:gd name="T0" fmla="*/ 1905000 w 1360"/>
              <a:gd name="T1" fmla="*/ 65651 h 1358"/>
              <a:gd name="T2" fmla="*/ 1703294 w 1360"/>
              <a:gd name="T3" fmla="*/ 205463 h 1358"/>
              <a:gd name="T4" fmla="*/ 1507191 w 1360"/>
              <a:gd name="T5" fmla="*/ 363512 h 1358"/>
              <a:gd name="T6" fmla="*/ 1318092 w 1360"/>
              <a:gd name="T7" fmla="*/ 538581 h 1358"/>
              <a:gd name="T8" fmla="*/ 1138798 w 1360"/>
              <a:gd name="T9" fmla="*/ 731887 h 1358"/>
              <a:gd name="T10" fmla="*/ 970710 w 1360"/>
              <a:gd name="T11" fmla="*/ 930055 h 1358"/>
              <a:gd name="T12" fmla="*/ 832037 w 1360"/>
              <a:gd name="T13" fmla="*/ 1130655 h 1358"/>
              <a:gd name="T14" fmla="*/ 715776 w 1360"/>
              <a:gd name="T15" fmla="*/ 1326392 h 1358"/>
              <a:gd name="T16" fmla="*/ 624728 w 1360"/>
              <a:gd name="T17" fmla="*/ 1520914 h 1358"/>
              <a:gd name="T18" fmla="*/ 525276 w 1360"/>
              <a:gd name="T19" fmla="*/ 1580486 h 1358"/>
              <a:gd name="T20" fmla="*/ 455239 w 1360"/>
              <a:gd name="T21" fmla="*/ 1627901 h 1358"/>
              <a:gd name="T22" fmla="*/ 417419 w 1360"/>
              <a:gd name="T23" fmla="*/ 1625469 h 1358"/>
              <a:gd name="T24" fmla="*/ 390805 w 1360"/>
              <a:gd name="T25" fmla="*/ 1551308 h 1358"/>
              <a:gd name="T26" fmla="*/ 336176 w 1360"/>
              <a:gd name="T27" fmla="*/ 1432163 h 1358"/>
              <a:gd name="T28" fmla="*/ 285750 w 1360"/>
              <a:gd name="T29" fmla="*/ 1322745 h 1358"/>
              <a:gd name="T30" fmla="*/ 239526 w 1360"/>
              <a:gd name="T31" fmla="*/ 1231563 h 1358"/>
              <a:gd name="T32" fmla="*/ 196103 w 1360"/>
              <a:gd name="T33" fmla="*/ 1158618 h 1358"/>
              <a:gd name="T34" fmla="*/ 155482 w 1360"/>
              <a:gd name="T35" fmla="*/ 1102693 h 1358"/>
              <a:gd name="T36" fmla="*/ 120463 w 1360"/>
              <a:gd name="T37" fmla="*/ 1061357 h 1358"/>
              <a:gd name="T38" fmla="*/ 81243 w 1360"/>
              <a:gd name="T39" fmla="*/ 1030963 h 1358"/>
              <a:gd name="T40" fmla="*/ 40621 w 1360"/>
              <a:gd name="T41" fmla="*/ 1011511 h 1358"/>
              <a:gd name="T42" fmla="*/ 0 w 1360"/>
              <a:gd name="T43" fmla="*/ 1003001 h 1358"/>
              <a:gd name="T44" fmla="*/ 53228 w 1360"/>
              <a:gd name="T45" fmla="*/ 960449 h 1358"/>
              <a:gd name="T46" fmla="*/ 107857 w 1360"/>
              <a:gd name="T47" fmla="*/ 930055 h 1358"/>
              <a:gd name="T48" fmla="*/ 152680 w 1360"/>
              <a:gd name="T49" fmla="*/ 914250 h 1358"/>
              <a:gd name="T50" fmla="*/ 198904 w 1360"/>
              <a:gd name="T51" fmla="*/ 906956 h 1358"/>
              <a:gd name="T52" fmla="*/ 257735 w 1360"/>
              <a:gd name="T53" fmla="*/ 925192 h 1358"/>
              <a:gd name="T54" fmla="*/ 323570 w 1360"/>
              <a:gd name="T55" fmla="*/ 979901 h 1358"/>
              <a:gd name="T56" fmla="*/ 388004 w 1360"/>
              <a:gd name="T57" fmla="*/ 1067436 h 1358"/>
              <a:gd name="T58" fmla="*/ 458040 w 1360"/>
              <a:gd name="T59" fmla="*/ 1191443 h 1358"/>
              <a:gd name="T60" fmla="*/ 572901 w 1360"/>
              <a:gd name="T61" fmla="*/ 1193875 h 1358"/>
              <a:gd name="T62" fmla="*/ 710173 w 1360"/>
              <a:gd name="T63" fmla="*/ 1000569 h 1358"/>
              <a:gd name="T64" fmla="*/ 861452 w 1360"/>
              <a:gd name="T65" fmla="*/ 813342 h 1358"/>
              <a:gd name="T66" fmla="*/ 1025338 w 1360"/>
              <a:gd name="T67" fmla="*/ 637057 h 1358"/>
              <a:gd name="T68" fmla="*/ 1203232 w 1360"/>
              <a:gd name="T69" fmla="*/ 468067 h 1358"/>
              <a:gd name="T70" fmla="*/ 1385327 w 1360"/>
              <a:gd name="T71" fmla="*/ 314881 h 1358"/>
              <a:gd name="T72" fmla="*/ 1574426 w 1360"/>
              <a:gd name="T73" fmla="*/ 175069 h 1358"/>
              <a:gd name="T74" fmla="*/ 1764926 w 1360"/>
              <a:gd name="T75" fmla="*/ 53493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51435" tIns="25718" rIns="51435" bIns="25718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5" name=" 30"/>
          <p:cNvSpPr/>
          <p:nvPr/>
        </p:nvSpPr>
        <p:spPr bwMode="auto">
          <a:xfrm>
            <a:off x="2783682" y="4579144"/>
            <a:ext cx="316706" cy="329565"/>
          </a:xfrm>
          <a:custGeom>
            <a:avLst/>
            <a:gdLst>
              <a:gd name="T0" fmla="*/ 1905000 w 1360"/>
              <a:gd name="T1" fmla="*/ 65651 h 1358"/>
              <a:gd name="T2" fmla="*/ 1703294 w 1360"/>
              <a:gd name="T3" fmla="*/ 205463 h 1358"/>
              <a:gd name="T4" fmla="*/ 1507191 w 1360"/>
              <a:gd name="T5" fmla="*/ 363512 h 1358"/>
              <a:gd name="T6" fmla="*/ 1318092 w 1360"/>
              <a:gd name="T7" fmla="*/ 538581 h 1358"/>
              <a:gd name="T8" fmla="*/ 1138798 w 1360"/>
              <a:gd name="T9" fmla="*/ 731887 h 1358"/>
              <a:gd name="T10" fmla="*/ 970710 w 1360"/>
              <a:gd name="T11" fmla="*/ 930055 h 1358"/>
              <a:gd name="T12" fmla="*/ 832037 w 1360"/>
              <a:gd name="T13" fmla="*/ 1130655 h 1358"/>
              <a:gd name="T14" fmla="*/ 715776 w 1360"/>
              <a:gd name="T15" fmla="*/ 1326392 h 1358"/>
              <a:gd name="T16" fmla="*/ 624728 w 1360"/>
              <a:gd name="T17" fmla="*/ 1520914 h 1358"/>
              <a:gd name="T18" fmla="*/ 525276 w 1360"/>
              <a:gd name="T19" fmla="*/ 1580486 h 1358"/>
              <a:gd name="T20" fmla="*/ 455239 w 1360"/>
              <a:gd name="T21" fmla="*/ 1627901 h 1358"/>
              <a:gd name="T22" fmla="*/ 417419 w 1360"/>
              <a:gd name="T23" fmla="*/ 1625469 h 1358"/>
              <a:gd name="T24" fmla="*/ 390805 w 1360"/>
              <a:gd name="T25" fmla="*/ 1551308 h 1358"/>
              <a:gd name="T26" fmla="*/ 336176 w 1360"/>
              <a:gd name="T27" fmla="*/ 1432163 h 1358"/>
              <a:gd name="T28" fmla="*/ 285750 w 1360"/>
              <a:gd name="T29" fmla="*/ 1322745 h 1358"/>
              <a:gd name="T30" fmla="*/ 239526 w 1360"/>
              <a:gd name="T31" fmla="*/ 1231563 h 1358"/>
              <a:gd name="T32" fmla="*/ 196103 w 1360"/>
              <a:gd name="T33" fmla="*/ 1158618 h 1358"/>
              <a:gd name="T34" fmla="*/ 155482 w 1360"/>
              <a:gd name="T35" fmla="*/ 1102693 h 1358"/>
              <a:gd name="T36" fmla="*/ 120463 w 1360"/>
              <a:gd name="T37" fmla="*/ 1061357 h 1358"/>
              <a:gd name="T38" fmla="*/ 81243 w 1360"/>
              <a:gd name="T39" fmla="*/ 1030963 h 1358"/>
              <a:gd name="T40" fmla="*/ 40621 w 1360"/>
              <a:gd name="T41" fmla="*/ 1011511 h 1358"/>
              <a:gd name="T42" fmla="*/ 0 w 1360"/>
              <a:gd name="T43" fmla="*/ 1003001 h 1358"/>
              <a:gd name="T44" fmla="*/ 53228 w 1360"/>
              <a:gd name="T45" fmla="*/ 960449 h 1358"/>
              <a:gd name="T46" fmla="*/ 107857 w 1360"/>
              <a:gd name="T47" fmla="*/ 930055 h 1358"/>
              <a:gd name="T48" fmla="*/ 152680 w 1360"/>
              <a:gd name="T49" fmla="*/ 914250 h 1358"/>
              <a:gd name="T50" fmla="*/ 198904 w 1360"/>
              <a:gd name="T51" fmla="*/ 906956 h 1358"/>
              <a:gd name="T52" fmla="*/ 257735 w 1360"/>
              <a:gd name="T53" fmla="*/ 925192 h 1358"/>
              <a:gd name="T54" fmla="*/ 323570 w 1360"/>
              <a:gd name="T55" fmla="*/ 979901 h 1358"/>
              <a:gd name="T56" fmla="*/ 388004 w 1360"/>
              <a:gd name="T57" fmla="*/ 1067436 h 1358"/>
              <a:gd name="T58" fmla="*/ 458040 w 1360"/>
              <a:gd name="T59" fmla="*/ 1191443 h 1358"/>
              <a:gd name="T60" fmla="*/ 572901 w 1360"/>
              <a:gd name="T61" fmla="*/ 1193875 h 1358"/>
              <a:gd name="T62" fmla="*/ 710173 w 1360"/>
              <a:gd name="T63" fmla="*/ 1000569 h 1358"/>
              <a:gd name="T64" fmla="*/ 861452 w 1360"/>
              <a:gd name="T65" fmla="*/ 813342 h 1358"/>
              <a:gd name="T66" fmla="*/ 1025338 w 1360"/>
              <a:gd name="T67" fmla="*/ 637057 h 1358"/>
              <a:gd name="T68" fmla="*/ 1203232 w 1360"/>
              <a:gd name="T69" fmla="*/ 468067 h 1358"/>
              <a:gd name="T70" fmla="*/ 1385327 w 1360"/>
              <a:gd name="T71" fmla="*/ 314881 h 1358"/>
              <a:gd name="T72" fmla="*/ 1574426 w 1360"/>
              <a:gd name="T73" fmla="*/ 175069 h 1358"/>
              <a:gd name="T74" fmla="*/ 1764926 w 1360"/>
              <a:gd name="T75" fmla="*/ 53493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51435" tIns="25718" rIns="51435" bIns="25718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740" y="4436269"/>
            <a:ext cx="514350" cy="144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824514" y="4511516"/>
            <a:ext cx="514350" cy="144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2132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91027" y="957263"/>
            <a:ext cx="7610951" cy="5486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407035" indent="-407035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把每组中不是同一类的圈上。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73743963" name="Picture 138" descr="QQ截图201509161905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" y="1506379"/>
            <a:ext cx="7340918" cy="33027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椭圆 3"/>
          <p:cNvSpPr/>
          <p:nvPr/>
        </p:nvSpPr>
        <p:spPr>
          <a:xfrm>
            <a:off x="2795588" y="1614964"/>
            <a:ext cx="1609249" cy="93726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588193" y="2688908"/>
            <a:ext cx="1609249" cy="93726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98233" y="3769043"/>
            <a:ext cx="1609249" cy="93726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3743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73743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2132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91027" y="957263"/>
            <a:ext cx="7952899" cy="5486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407035" indent="-407035"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知识点：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按不同的标准对物品时行分类，体会分类标准的多样化。。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73743986" name="AutoShape 166"/>
          <p:cNvSpPr/>
          <p:nvPr/>
        </p:nvSpPr>
        <p:spPr>
          <a:xfrm>
            <a:off x="591027" y="1650207"/>
            <a:ext cx="1095851" cy="728186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3988" name="Oval 163"/>
          <p:cNvSpPr/>
          <p:nvPr/>
        </p:nvSpPr>
        <p:spPr>
          <a:xfrm>
            <a:off x="2221230" y="1650206"/>
            <a:ext cx="748189" cy="728663"/>
          </a:xfrm>
          <a:prstGeom prst="ellipse">
            <a:avLst/>
          </a:prstGeom>
          <a:solidFill>
            <a:srgbClr val="00B0F0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3987" name="AutoShape 164"/>
          <p:cNvSpPr/>
          <p:nvPr/>
        </p:nvSpPr>
        <p:spPr>
          <a:xfrm>
            <a:off x="3364707" y="1650683"/>
            <a:ext cx="1134904" cy="727710"/>
          </a:xfrm>
          <a:prstGeom prst="triangle">
            <a:avLst>
              <a:gd name="adj" fmla="val 51457"/>
            </a:avLst>
          </a:prstGeom>
          <a:solidFill>
            <a:srgbClr val="00B05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3995" name="Oval 165"/>
          <p:cNvSpPr/>
          <p:nvPr/>
        </p:nvSpPr>
        <p:spPr>
          <a:xfrm>
            <a:off x="4818221" y="1651159"/>
            <a:ext cx="734378" cy="727234"/>
          </a:xfrm>
          <a:prstGeom prst="ellipse">
            <a:avLst/>
          </a:prstGeom>
          <a:solidFill>
            <a:srgbClr val="00B050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3994" name="Oval 168"/>
          <p:cNvSpPr/>
          <p:nvPr/>
        </p:nvSpPr>
        <p:spPr>
          <a:xfrm>
            <a:off x="5965984" y="1651635"/>
            <a:ext cx="696754" cy="726758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3993" name="AutoShape 162"/>
          <p:cNvSpPr/>
          <p:nvPr/>
        </p:nvSpPr>
        <p:spPr>
          <a:xfrm>
            <a:off x="6949917" y="1652112"/>
            <a:ext cx="1147286" cy="726281"/>
          </a:xfrm>
          <a:prstGeom prst="triangle">
            <a:avLst>
              <a:gd name="adj" fmla="val 50000"/>
            </a:avLst>
          </a:prstGeom>
          <a:solidFill>
            <a:srgbClr val="00B0F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1027" y="3358039"/>
            <a:ext cx="362283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）按形状分成两类：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3447574" y="3081338"/>
            <a:ext cx="126683" cy="1051084"/>
          </a:xfrm>
          <a:prstGeom prst="leftBrac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691414" y="2969419"/>
            <a:ext cx="176117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三角形类：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166"/>
          <p:cNvSpPr/>
          <p:nvPr/>
        </p:nvSpPr>
        <p:spPr>
          <a:xfrm>
            <a:off x="4980623" y="2629853"/>
            <a:ext cx="1095851" cy="728186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9" name="AutoShape 164"/>
          <p:cNvSpPr/>
          <p:nvPr/>
        </p:nvSpPr>
        <p:spPr>
          <a:xfrm>
            <a:off x="6335554" y="2630329"/>
            <a:ext cx="1134904" cy="727710"/>
          </a:xfrm>
          <a:prstGeom prst="triangle">
            <a:avLst>
              <a:gd name="adj" fmla="val 51457"/>
            </a:avLst>
          </a:prstGeom>
          <a:solidFill>
            <a:srgbClr val="00B05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1" name="AutoShape 162"/>
          <p:cNvSpPr/>
          <p:nvPr/>
        </p:nvSpPr>
        <p:spPr>
          <a:xfrm>
            <a:off x="7646671" y="2631758"/>
            <a:ext cx="1147286" cy="726281"/>
          </a:xfrm>
          <a:prstGeom prst="triangle">
            <a:avLst>
              <a:gd name="adj" fmla="val 50000"/>
            </a:avLst>
          </a:prstGeom>
          <a:solidFill>
            <a:srgbClr val="00B0F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691414" y="3857149"/>
            <a:ext cx="176117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圆形类：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Oval 163"/>
          <p:cNvSpPr/>
          <p:nvPr/>
        </p:nvSpPr>
        <p:spPr>
          <a:xfrm>
            <a:off x="4818222" y="3687127"/>
            <a:ext cx="748189" cy="728663"/>
          </a:xfrm>
          <a:prstGeom prst="ellipse">
            <a:avLst/>
          </a:prstGeom>
          <a:solidFill>
            <a:srgbClr val="00B0F0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5" name="Oval 165"/>
          <p:cNvSpPr/>
          <p:nvPr/>
        </p:nvSpPr>
        <p:spPr>
          <a:xfrm>
            <a:off x="5965984" y="3687128"/>
            <a:ext cx="734378" cy="727234"/>
          </a:xfrm>
          <a:prstGeom prst="ellipse">
            <a:avLst/>
          </a:prstGeom>
          <a:solidFill>
            <a:srgbClr val="00B050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" name="Oval 168"/>
          <p:cNvSpPr/>
          <p:nvPr/>
        </p:nvSpPr>
        <p:spPr>
          <a:xfrm>
            <a:off x="6949917" y="3687127"/>
            <a:ext cx="696754" cy="726758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73743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73743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73743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73743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73743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073743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73743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73743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073743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73743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73743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073743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73743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73743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073743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73743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73743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073743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1073743986" grpId="0" animBg="1"/>
      <p:bldP spid="1073743988" grpId="0" animBg="1"/>
      <p:bldP spid="1073743987" grpId="0" bldLvl="0" animBg="1"/>
      <p:bldP spid="1073743995" grpId="0" animBg="1"/>
      <p:bldP spid="1073743994" grpId="0" bldLvl="0" animBg="1"/>
      <p:bldP spid="1073743993" grpId="0" animBg="1"/>
      <p:bldP spid="4" grpId="0"/>
      <p:bldP spid="5" grpId="0" animBg="1"/>
      <p:bldP spid="6" grpId="0"/>
      <p:bldP spid="7" grpId="0" bldLvl="0" animBg="1"/>
      <p:bldP spid="9" grpId="0" bldLvl="0" animBg="1"/>
      <p:bldP spid="11" grpId="0" bldLvl="0" animBg="1"/>
      <p:bldP spid="13" grpId="0"/>
      <p:bldP spid="14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2132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28638" y="2121694"/>
            <a:ext cx="7610951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39370" indent="-3937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）按颜色分为三类：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50" name=" 2050"/>
          <p:cNvSpPr/>
          <p:nvPr/>
        </p:nvSpPr>
        <p:spPr bwMode="auto">
          <a:xfrm flipH="1">
            <a:off x="3490912" y="1469231"/>
            <a:ext cx="88583" cy="2001203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579495" y="1393508"/>
            <a:ext cx="150780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红色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79971" y="2201704"/>
            <a:ext cx="150780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蓝色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79495" y="3173254"/>
            <a:ext cx="150780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3743986" name="AutoShape 166"/>
          <p:cNvSpPr/>
          <p:nvPr/>
        </p:nvSpPr>
        <p:spPr>
          <a:xfrm>
            <a:off x="4353878" y="1083946"/>
            <a:ext cx="1095851" cy="728186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3994" name="Oval 168"/>
          <p:cNvSpPr/>
          <p:nvPr/>
        </p:nvSpPr>
        <p:spPr>
          <a:xfrm>
            <a:off x="5927884" y="1085374"/>
            <a:ext cx="696754" cy="726758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3988" name="Oval 163"/>
          <p:cNvSpPr/>
          <p:nvPr/>
        </p:nvSpPr>
        <p:spPr>
          <a:xfrm>
            <a:off x="5927884" y="1861661"/>
            <a:ext cx="748189" cy="728663"/>
          </a:xfrm>
          <a:prstGeom prst="ellipse">
            <a:avLst/>
          </a:prstGeom>
          <a:solidFill>
            <a:srgbClr val="00B0F0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3993" name="AutoShape 162"/>
          <p:cNvSpPr/>
          <p:nvPr/>
        </p:nvSpPr>
        <p:spPr>
          <a:xfrm>
            <a:off x="4353878" y="1861662"/>
            <a:ext cx="1147286" cy="726281"/>
          </a:xfrm>
          <a:prstGeom prst="triangle">
            <a:avLst>
              <a:gd name="adj" fmla="val 50000"/>
            </a:avLst>
          </a:prstGeom>
          <a:solidFill>
            <a:srgbClr val="00B0F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3987" name="AutoShape 164"/>
          <p:cNvSpPr/>
          <p:nvPr/>
        </p:nvSpPr>
        <p:spPr>
          <a:xfrm>
            <a:off x="4334352" y="2742724"/>
            <a:ext cx="1134904" cy="727710"/>
          </a:xfrm>
          <a:prstGeom prst="triangle">
            <a:avLst>
              <a:gd name="adj" fmla="val 51457"/>
            </a:avLst>
          </a:prstGeom>
          <a:solidFill>
            <a:srgbClr val="00B05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3995" name="Oval 165"/>
          <p:cNvSpPr/>
          <p:nvPr/>
        </p:nvSpPr>
        <p:spPr>
          <a:xfrm>
            <a:off x="5941695" y="2743200"/>
            <a:ext cx="734378" cy="727234"/>
          </a:xfrm>
          <a:prstGeom prst="ellipse">
            <a:avLst/>
          </a:prstGeom>
          <a:solidFill>
            <a:srgbClr val="00B050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10934" y="3584734"/>
            <a:ext cx="8149018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【解析】根据物体不同的功能、用途、颜色、形状等可以将事物进行分类。单一标准下的分类，分类的结果是相同的；不同标准下的分类，由于分类标准的不同，分类的结果也不相同。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73743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73743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073743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73743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73743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073743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73743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73743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073743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73743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73743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073743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73743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73743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073743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73743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73743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1073743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2050" grpId="0" animBg="1"/>
      <p:bldP spid="2" grpId="0"/>
      <p:bldP spid="4" grpId="0"/>
      <p:bldP spid="5" grpId="0"/>
      <p:bldP spid="1073743986" grpId="0" bldLvl="0" animBg="1"/>
      <p:bldP spid="1073743994" grpId="0" bldLvl="0" animBg="1"/>
      <p:bldP spid="1073743988" grpId="0" bldLvl="0" animBg="1"/>
      <p:bldP spid="1073743993" grpId="0" bldLvl="0" animBg="1"/>
      <p:bldP spid="1073743987" grpId="0" bldLvl="0" animBg="1"/>
      <p:bldP spid="1073743995" grpId="0" bldLvl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2132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zh-CN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zh-CN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91027" y="957263"/>
            <a:ext cx="7610951" cy="5486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407035" indent="-407035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把不是同一类的圈出来。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1044" y="1880235"/>
            <a:ext cx="167211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（</a:t>
            </a:r>
            <a:r>
              <a:rPr lang="en-US" altLang="zh-CN" sz="2100"/>
              <a:t>1</a:t>
            </a:r>
            <a:r>
              <a:rPr lang="zh-CN" altLang="en-US" sz="2100"/>
              <a:t>）</a:t>
            </a:r>
            <a:endParaRPr lang="zh-CN" altLang="en-US" sz="2100"/>
          </a:p>
        </p:txBody>
      </p:sp>
      <p:sp>
        <p:nvSpPr>
          <p:cNvPr id="4" name="文本框 3"/>
          <p:cNvSpPr txBox="1"/>
          <p:nvPr/>
        </p:nvSpPr>
        <p:spPr>
          <a:xfrm>
            <a:off x="731044" y="2807494"/>
            <a:ext cx="167211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（</a:t>
            </a:r>
            <a:r>
              <a:rPr lang="en-US" altLang="zh-CN" sz="2100"/>
              <a:t>2</a:t>
            </a:r>
            <a:r>
              <a:rPr lang="zh-CN" altLang="en-US" sz="2100"/>
              <a:t>）</a:t>
            </a:r>
            <a:endParaRPr lang="zh-CN" altLang="en-US" sz="2100"/>
          </a:p>
        </p:txBody>
      </p:sp>
      <p:sp>
        <p:nvSpPr>
          <p:cNvPr id="5" name="文本框 4"/>
          <p:cNvSpPr txBox="1"/>
          <p:nvPr/>
        </p:nvSpPr>
        <p:spPr>
          <a:xfrm>
            <a:off x="738997" y="4007644"/>
            <a:ext cx="167211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（</a:t>
            </a:r>
            <a:r>
              <a:rPr lang="en-US" altLang="zh-CN" sz="2100" dirty="0"/>
              <a:t>3</a:t>
            </a:r>
            <a:r>
              <a:rPr lang="zh-CN" altLang="en-US" sz="2100" dirty="0"/>
              <a:t>）</a:t>
            </a:r>
            <a:endParaRPr lang="zh-CN" altLang="en-US" sz="2100" dirty="0"/>
          </a:p>
        </p:txBody>
      </p:sp>
      <p:pic>
        <p:nvPicPr>
          <p:cNvPr id="1073744008" name="Picture 183" descr="QQ截图201509161959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944" y="1707547"/>
            <a:ext cx="551498" cy="63769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4007" name="Picture 185" descr="QQ截图201509162000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9076" y="1813322"/>
            <a:ext cx="608171" cy="5453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4006" name="Picture 184" descr="QQ截图2015091619595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180886" y="1638348"/>
            <a:ext cx="683419" cy="63769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3744003" name="AutoShape 187"/>
          <p:cNvSpPr/>
          <p:nvPr/>
        </p:nvSpPr>
        <p:spPr>
          <a:xfrm>
            <a:off x="6969252" y="1779461"/>
            <a:ext cx="599599" cy="545306"/>
          </a:xfrm>
          <a:prstGeom prst="star5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948249" y="1532096"/>
            <a:ext cx="1242536" cy="905351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1073744011" name="Picture 190" descr="QQ截图2015081816073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333631" y="2800397"/>
            <a:ext cx="688658" cy="68865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4010" name="Picture 191" descr="QQ截图2015091215012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180886" y="2802732"/>
            <a:ext cx="683895" cy="6891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4009" name="Picture 192" descr="QQ截图2015080408364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040880" y="2776538"/>
            <a:ext cx="694373" cy="6891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4012" name="Picture 189" descr="QQ截图20150818160826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807237" y="2797921"/>
            <a:ext cx="668655" cy="68865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椭圆 7"/>
          <p:cNvSpPr/>
          <p:nvPr/>
        </p:nvSpPr>
        <p:spPr>
          <a:xfrm>
            <a:off x="6833140" y="2668429"/>
            <a:ext cx="1242536" cy="905351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73744014" name="AutoShape 195"/>
          <p:cNvSpPr/>
          <p:nvPr/>
        </p:nvSpPr>
        <p:spPr>
          <a:xfrm>
            <a:off x="1777127" y="3875911"/>
            <a:ext cx="669131" cy="667703"/>
          </a:xfrm>
          <a:prstGeom prst="cube">
            <a:avLst>
              <a:gd name="adj" fmla="val 25000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4017" name="Rectangle 196"/>
          <p:cNvSpPr/>
          <p:nvPr/>
        </p:nvSpPr>
        <p:spPr>
          <a:xfrm>
            <a:off x="3409974" y="3876388"/>
            <a:ext cx="688181" cy="667226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4016" name="AutoShape 197"/>
          <p:cNvSpPr/>
          <p:nvPr/>
        </p:nvSpPr>
        <p:spPr>
          <a:xfrm>
            <a:off x="5235975" y="3875911"/>
            <a:ext cx="683419" cy="667703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4015" name="Oval 198"/>
          <p:cNvSpPr/>
          <p:nvPr/>
        </p:nvSpPr>
        <p:spPr>
          <a:xfrm>
            <a:off x="7057215" y="3875435"/>
            <a:ext cx="599599" cy="668179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520296" y="3816192"/>
            <a:ext cx="1242536" cy="905351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1073744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1073744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1073744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1000"/>
                                        <p:tgtEl>
                                          <p:spTgt spid="1073744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1073744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1073744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1073744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1073744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073744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073744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073744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073744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2" grpId="0"/>
      <p:bldP spid="4" grpId="0"/>
      <p:bldP spid="5" grpId="0"/>
      <p:bldP spid="1073744003" grpId="0" animBg="1"/>
      <p:bldP spid="7" grpId="0" bldLvl="0" animBg="1"/>
      <p:bldP spid="8" grpId="0" bldLvl="0" animBg="1"/>
      <p:bldP spid="1073744014" grpId="0" animBg="1"/>
      <p:bldP spid="1073744017" grpId="0" animBg="1"/>
      <p:bldP spid="1073744016" grpId="0" animBg="1"/>
      <p:bldP spid="1073744015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45290" y="3096265"/>
            <a:ext cx="1439717" cy="83041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03363" y="3069037"/>
            <a:ext cx="1439717" cy="830417"/>
          </a:xfrm>
          <a:prstGeom prst="rect">
            <a:avLst/>
          </a:prstGeom>
        </p:spPr>
      </p:pic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2132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zh-CN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zh-CN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91027" y="957263"/>
            <a:ext cx="7610951" cy="5486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407035" indent="-407035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我会连。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73744068" name="Picture 211" descr="QQ截图201509161909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503" y="1505903"/>
            <a:ext cx="7010876" cy="1015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4070" name="Picture 212" descr="QQ截图201509161909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686" y="4232853"/>
            <a:ext cx="7011353" cy="76390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3" name="直接连接符 12"/>
          <p:cNvCxnSpPr/>
          <p:nvPr/>
        </p:nvCxnSpPr>
        <p:spPr>
          <a:xfrm>
            <a:off x="1231107" y="2418874"/>
            <a:ext cx="3825716" cy="1013936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804636" y="2521267"/>
            <a:ext cx="2176463" cy="911543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2713196" y="2521268"/>
            <a:ext cx="1250633" cy="1012984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2700814" y="2521268"/>
            <a:ext cx="2496503" cy="1025366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4981099" y="2521268"/>
            <a:ext cx="1815941" cy="898684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231106" y="3407569"/>
            <a:ext cx="3749993" cy="103822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738438" y="3521393"/>
            <a:ext cx="66199" cy="103822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4056221" y="3419952"/>
            <a:ext cx="924878" cy="988219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687955" y="3521392"/>
            <a:ext cx="2858453" cy="911543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662714" y="3509010"/>
            <a:ext cx="4134326" cy="8991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427610" y="3872785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/>
              <a:t>蔬菜</a:t>
            </a:r>
            <a:endParaRPr lang="zh-CN" altLang="en-US" sz="24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4587192" y="3857939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/>
              <a:t>水果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1073744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73744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2132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zh-CN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zh-CN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91027" y="957263"/>
            <a:ext cx="7610951" cy="5486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407035" indent="-407035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．整理卡片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73744134" name="Picture 316" descr="QQ截图201509171717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191" y="1505903"/>
            <a:ext cx="6547009" cy="177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91503" y="3497104"/>
            <a:ext cx="504253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（1）按动物的种类分一分。</a:t>
            </a:r>
            <a:endParaRPr lang="zh-CN" altLang="en-US" sz="2100" dirty="0"/>
          </a:p>
        </p:txBody>
      </p:sp>
      <p:graphicFrame>
        <p:nvGraphicFramePr>
          <p:cNvPr id="4" name="表格 -1"/>
          <p:cNvGraphicFramePr/>
          <p:nvPr/>
        </p:nvGraphicFramePr>
        <p:xfrm>
          <a:off x="1439704" y="4120516"/>
          <a:ext cx="6762274" cy="8081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9259"/>
                <a:gridCol w="1692116"/>
                <a:gridCol w="1689259"/>
                <a:gridCol w="1691640"/>
              </a:tblGrid>
              <a:tr h="43434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100" b="0" u="none" dirty="0">
                          <a:solidFill>
                            <a:srgbClr val="FF3B3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种类</a:t>
                      </a:r>
                      <a:endParaRPr lang="zh-CN" altLang="en-US" sz="2100" b="0" u="none" dirty="0">
                        <a:solidFill>
                          <a:srgbClr val="FF3B3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100" b="0" u="none">
                          <a:solidFill>
                            <a:srgbClr val="FF3B3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青蛙</a:t>
                      </a:r>
                      <a:endParaRPr lang="zh-CN" altLang="en-US" sz="2100" b="0" u="none">
                        <a:solidFill>
                          <a:srgbClr val="FF3B3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100" b="0" u="none">
                          <a:solidFill>
                            <a:srgbClr val="FF3B3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小鸟</a:t>
                      </a:r>
                      <a:endParaRPr lang="zh-CN" altLang="en-US" sz="2100" b="0" u="none">
                        <a:solidFill>
                          <a:srgbClr val="FF3B3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100" b="0" u="none">
                          <a:solidFill>
                            <a:srgbClr val="FF3B3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奶牛</a:t>
                      </a:r>
                      <a:endParaRPr lang="zh-CN" altLang="en-US" sz="2100" b="0" u="none">
                        <a:solidFill>
                          <a:srgbClr val="FF3B3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85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100" b="0" u="none">
                          <a:solidFill>
                            <a:srgbClr val="FF3B3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数量</a:t>
                      </a:r>
                      <a:endParaRPr lang="zh-CN" altLang="en-US" sz="2100" b="0" u="none">
                        <a:solidFill>
                          <a:srgbClr val="FF3B3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100" b="0" u="none" dirty="0">
                          <a:solidFill>
                            <a:srgbClr val="FF3B3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100" b="0" u="none" dirty="0">
                        <a:solidFill>
                          <a:srgbClr val="FF3B3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100" b="0" u="none" dirty="0">
                          <a:solidFill>
                            <a:srgbClr val="FF3B3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100" b="0" u="none" dirty="0">
                        <a:solidFill>
                          <a:srgbClr val="FF3B3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100" b="0" u="none" dirty="0">
                          <a:solidFill>
                            <a:srgbClr val="FF3B3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100" b="0" u="none" dirty="0">
                        <a:solidFill>
                          <a:srgbClr val="FF3B3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1114b61a-b469-4519-a9e5-c75f75baea1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848</Words>
  <Application>WPS 演示</Application>
  <PresentationFormat>全屏显示(16:9)</PresentationFormat>
  <Paragraphs>198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楷体</vt:lpstr>
      <vt:lpstr>Calibri</vt:lpstr>
      <vt:lpstr>Arial</vt:lpstr>
      <vt:lpstr>Arial Unicode MS</vt:lpstr>
      <vt:lpstr>Calibri Light</vt:lpstr>
      <vt:lpstr>Franklin Gothic Book</vt:lpstr>
      <vt:lpstr>黑体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280</cp:revision>
  <dcterms:created xsi:type="dcterms:W3CDTF">2016-05-27T03:58:00Z</dcterms:created>
  <dcterms:modified xsi:type="dcterms:W3CDTF">2023-01-26T10:34:04Z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510FBA96F7E642ADA0A84FECC7734EC6</vt:lpwstr>
  </property>
</Properties>
</file>