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95" r:id="rId3"/>
    <p:sldId id="330" r:id="rId4"/>
    <p:sldId id="331" r:id="rId5"/>
    <p:sldId id="332" r:id="rId6"/>
    <p:sldId id="333" r:id="rId7"/>
    <p:sldId id="334" r:id="rId8"/>
    <p:sldId id="336" r:id="rId9"/>
    <p:sldId id="337" r:id="rId10"/>
    <p:sldId id="335" r:id="rId11"/>
    <p:sldId id="338" r:id="rId12"/>
    <p:sldId id="339" r:id="rId13"/>
    <p:sldId id="340" r:id="rId14"/>
    <p:sldId id="341" r:id="rId15"/>
    <p:sldId id="342" r:id="rId16"/>
    <p:sldId id="343" r:id="rId17"/>
    <p:sldId id="344" r:id="rId18"/>
    <p:sldId id="345" r:id="rId19"/>
  </p:sldIdLst>
  <p:sldSz cx="9144000" cy="5143500" type="screen16x9"/>
  <p:notesSz cx="6858000" cy="9144000"/>
  <p:custDataLst>
    <p:tags r:id="rId25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39" userDrawn="1">
          <p15:clr>
            <a:srgbClr val="A4A3A4"/>
          </p15:clr>
        </p15:guide>
        <p15:guide id="2" orient="horz" pos="1551" userDrawn="1">
          <p15:clr>
            <a:srgbClr val="A4A3A4"/>
          </p15:clr>
        </p15:guide>
        <p15:guide id="3" pos="2823" userDrawn="1">
          <p15:clr>
            <a:srgbClr val="A4A3A4"/>
          </p15:clr>
        </p15:guide>
        <p15:guide id="4" pos="104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EAEA"/>
    <a:srgbClr val="BB9529"/>
    <a:srgbClr val="0EB20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2066" autoAdjust="0"/>
  </p:normalViewPr>
  <p:slideViewPr>
    <p:cSldViewPr snapToGrid="0">
      <p:cViewPr varScale="1">
        <p:scale>
          <a:sx n="108" d="100"/>
          <a:sy n="108" d="100"/>
        </p:scale>
        <p:origin x="-78" y="-672"/>
      </p:cViewPr>
      <p:guideLst>
        <p:guide orient="horz" pos="2339"/>
        <p:guide orient="horz" pos="1551"/>
        <p:guide pos="2823"/>
        <p:guide pos="104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-2910" y="-84"/>
      </p:cViewPr>
      <p:guideLst>
        <p:guide orient="horz" pos="2756"/>
        <p:guide pos="211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AE251C-2B98-4BB6-B4A4-4AAD860110F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419D86-DF63-4F64-94DA-60E4A2BC242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F12A59-E707-4D1F-A6FC-50A264E849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E0E7BF-2A0B-4C90-8F43-46A122ECBFA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844"/>
            <a:ext cx="7886700" cy="435887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0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400"/>
            </a:lvl4pPr>
            <a:lvl5pPr marL="1371600" indent="0">
              <a:buNone/>
              <a:defRPr sz="1400"/>
            </a:lvl5pPr>
            <a:lvl6pPr marL="1714500" indent="0">
              <a:buNone/>
              <a:defRPr sz="1400"/>
            </a:lvl6pPr>
            <a:lvl7pPr marL="2057400" indent="0">
              <a:buNone/>
              <a:defRPr sz="1400"/>
            </a:lvl7pPr>
            <a:lvl8pPr marL="2400300" indent="0">
              <a:buNone/>
              <a:defRPr sz="1400"/>
            </a:lvl8pPr>
            <a:lvl9pPr marL="27432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0" y="1999034"/>
            <a:ext cx="3655181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400"/>
            </a:lvl4pPr>
            <a:lvl5pPr marL="1371600" indent="0">
              <a:buNone/>
              <a:defRPr sz="1400"/>
            </a:lvl5pPr>
            <a:lvl6pPr marL="1714500" indent="0">
              <a:buNone/>
              <a:defRPr sz="1400"/>
            </a:lvl6pPr>
            <a:lvl7pPr marL="2057400" indent="0">
              <a:buNone/>
              <a:defRPr sz="1400"/>
            </a:lvl7pPr>
            <a:lvl8pPr marL="2400300" indent="0">
              <a:buNone/>
              <a:defRPr sz="1400"/>
            </a:lvl8pPr>
            <a:lvl9pPr marL="27432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400"/>
            </a:lvl2pPr>
            <a:lvl3pPr marL="685800" indent="0">
              <a:buNone/>
              <a:defRPr sz="1200"/>
            </a:lvl3pPr>
            <a:lvl4pPr marL="1028700" indent="0">
              <a:buNone/>
              <a:defRPr sz="1100"/>
            </a:lvl4pPr>
            <a:lvl5pPr marL="1371600" indent="0">
              <a:buNone/>
              <a:defRPr sz="1100"/>
            </a:lvl5pPr>
            <a:lvl6pPr marL="1714500" indent="0">
              <a:buNone/>
              <a:defRPr sz="1100"/>
            </a:lvl6pPr>
            <a:lvl7pPr marL="2057400" indent="0">
              <a:buNone/>
              <a:defRPr sz="1100"/>
            </a:lvl7pPr>
            <a:lvl8pPr marL="2400300" indent="0">
              <a:buNone/>
              <a:defRPr sz="1100"/>
            </a:lvl8pPr>
            <a:lvl9pPr marL="2743200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9.png"/><Relationship Id="rId8" Type="http://schemas.openxmlformats.org/officeDocument/2006/relationships/image" Target="../media/image18.png"/><Relationship Id="rId7" Type="http://schemas.openxmlformats.org/officeDocument/2006/relationships/image" Target="../media/image17.png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3" Type="http://schemas.openxmlformats.org/officeDocument/2006/relationships/slideLayout" Target="../slideLayouts/slideLayout7.xml"/><Relationship Id="rId12" Type="http://schemas.openxmlformats.org/officeDocument/2006/relationships/image" Target="../media/image22.png"/><Relationship Id="rId11" Type="http://schemas.openxmlformats.org/officeDocument/2006/relationships/image" Target="../media/image21.png"/><Relationship Id="rId10" Type="http://schemas.openxmlformats.org/officeDocument/2006/relationships/image" Target="../media/image20.png"/><Relationship Id="rId1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31.png"/><Relationship Id="rId8" Type="http://schemas.openxmlformats.org/officeDocument/2006/relationships/image" Target="../media/image30.png"/><Relationship Id="rId7" Type="http://schemas.openxmlformats.org/officeDocument/2006/relationships/image" Target="../media/image29.png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6" Type="http://schemas.openxmlformats.org/officeDocument/2006/relationships/slideLayout" Target="../slideLayouts/slideLayout7.xml"/><Relationship Id="rId15" Type="http://schemas.openxmlformats.org/officeDocument/2006/relationships/image" Target="../media/image37.png"/><Relationship Id="rId14" Type="http://schemas.openxmlformats.org/officeDocument/2006/relationships/image" Target="../media/image36.png"/><Relationship Id="rId13" Type="http://schemas.openxmlformats.org/officeDocument/2006/relationships/image" Target="../media/image35.png"/><Relationship Id="rId12" Type="http://schemas.openxmlformats.org/officeDocument/2006/relationships/image" Target="../media/image34.png"/><Relationship Id="rId11" Type="http://schemas.openxmlformats.org/officeDocument/2006/relationships/image" Target="../media/image33.png"/><Relationship Id="rId10" Type="http://schemas.openxmlformats.org/officeDocument/2006/relationships/image" Target="../media/image32.png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9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microsoft.com/office/2007/relationships/hdphoto" Target="../media/image8.wdp"/><Relationship Id="rId3" Type="http://schemas.openxmlformats.org/officeDocument/2006/relationships/image" Target="../media/image7.png"/><Relationship Id="rId2" Type="http://schemas.microsoft.com/office/2007/relationships/hdphoto" Target="../media/image6.wdp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五边形 7"/>
          <p:cNvSpPr>
            <a:spLocks noChangeArrowheads="1"/>
          </p:cNvSpPr>
          <p:nvPr/>
        </p:nvSpPr>
        <p:spPr bwMode="auto">
          <a:xfrm>
            <a:off x="0" y="431007"/>
            <a:ext cx="3397568" cy="496729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第三单元 分类与整理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0" y="1523304"/>
            <a:ext cx="9144000" cy="669414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3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3.2 </a:t>
            </a:r>
            <a:r>
              <a:rPr lang="zh-CN" altLang="en-US" sz="3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按不同标准分类，整理分类结果</a:t>
            </a:r>
            <a:endParaRPr lang="zh-CN" altLang="en-US" sz="3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7215985" y="1988946"/>
            <a:ext cx="1550369" cy="5529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21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3621" y="2785952"/>
            <a:ext cx="5407819" cy="1866424"/>
          </a:xfrm>
          <a:prstGeom prst="rect">
            <a:avLst/>
          </a:prstGeom>
        </p:spPr>
      </p:pic>
      <p:sp>
        <p:nvSpPr>
          <p:cNvPr id="227" name=" 227"/>
          <p:cNvSpPr/>
          <p:nvPr/>
        </p:nvSpPr>
        <p:spPr>
          <a:xfrm>
            <a:off x="632377" y="2196942"/>
            <a:ext cx="3960971" cy="597694"/>
          </a:xfrm>
          <a:prstGeom prst="wedgeEllipseCallout">
            <a:avLst>
              <a:gd name="adj1" fmla="val -25046"/>
              <a:gd name="adj2" fmla="val 65698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zh-CN" dirty="0">
              <a:solidFill>
                <a:srgbClr val="FFFFFF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76706" y="2309301"/>
            <a:ext cx="3633788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/>
              <a:t>分成两组做游戏，怎么分？</a:t>
            </a:r>
            <a:endParaRPr lang="zh-CN" altLang="en-US" sz="21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7"/>
          <p:cNvSpPr>
            <a:spLocks noChangeArrowheads="1"/>
          </p:cNvSpPr>
          <p:nvPr/>
        </p:nvSpPr>
        <p:spPr bwMode="auto">
          <a:xfrm>
            <a:off x="1" y="376238"/>
            <a:ext cx="1977875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课堂练习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11981" y="1012508"/>
            <a:ext cx="7742873" cy="54864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740410" indent="-721995">
              <a:lnSpc>
                <a:spcPct val="150000"/>
              </a:lnSpc>
            </a:pPr>
            <a:r>
              <a:rPr 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将这些物品分成两组，可以怎样分？把分组的结果表示出来。</a:t>
            </a:r>
            <a:endParaRPr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73744452" name="Picture 670" descr="QQ截图2015091721025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8694" y="1561148"/>
            <a:ext cx="6679883" cy="1955959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2" name="表格 1"/>
          <p:cNvGraphicFramePr/>
          <p:nvPr/>
        </p:nvGraphicFramePr>
        <p:xfrm>
          <a:off x="612458" y="3641884"/>
          <a:ext cx="7830979" cy="109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6313"/>
                <a:gridCol w="4244340"/>
                <a:gridCol w="2610326"/>
              </a:tblGrid>
              <a:tr h="38862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100" dirty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/>
                        <a:t>学习用品</a:t>
                      </a:r>
                      <a:endParaRPr lang="zh-CN" altLang="en-US" sz="210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/>
                        <a:t>生活用品</a:t>
                      </a:r>
                      <a:endParaRPr lang="zh-CN" altLang="en-US" sz="2100"/>
                    </a:p>
                  </a:txBody>
                  <a:tcPr marL="68580" marR="68580" marT="34290" marB="34290" anchor="ctr"/>
                </a:tc>
              </a:tr>
              <a:tr h="7086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/>
                        <a:t>名称</a:t>
                      </a:r>
                      <a:endParaRPr lang="zh-CN" altLang="en-US" sz="210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dirty="0"/>
                        <a:t>橡皮、铅笔、地球仪、尺子、书、铅笔刨、文具盒</a:t>
                      </a:r>
                      <a:endParaRPr lang="zh-CN" altLang="en-US" sz="2100" dirty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/>
                        <a:t>梳子、毛巾、吹风机、镜子、牙膏、牙刷</a:t>
                      </a:r>
                      <a:endParaRPr lang="zh-CN" altLang="en-US" sz="2100"/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4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073744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7"/>
          <p:cNvSpPr>
            <a:spLocks noChangeArrowheads="1"/>
          </p:cNvSpPr>
          <p:nvPr/>
        </p:nvSpPr>
        <p:spPr bwMode="auto">
          <a:xfrm>
            <a:off x="1" y="376238"/>
            <a:ext cx="1977875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课堂练习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11981" y="1012508"/>
            <a:ext cx="7742873" cy="54864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740410" indent="-721995">
              <a:lnSpc>
                <a:spcPct val="150000"/>
              </a:lnSpc>
            </a:pPr>
            <a:r>
              <a:rPr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2.下面是动物园里集中动物的数量。</a:t>
            </a:r>
            <a:endParaRPr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73744453" name="Picture 671" descr="QQ截图2015091721055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5354" y="1716405"/>
            <a:ext cx="6166485" cy="17106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611982" y="3427095"/>
            <a:ext cx="7333774" cy="102870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/>
              <a:t>（1）动物园里，（         ）最多，（         ）最少。</a:t>
            </a:r>
            <a:endParaRPr lang="zh-CN" altLang="en-US" sz="2100" dirty="0"/>
          </a:p>
          <a:p>
            <a:pPr>
              <a:lnSpc>
                <a:spcPct val="150000"/>
              </a:lnSpc>
            </a:pPr>
            <a:endParaRPr lang="zh-CN" altLang="en-US" sz="2100" dirty="0"/>
          </a:p>
        </p:txBody>
      </p:sp>
      <p:sp>
        <p:nvSpPr>
          <p:cNvPr id="4" name="文本框 3"/>
          <p:cNvSpPr txBox="1"/>
          <p:nvPr/>
        </p:nvSpPr>
        <p:spPr>
          <a:xfrm>
            <a:off x="2991802" y="3584734"/>
            <a:ext cx="734378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>
                <a:solidFill>
                  <a:srgbClr val="FF0000"/>
                </a:solidFill>
              </a:rPr>
              <a:t>猴子</a:t>
            </a:r>
            <a:endParaRPr lang="zh-CN" altLang="en-US" sz="2100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013007" y="3584734"/>
            <a:ext cx="734378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>
                <a:solidFill>
                  <a:srgbClr val="FF0000"/>
                </a:solidFill>
              </a:rPr>
              <a:t>熊猫</a:t>
            </a:r>
            <a:endParaRPr lang="zh-CN" altLang="en-US" sz="2100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11981" y="4044315"/>
            <a:ext cx="6448425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>
                <a:sym typeface="+mn-ea"/>
              </a:rPr>
              <a:t>（2）小猴比梅花鹿多多少只？</a:t>
            </a:r>
            <a:endParaRPr lang="zh-CN" altLang="en-US" sz="2100" dirty="0"/>
          </a:p>
        </p:txBody>
      </p:sp>
      <p:sp>
        <p:nvSpPr>
          <p:cNvPr id="8" name="文本框 7"/>
          <p:cNvSpPr txBox="1"/>
          <p:nvPr/>
        </p:nvSpPr>
        <p:spPr>
          <a:xfrm>
            <a:off x="4483418" y="4044315"/>
            <a:ext cx="2064544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</a:rPr>
              <a:t>18  -  9  =  9</a:t>
            </a:r>
            <a:endParaRPr lang="en-US" altLang="zh-CN" sz="21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4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737444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737444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2" grpId="0"/>
      <p:bldP spid="4" grpId="0"/>
      <p:bldP spid="6" grpId="0"/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7"/>
          <p:cNvSpPr>
            <a:spLocks noChangeArrowheads="1"/>
          </p:cNvSpPr>
          <p:nvPr/>
        </p:nvSpPr>
        <p:spPr bwMode="auto">
          <a:xfrm>
            <a:off x="1" y="376238"/>
            <a:ext cx="1977875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课堂练习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74834" y="1016794"/>
            <a:ext cx="7765733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/>
              <a:t>3</a:t>
            </a:r>
            <a:r>
              <a:rPr lang="zh-CN" altLang="en-US" sz="2100" dirty="0"/>
              <a:t>.分类统计图形，完成统计表。</a:t>
            </a:r>
            <a:endParaRPr lang="zh-CN" altLang="en-US" sz="2100" dirty="0"/>
          </a:p>
        </p:txBody>
      </p:sp>
      <p:grpSp>
        <p:nvGrpSpPr>
          <p:cNvPr id="1073744460" name="Group 686"/>
          <p:cNvGrpSpPr/>
          <p:nvPr/>
        </p:nvGrpSpPr>
        <p:grpSpPr>
          <a:xfrm>
            <a:off x="1650683" y="1428274"/>
            <a:ext cx="4980146" cy="1354455"/>
            <a:chOff x="0" y="0"/>
            <a:chExt cx="4872" cy="1560"/>
          </a:xfrm>
        </p:grpSpPr>
        <p:sp>
          <p:nvSpPr>
            <p:cNvPr id="1073744461" name="AutoShape 678"/>
            <p:cNvSpPr/>
            <p:nvPr/>
          </p:nvSpPr>
          <p:spPr>
            <a:xfrm>
              <a:off x="0" y="780"/>
              <a:ext cx="720" cy="780"/>
            </a:xfrm>
            <a:prstGeom prst="can">
              <a:avLst>
                <a:gd name="adj" fmla="val 27083"/>
              </a:avLst>
            </a:prstGeom>
            <a:solidFill>
              <a:srgbClr val="D8D8D8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3744462" name="AutoShape 679"/>
            <p:cNvSpPr/>
            <p:nvPr/>
          </p:nvSpPr>
          <p:spPr>
            <a:xfrm rot="2094710">
              <a:off x="1440" y="0"/>
              <a:ext cx="360" cy="936"/>
            </a:xfrm>
            <a:prstGeom prst="can">
              <a:avLst>
                <a:gd name="adj" fmla="val 65000"/>
              </a:avLst>
            </a:prstGeom>
            <a:solidFill>
              <a:srgbClr val="7F7F7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3744463" name="AutoShape 680"/>
            <p:cNvSpPr/>
            <p:nvPr/>
          </p:nvSpPr>
          <p:spPr>
            <a:xfrm>
              <a:off x="2520" y="0"/>
              <a:ext cx="720" cy="648"/>
            </a:xfrm>
            <a:prstGeom prst="cube">
              <a:avLst>
                <a:gd name="adj" fmla="val 25000"/>
              </a:avLst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3744464" name="AutoShape 681"/>
            <p:cNvSpPr/>
            <p:nvPr/>
          </p:nvSpPr>
          <p:spPr>
            <a:xfrm rot="17602646">
              <a:off x="4104" y="-144"/>
              <a:ext cx="444" cy="1092"/>
            </a:xfrm>
            <a:prstGeom prst="cube">
              <a:avLst>
                <a:gd name="adj" fmla="val 25000"/>
              </a:avLst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3744465" name="AutoShape 682"/>
            <p:cNvSpPr/>
            <p:nvPr/>
          </p:nvSpPr>
          <p:spPr>
            <a:xfrm>
              <a:off x="0" y="180"/>
              <a:ext cx="720" cy="468"/>
            </a:xfrm>
            <a:prstGeom prst="can">
              <a:avLst>
                <a:gd name="adj" fmla="val 25000"/>
              </a:avLst>
            </a:prstGeom>
            <a:solidFill>
              <a:srgbClr val="D8D8D8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3744466" name="AutoShape 683"/>
            <p:cNvSpPr/>
            <p:nvPr/>
          </p:nvSpPr>
          <p:spPr>
            <a:xfrm>
              <a:off x="1620" y="840"/>
              <a:ext cx="1440" cy="720"/>
            </a:xfrm>
            <a:prstGeom prst="cube">
              <a:avLst>
                <a:gd name="adj" fmla="val 25000"/>
              </a:avLst>
            </a:prstGeom>
            <a:solidFill>
              <a:srgbClr val="D8D8D8"/>
            </a:soli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3744467" name="AutoShape 684"/>
            <p:cNvSpPr/>
            <p:nvPr/>
          </p:nvSpPr>
          <p:spPr>
            <a:xfrm rot="19008853">
              <a:off x="3734" y="886"/>
              <a:ext cx="585" cy="637"/>
            </a:xfrm>
            <a:prstGeom prst="cube">
              <a:avLst>
                <a:gd name="adj" fmla="val 25000"/>
              </a:avLst>
            </a:prstGeom>
            <a:solidFill>
              <a:srgbClr val="7F7F7F"/>
            </a:soli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574834" y="3179445"/>
            <a:ext cx="1266349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>
                <a:solidFill>
                  <a:srgbClr val="FF0000"/>
                </a:solidFill>
              </a:rPr>
              <a:t>方法一：</a:t>
            </a:r>
            <a:endParaRPr lang="zh-CN" altLang="en-US" sz="2100">
              <a:solidFill>
                <a:srgbClr val="FF0000"/>
              </a:solidFill>
            </a:endParaRPr>
          </a:p>
        </p:txBody>
      </p:sp>
      <p:graphicFrame>
        <p:nvGraphicFramePr>
          <p:cNvPr id="6" name="表格 5"/>
          <p:cNvGraphicFramePr/>
          <p:nvPr/>
        </p:nvGraphicFramePr>
        <p:xfrm>
          <a:off x="1841183" y="3096577"/>
          <a:ext cx="6398896" cy="800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99724"/>
                <a:gridCol w="1599724"/>
                <a:gridCol w="1599724"/>
                <a:gridCol w="1599724"/>
              </a:tblGrid>
              <a:tr h="41148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/>
                        <a:t>形状</a:t>
                      </a:r>
                      <a:endParaRPr lang="zh-CN" altLang="en-US" sz="2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/>
                        <a:t>圆柱</a:t>
                      </a:r>
                      <a:endParaRPr lang="zh-CN" altLang="en-US" sz="2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/>
                        <a:t>长方体</a:t>
                      </a:r>
                      <a:endParaRPr lang="zh-CN" altLang="en-US" sz="2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/>
                        <a:t>正方体</a:t>
                      </a:r>
                      <a:endParaRPr lang="zh-CN" altLang="en-US" sz="2100"/>
                    </a:p>
                  </a:txBody>
                  <a:tcPr marL="68580" marR="68580" marT="34290" marB="34290"/>
                </a:tc>
              </a:tr>
              <a:tr h="38862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/>
                        <a:t>个数</a:t>
                      </a:r>
                      <a:endParaRPr lang="zh-CN" altLang="en-US" sz="2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100"/>
                    </a:p>
                  </a:txBody>
                  <a:tcPr marL="68580" marR="68580" marT="34290" marB="34290"/>
                </a:tc>
              </a:tr>
            </a:tbl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574834" y="4072890"/>
            <a:ext cx="1266349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>
                <a:solidFill>
                  <a:srgbClr val="FF0000"/>
                </a:solidFill>
              </a:rPr>
              <a:t>方法二：</a:t>
            </a:r>
            <a:endParaRPr lang="zh-CN" altLang="en-US" sz="2100">
              <a:solidFill>
                <a:srgbClr val="FF0000"/>
              </a:solidFill>
            </a:endParaRPr>
          </a:p>
        </p:txBody>
      </p:sp>
      <p:graphicFrame>
        <p:nvGraphicFramePr>
          <p:cNvPr id="8" name="表格 7"/>
          <p:cNvGraphicFramePr/>
          <p:nvPr/>
        </p:nvGraphicFramePr>
        <p:xfrm>
          <a:off x="1841183" y="3990023"/>
          <a:ext cx="6398896" cy="777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99724"/>
                <a:gridCol w="1599724"/>
                <a:gridCol w="1599724"/>
                <a:gridCol w="1599724"/>
              </a:tblGrid>
              <a:tr h="38862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dirty="0"/>
                        <a:t>颜色</a:t>
                      </a:r>
                      <a:endParaRPr lang="zh-CN" altLang="en-US" sz="2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/>
                        <a:t>深色</a:t>
                      </a:r>
                      <a:endParaRPr lang="zh-CN" altLang="en-US" sz="2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/>
                        <a:t>灰色</a:t>
                      </a:r>
                      <a:endParaRPr lang="zh-CN" altLang="en-US" sz="2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/>
                        <a:t>白色</a:t>
                      </a:r>
                      <a:endParaRPr lang="zh-CN" altLang="en-US" sz="2100"/>
                    </a:p>
                  </a:txBody>
                  <a:tcPr marL="68580" marR="68580" marT="34290" marB="34290"/>
                </a:tc>
              </a:tr>
              <a:tr h="38862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/>
                        <a:t>个数</a:t>
                      </a:r>
                      <a:endParaRPr lang="zh-CN" altLang="en-US" sz="2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100"/>
                    </a:p>
                  </a:txBody>
                  <a:tcPr marL="68580" marR="68580" marT="34290" marB="34290"/>
                </a:tc>
              </a:tr>
            </a:tbl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4069080" y="3508058"/>
            <a:ext cx="709613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>
                <a:solidFill>
                  <a:srgbClr val="FF0000"/>
                </a:solidFill>
              </a:rPr>
              <a:t>3</a:t>
            </a:r>
            <a:endParaRPr lang="en-US" altLang="zh-CN" sz="2100">
              <a:solidFill>
                <a:srgbClr val="FF000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484019" y="3508058"/>
            <a:ext cx="709613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>
                <a:solidFill>
                  <a:srgbClr val="FF0000"/>
                </a:solidFill>
              </a:rPr>
              <a:t>2</a:t>
            </a:r>
            <a:endParaRPr lang="en-US" altLang="zh-CN" sz="2100">
              <a:solidFill>
                <a:srgbClr val="FF000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160419" y="3508058"/>
            <a:ext cx="709613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>
                <a:solidFill>
                  <a:srgbClr val="FF0000"/>
                </a:solidFill>
              </a:rPr>
              <a:t>2</a:t>
            </a:r>
            <a:endParaRPr lang="en-US" altLang="zh-CN" sz="2100">
              <a:solidFill>
                <a:srgbClr val="FF0000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069080" y="4401503"/>
            <a:ext cx="709613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>
                <a:solidFill>
                  <a:srgbClr val="FF0000"/>
                </a:solidFill>
              </a:rPr>
              <a:t>2</a:t>
            </a:r>
            <a:endParaRPr lang="en-US" altLang="zh-CN" sz="2100">
              <a:solidFill>
                <a:srgbClr val="FF0000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484019" y="4401503"/>
            <a:ext cx="709613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>
                <a:solidFill>
                  <a:srgbClr val="FF0000"/>
                </a:solidFill>
              </a:rPr>
              <a:t>3</a:t>
            </a:r>
            <a:endParaRPr lang="en-US" altLang="zh-CN" sz="2100">
              <a:solidFill>
                <a:srgbClr val="FF0000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160419" y="4401503"/>
            <a:ext cx="709613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>
                <a:solidFill>
                  <a:srgbClr val="FF0000"/>
                </a:solidFill>
              </a:rPr>
              <a:t>2</a:t>
            </a:r>
            <a:endParaRPr lang="en-US" altLang="zh-CN" sz="21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4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73744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73744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9" grpId="0"/>
      <p:bldP spid="13" grpId="0"/>
      <p:bldP spid="14" grpId="0"/>
      <p:bldP spid="15" grpId="0"/>
      <p:bldP spid="16" grpId="0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7"/>
          <p:cNvSpPr>
            <a:spLocks noChangeArrowheads="1"/>
          </p:cNvSpPr>
          <p:nvPr/>
        </p:nvSpPr>
        <p:spPr bwMode="auto">
          <a:xfrm>
            <a:off x="1" y="376238"/>
            <a:ext cx="1959428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课后习题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74834" y="1016794"/>
            <a:ext cx="7765733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/>
              <a:t>1</a:t>
            </a:r>
            <a:r>
              <a:rPr lang="zh-CN" altLang="en-US" sz="2100" dirty="0"/>
              <a:t>.把不同类的圈出来。</a:t>
            </a:r>
            <a:endParaRPr lang="zh-CN" altLang="en-US" sz="2100" dirty="0"/>
          </a:p>
        </p:txBody>
      </p:sp>
      <p:pic>
        <p:nvPicPr>
          <p:cNvPr id="1073747091" name="Picture 887" descr="QQ截图2015082121231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472565" y="1550670"/>
            <a:ext cx="651034" cy="65103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574834" y="1670209"/>
            <a:ext cx="811530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/>
              <a:t>（</a:t>
            </a:r>
            <a:r>
              <a:rPr lang="en-US" altLang="zh-CN" sz="2100"/>
              <a:t>1</a:t>
            </a:r>
            <a:r>
              <a:rPr lang="zh-CN" altLang="en-US" sz="2100"/>
              <a:t>）</a:t>
            </a:r>
            <a:endParaRPr lang="zh-CN" altLang="en-US" sz="2100"/>
          </a:p>
        </p:txBody>
      </p:sp>
      <p:pic>
        <p:nvPicPr>
          <p:cNvPr id="1073747088" name="Picture 888" descr="QQ截图2015082121085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022283" y="1443038"/>
            <a:ext cx="650700" cy="75823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73747090" name="Picture 886" descr="QQ截图2015082121340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704398" y="1591390"/>
            <a:ext cx="650700" cy="61003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73747089" name="Picture 889" descr="QQ截图20150406092907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070759" y="1591627"/>
            <a:ext cx="615551" cy="65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73747096" name="Rectangle 890"/>
          <p:cNvSpPr/>
          <p:nvPr/>
        </p:nvSpPr>
        <p:spPr>
          <a:xfrm>
            <a:off x="1472565" y="2550796"/>
            <a:ext cx="738664" cy="474821"/>
          </a:xfrm>
          <a:prstGeom prst="rect">
            <a:avLst/>
          </a:prstGeom>
          <a:solidFill>
            <a:srgbClr val="FFFFFF"/>
          </a:solidFill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073747095" name="Rectangle 891"/>
          <p:cNvSpPr/>
          <p:nvPr/>
        </p:nvSpPr>
        <p:spPr>
          <a:xfrm>
            <a:off x="3077528" y="2486501"/>
            <a:ext cx="540000" cy="540000"/>
          </a:xfrm>
          <a:prstGeom prst="rect">
            <a:avLst/>
          </a:prstGeom>
          <a:solidFill>
            <a:srgbClr val="FFFFFF"/>
          </a:solidFill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073747094" name="AutoShape 893"/>
          <p:cNvSpPr/>
          <p:nvPr/>
        </p:nvSpPr>
        <p:spPr>
          <a:xfrm>
            <a:off x="4464367" y="2486978"/>
            <a:ext cx="890588" cy="539591"/>
          </a:xfrm>
          <a:prstGeom prst="parallelogram">
            <a:avLst>
              <a:gd name="adj" fmla="val 69536"/>
            </a:avLst>
          </a:prstGeom>
          <a:solidFill>
            <a:srgbClr val="FFFFFF"/>
          </a:solidFill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6027420" y="2395538"/>
            <a:ext cx="658654" cy="658800"/>
          </a:xfrm>
          <a:prstGeom prst="ellipse">
            <a:avLst/>
          </a:prstGeom>
          <a:noFill/>
          <a:ln w="28575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73881" y="2667000"/>
            <a:ext cx="811530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/>
              <a:t>（</a:t>
            </a:r>
            <a:r>
              <a:rPr lang="en-US" altLang="zh-CN" sz="2100"/>
              <a:t>2</a:t>
            </a:r>
            <a:r>
              <a:rPr lang="zh-CN" altLang="en-US" sz="2100"/>
              <a:t>）</a:t>
            </a:r>
            <a:endParaRPr lang="zh-CN" altLang="en-US" sz="2100"/>
          </a:p>
        </p:txBody>
      </p:sp>
      <p:sp>
        <p:nvSpPr>
          <p:cNvPr id="9" name="文本框 8"/>
          <p:cNvSpPr txBox="1"/>
          <p:nvPr/>
        </p:nvSpPr>
        <p:spPr>
          <a:xfrm>
            <a:off x="574834" y="3406140"/>
            <a:ext cx="811530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/>
              <a:t>（</a:t>
            </a:r>
            <a:r>
              <a:rPr lang="en-US" altLang="zh-CN" sz="2100"/>
              <a:t>3</a:t>
            </a:r>
            <a:r>
              <a:rPr lang="zh-CN" altLang="en-US" sz="2100"/>
              <a:t>）</a:t>
            </a:r>
            <a:endParaRPr lang="zh-CN" altLang="en-US" sz="2100"/>
          </a:p>
        </p:txBody>
      </p:sp>
      <p:pic>
        <p:nvPicPr>
          <p:cNvPr id="1073747102" name="Picture 897" descr="QQ截图20150918195225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1337786" y="3244215"/>
            <a:ext cx="920115" cy="5734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73747101" name="Picture 898" descr="QQ截图20150918195252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2972276" y="3244215"/>
            <a:ext cx="864870" cy="5734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73747100" name="Picture 899" descr="QQ截图20150824094046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4140518" y="3244215"/>
            <a:ext cx="1239679" cy="5734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73747099" name="Picture 900" descr="QQ截图20150823165829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6070759" y="3244691"/>
            <a:ext cx="1080611" cy="57292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文本框 9"/>
          <p:cNvSpPr txBox="1"/>
          <p:nvPr/>
        </p:nvSpPr>
        <p:spPr>
          <a:xfrm>
            <a:off x="574834" y="4223385"/>
            <a:ext cx="811530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/>
              <a:t>（</a:t>
            </a:r>
            <a:r>
              <a:rPr lang="en-US" altLang="zh-CN" sz="2100"/>
              <a:t>4</a:t>
            </a:r>
            <a:r>
              <a:rPr lang="zh-CN" altLang="en-US" sz="2100"/>
              <a:t>）</a:t>
            </a:r>
            <a:endParaRPr lang="zh-CN" altLang="en-US" sz="2100"/>
          </a:p>
        </p:txBody>
      </p:sp>
      <p:pic>
        <p:nvPicPr>
          <p:cNvPr id="1073747106" name="Picture 904" descr="QQ截图20150920193744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1337786" y="4096702"/>
            <a:ext cx="873443" cy="82581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73747104" name="Picture 903" descr="QQ截图20150920193812"/>
          <p:cNvPicPr>
            <a:picLocks noChangeAspect="1"/>
          </p:cNvPicPr>
          <p:nvPr/>
        </p:nvPicPr>
        <p:blipFill>
          <a:blip r:embed="rId10" cstate="email"/>
          <a:stretch>
            <a:fillRect/>
          </a:stretch>
        </p:blipFill>
        <p:spPr>
          <a:xfrm>
            <a:off x="2972276" y="4096703"/>
            <a:ext cx="754380" cy="73771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73747105" name="Picture 902" descr="QQ截图20150920193915"/>
          <p:cNvPicPr>
            <a:picLocks noChangeAspect="1"/>
          </p:cNvPicPr>
          <p:nvPr/>
        </p:nvPicPr>
        <p:blipFill>
          <a:blip r:embed="rId11" cstate="email"/>
          <a:stretch>
            <a:fillRect/>
          </a:stretch>
        </p:blipFill>
        <p:spPr>
          <a:xfrm>
            <a:off x="4463892" y="4023836"/>
            <a:ext cx="947261" cy="81057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73747103" name="Picture 905" descr="QQ截图20150920194055"/>
          <p:cNvPicPr>
            <a:picLocks noChangeAspect="1"/>
          </p:cNvPicPr>
          <p:nvPr/>
        </p:nvPicPr>
        <p:blipFill>
          <a:blip r:embed="rId12" cstate="email"/>
          <a:stretch>
            <a:fillRect/>
          </a:stretch>
        </p:blipFill>
        <p:spPr>
          <a:xfrm>
            <a:off x="5839778" y="4097179"/>
            <a:ext cx="980599" cy="7372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椭圆 10"/>
          <p:cNvSpPr/>
          <p:nvPr/>
        </p:nvSpPr>
        <p:spPr>
          <a:xfrm>
            <a:off x="2783682" y="1369696"/>
            <a:ext cx="1242536" cy="905351"/>
          </a:xfrm>
          <a:prstGeom prst="ellipse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5839778" y="2304098"/>
            <a:ext cx="1242536" cy="905351"/>
          </a:xfrm>
          <a:prstGeom prst="ellipse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2783205" y="3078480"/>
            <a:ext cx="1242536" cy="905351"/>
          </a:xfrm>
          <a:prstGeom prst="ellipse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5757387" y="3976212"/>
            <a:ext cx="1242536" cy="905351"/>
          </a:xfrm>
          <a:prstGeom prst="ellipse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7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73747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7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73747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7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73747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7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73747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7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73747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7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0737470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7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0737470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7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073747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7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073747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7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1073747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7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1073747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1073747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7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1073747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7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1073747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7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500"/>
                                        <p:tgtEl>
                                          <p:spTgt spid="1073747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73747096" grpId="0" animBg="1"/>
      <p:bldP spid="1073747095" grpId="0" animBg="1"/>
      <p:bldP spid="1073747094" grpId="0" animBg="1"/>
      <p:bldP spid="6" grpId="0" animBg="1"/>
      <p:bldP spid="8" grpId="0"/>
      <p:bldP spid="9" grpId="0"/>
      <p:bldP spid="10" grpId="0"/>
      <p:bldP spid="11" grpId="0" bldLvl="0" animBg="1"/>
      <p:bldP spid="12" grpId="0" bldLvl="0" animBg="1"/>
      <p:bldP spid="22" grpId="0" bldLvl="0" animBg="1"/>
      <p:bldP spid="2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7"/>
          <p:cNvSpPr>
            <a:spLocks noChangeArrowheads="1"/>
          </p:cNvSpPr>
          <p:nvPr/>
        </p:nvSpPr>
        <p:spPr bwMode="auto">
          <a:xfrm>
            <a:off x="1" y="376238"/>
            <a:ext cx="1959428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课后习题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74834" y="1016794"/>
            <a:ext cx="7765733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sz="2100" dirty="0"/>
              <a:t>2.</a:t>
            </a:r>
            <a:r>
              <a:rPr lang="zh-CN" altLang="en-US" sz="2100" dirty="0"/>
              <a:t>分一分。</a:t>
            </a:r>
            <a:endParaRPr lang="zh-CN" altLang="en-US" sz="2100" dirty="0"/>
          </a:p>
        </p:txBody>
      </p:sp>
      <p:grpSp>
        <p:nvGrpSpPr>
          <p:cNvPr id="1073747107" name="Group 928"/>
          <p:cNvGrpSpPr/>
          <p:nvPr/>
        </p:nvGrpSpPr>
        <p:grpSpPr>
          <a:xfrm>
            <a:off x="574834" y="1428274"/>
            <a:ext cx="4335780" cy="2593658"/>
            <a:chOff x="0" y="0"/>
            <a:chExt cx="7455" cy="3210"/>
          </a:xfrm>
        </p:grpSpPr>
        <p:pic>
          <p:nvPicPr>
            <p:cNvPr id="1073747108" name="Picture 907" descr="QQ截图20150503184443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0" y="120"/>
              <a:ext cx="1200" cy="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73747109" name="Picture 908" descr="QQ截图20150920194055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1722" y="120"/>
              <a:ext cx="1098" cy="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73747110" name="Picture 909" descr="QQ截图20150824110950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5715" y="88"/>
              <a:ext cx="1335" cy="63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73747111" name="Picture 910" descr="QQ截图20150920194424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3105" y="0"/>
              <a:ext cx="1740" cy="72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73747112" name="Picture 911" descr="QQ截图20150917174614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55" y="1184"/>
              <a:ext cx="1020" cy="7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73747113" name="Picture 912" descr="QQ截图20150912194233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1335" y="1244"/>
              <a:ext cx="1560" cy="61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73747114" name="Picture 913" descr="QQ截图20150406185513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3180" y="1229"/>
              <a:ext cx="660" cy="63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73747115" name="Picture 914" descr="QQ截图20150920194816"/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4245" y="1102"/>
              <a:ext cx="1440" cy="75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73747116" name="Picture 915" descr="QQ截图20150406092608"/>
            <p:cNvPicPr>
              <a:picLocks noChangeAspect="1"/>
            </p:cNvPicPr>
            <p:nvPr/>
          </p:nvPicPr>
          <p:blipFill>
            <a:blip r:embed="rId9" cstate="email"/>
            <a:stretch>
              <a:fillRect/>
            </a:stretch>
          </p:blipFill>
          <p:spPr>
            <a:xfrm>
              <a:off x="6060" y="1164"/>
              <a:ext cx="639" cy="69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73747117" name="Picture 916" descr="QQ截图20150406151843"/>
            <p:cNvPicPr>
              <a:picLocks noChangeAspect="1"/>
            </p:cNvPicPr>
            <p:nvPr/>
          </p:nvPicPr>
          <p:blipFill>
            <a:blip r:embed="rId10" cstate="email"/>
            <a:stretch>
              <a:fillRect/>
            </a:stretch>
          </p:blipFill>
          <p:spPr>
            <a:xfrm>
              <a:off x="55" y="2340"/>
              <a:ext cx="795" cy="82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73747118" name="Picture 917" descr="QQ截图20150920195139"/>
            <p:cNvPicPr>
              <a:picLocks noChangeAspect="1"/>
            </p:cNvPicPr>
            <p:nvPr/>
          </p:nvPicPr>
          <p:blipFill>
            <a:blip r:embed="rId11" cstate="email"/>
            <a:stretch>
              <a:fillRect/>
            </a:stretch>
          </p:blipFill>
          <p:spPr>
            <a:xfrm>
              <a:off x="1335" y="2340"/>
              <a:ext cx="1035" cy="82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73747119" name="Picture 918" descr="QQ截图20150917174632"/>
            <p:cNvPicPr>
              <a:picLocks noChangeAspect="1"/>
            </p:cNvPicPr>
            <p:nvPr/>
          </p:nvPicPr>
          <p:blipFill>
            <a:blip r:embed="rId12" cstate="email"/>
            <a:stretch>
              <a:fillRect/>
            </a:stretch>
          </p:blipFill>
          <p:spPr>
            <a:xfrm>
              <a:off x="2895" y="2430"/>
              <a:ext cx="1005" cy="73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73747120" name="Picture 919" descr="QQ截图20150917174530"/>
            <p:cNvPicPr>
              <a:picLocks noChangeAspect="1"/>
            </p:cNvPicPr>
            <p:nvPr/>
          </p:nvPicPr>
          <p:blipFill>
            <a:blip r:embed="rId13" cstate="email"/>
            <a:stretch>
              <a:fillRect/>
            </a:stretch>
          </p:blipFill>
          <p:spPr>
            <a:xfrm>
              <a:off x="4080" y="2549"/>
              <a:ext cx="915" cy="61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73747121" name="Picture 920" descr="QQ截图20150730183524"/>
            <p:cNvPicPr>
              <a:picLocks noChangeAspect="1"/>
            </p:cNvPicPr>
            <p:nvPr/>
          </p:nvPicPr>
          <p:blipFill>
            <a:blip r:embed="rId14" cstate="email"/>
            <a:stretch>
              <a:fillRect/>
            </a:stretch>
          </p:blipFill>
          <p:spPr>
            <a:xfrm>
              <a:off x="5160" y="2536"/>
              <a:ext cx="1197" cy="62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73747122" name="Picture 921" descr="QQ截图20150920195430"/>
            <p:cNvPicPr>
              <a:picLocks noChangeAspect="1"/>
            </p:cNvPicPr>
            <p:nvPr/>
          </p:nvPicPr>
          <p:blipFill>
            <a:blip r:embed="rId15" cstate="email"/>
            <a:stretch>
              <a:fillRect/>
            </a:stretch>
          </p:blipFill>
          <p:spPr>
            <a:xfrm>
              <a:off x="6420" y="2430"/>
              <a:ext cx="1035" cy="78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4" name="文本框 3"/>
          <p:cNvSpPr txBox="1"/>
          <p:nvPr/>
        </p:nvSpPr>
        <p:spPr>
          <a:xfrm>
            <a:off x="736759" y="2051685"/>
            <a:ext cx="481489" cy="28860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/>
              <a:t>①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654969" y="2080260"/>
            <a:ext cx="481489" cy="28860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/>
              <a:t>②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2842737" y="2051685"/>
            <a:ext cx="481489" cy="28860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/>
              <a:t>③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099084" y="2030254"/>
            <a:ext cx="481489" cy="28860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/>
              <a:t>④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18662" y="3015139"/>
            <a:ext cx="481489" cy="28860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/>
              <a:t>⑤</a:t>
            </a:r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576388" y="3030379"/>
            <a:ext cx="481489" cy="28860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/>
              <a:t>⑥</a:t>
            </a:r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2911317" y="4021931"/>
            <a:ext cx="481489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/>
              <a:t>⑬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2380774" y="4021931"/>
            <a:ext cx="481489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/>
              <a:t>⑫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576388" y="3985736"/>
            <a:ext cx="481489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/>
              <a:t>⑪</a:t>
            </a:r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606743" y="3985736"/>
            <a:ext cx="481489" cy="28860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/>
              <a:t>⑩</a:t>
            </a:r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4045744" y="3012281"/>
            <a:ext cx="481489" cy="28860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/>
              <a:t>⑨</a:t>
            </a:r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3221832" y="3012281"/>
            <a:ext cx="481489" cy="28860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/>
              <a:t>⑧</a:t>
            </a:r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2424113" y="3030379"/>
            <a:ext cx="481489" cy="28860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/>
              <a:t>⑦</a:t>
            </a:r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4369118" y="4021931"/>
            <a:ext cx="481489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/>
              <a:t>⑮</a:t>
            </a:r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3703320" y="4021931"/>
            <a:ext cx="481489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/>
              <a:t>⑭</a:t>
            </a:r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5025867" y="1598295"/>
            <a:ext cx="1228249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/>
              <a:t>交通工具</a:t>
            </a:r>
            <a:endParaRPr lang="zh-CN" altLang="en-US" sz="2100"/>
          </a:p>
        </p:txBody>
      </p:sp>
      <p:sp>
        <p:nvSpPr>
          <p:cNvPr id="20" name="文本框 19"/>
          <p:cNvSpPr txBox="1"/>
          <p:nvPr/>
        </p:nvSpPr>
        <p:spPr>
          <a:xfrm>
            <a:off x="5025866" y="2469833"/>
            <a:ext cx="962978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/>
              <a:t>动物</a:t>
            </a:r>
            <a:endParaRPr lang="zh-CN" altLang="en-US" sz="2100"/>
          </a:p>
        </p:txBody>
      </p:sp>
      <p:sp>
        <p:nvSpPr>
          <p:cNvPr id="21" name="文本框 20"/>
          <p:cNvSpPr txBox="1"/>
          <p:nvPr/>
        </p:nvSpPr>
        <p:spPr>
          <a:xfrm>
            <a:off x="5025866" y="3574256"/>
            <a:ext cx="874395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/>
              <a:t>蔬菜</a:t>
            </a:r>
            <a:endParaRPr lang="zh-CN" altLang="en-US" sz="2100"/>
          </a:p>
        </p:txBody>
      </p:sp>
      <p:sp>
        <p:nvSpPr>
          <p:cNvPr id="22" name="矩形 21"/>
          <p:cNvSpPr/>
          <p:nvPr/>
        </p:nvSpPr>
        <p:spPr>
          <a:xfrm>
            <a:off x="6349366" y="1422083"/>
            <a:ext cx="2128361" cy="608171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6348889" y="2596515"/>
            <a:ext cx="2129314" cy="67151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6348889" y="3509010"/>
            <a:ext cx="2129314" cy="69675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6507480" y="1525429"/>
            <a:ext cx="1811655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>
                <a:solidFill>
                  <a:srgbClr val="FF0000"/>
                </a:solidFill>
              </a:rPr>
              <a:t>① ③ ④ ⑥</a:t>
            </a:r>
            <a:endParaRPr lang="zh-CN" altLang="en-US" sz="2100">
              <a:solidFill>
                <a:srgbClr val="FF0000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348889" y="2587466"/>
            <a:ext cx="2127885" cy="73152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>
                <a:solidFill>
                  <a:srgbClr val="FF0000"/>
                </a:solidFill>
              </a:rPr>
              <a:t>② ⑦ ⑨ ⑩ ⑭ ⑮ </a:t>
            </a:r>
            <a:endParaRPr lang="zh-CN" altLang="en-US" sz="2100">
              <a:solidFill>
                <a:srgbClr val="FF0000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507480" y="3610451"/>
            <a:ext cx="1811655" cy="715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>
                <a:solidFill>
                  <a:srgbClr val="FF0000"/>
                </a:solidFill>
              </a:rPr>
              <a:t>⑤ ⑧ ⑪ ⑫⑬</a:t>
            </a:r>
            <a:endParaRPr lang="zh-CN" altLang="en-US" sz="21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73747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 animBg="1"/>
      <p:bldP spid="23" grpId="0" animBg="1"/>
      <p:bldP spid="24" grpId="0" animBg="1"/>
      <p:bldP spid="25" grpId="0"/>
      <p:bldP spid="26" grpId="0"/>
      <p:bldP spid="2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7"/>
          <p:cNvSpPr>
            <a:spLocks noChangeArrowheads="1"/>
          </p:cNvSpPr>
          <p:nvPr/>
        </p:nvSpPr>
        <p:spPr bwMode="auto">
          <a:xfrm>
            <a:off x="1" y="376238"/>
            <a:ext cx="1959428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课后习题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74834" y="1016794"/>
            <a:ext cx="7765733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sz="2100" dirty="0"/>
              <a:t>3.</a:t>
            </a:r>
            <a:r>
              <a:rPr lang="zh-CN" altLang="en-US" sz="2100" dirty="0"/>
              <a:t>观察左边的图形完成右边的表格。</a:t>
            </a:r>
            <a:endParaRPr lang="zh-CN" altLang="en-US" sz="2100" dirty="0"/>
          </a:p>
        </p:txBody>
      </p:sp>
      <p:pic>
        <p:nvPicPr>
          <p:cNvPr id="1073747156" name="Picture 932" descr="QQ截图20150920204411"/>
          <p:cNvPicPr>
            <a:picLocks noChangeAspect="1"/>
          </p:cNvPicPr>
          <p:nvPr/>
        </p:nvPicPr>
        <p:blipFill rotWithShape="1">
          <a:blip r:embed="rId1" cstate="email"/>
          <a:srcRect l="4138" r="3592" b="7836"/>
          <a:stretch>
            <a:fillRect/>
          </a:stretch>
        </p:blipFill>
        <p:spPr>
          <a:xfrm>
            <a:off x="745985" y="1794701"/>
            <a:ext cx="4105656" cy="2522982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4" name="表格 3"/>
          <p:cNvGraphicFramePr/>
          <p:nvPr/>
        </p:nvGraphicFramePr>
        <p:xfrm>
          <a:off x="5209222" y="1428274"/>
          <a:ext cx="3130868" cy="32032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65434"/>
                <a:gridCol w="1565434"/>
              </a:tblGrid>
              <a:tr h="640556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/>
                        <a:t>图形</a:t>
                      </a:r>
                      <a:endParaRPr lang="zh-CN" altLang="en-US" sz="210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/>
                        <a:t>个数</a:t>
                      </a:r>
                      <a:endParaRPr lang="zh-CN" altLang="en-US" sz="2100"/>
                    </a:p>
                  </a:txBody>
                  <a:tcPr marL="68580" marR="68580" marT="34290" marB="34290" anchor="ctr"/>
                </a:tc>
              </a:tr>
              <a:tr h="640556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/>
                </a:tc>
              </a:tr>
              <a:tr h="641033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/>
                </a:tc>
              </a:tr>
              <a:tr h="640556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/>
                </a:tc>
              </a:tr>
              <a:tr h="640556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1400"/>
                    </a:p>
                  </a:txBody>
                  <a:tcPr marL="68580" marR="68580" marT="34290" marB="34290"/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5436870" y="2216468"/>
            <a:ext cx="988219" cy="405765"/>
          </a:xfrm>
          <a:prstGeom prst="rect">
            <a:avLst/>
          </a:prstGeom>
          <a:noFill/>
          <a:ln w="28575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61184" y="2759869"/>
            <a:ext cx="540000" cy="540000"/>
          </a:xfrm>
          <a:prstGeom prst="rect">
            <a:avLst/>
          </a:prstGeom>
          <a:noFill/>
          <a:ln w="28575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>
            <a:off x="5661184" y="3433286"/>
            <a:ext cx="659130" cy="493395"/>
          </a:xfrm>
          <a:prstGeom prst="triangle">
            <a:avLst/>
          </a:prstGeom>
          <a:noFill/>
          <a:ln w="28575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5801678" y="4111942"/>
            <a:ext cx="518400" cy="519113"/>
          </a:xfrm>
          <a:prstGeom prst="ellipse">
            <a:avLst/>
          </a:prstGeom>
          <a:noFill/>
          <a:ln w="28575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159943" y="2191226"/>
            <a:ext cx="760095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>
                <a:solidFill>
                  <a:srgbClr val="FF0000"/>
                </a:solidFill>
              </a:rPr>
              <a:t>11</a:t>
            </a:r>
            <a:endParaRPr lang="en-US" altLang="zh-CN" sz="2100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159943" y="2824163"/>
            <a:ext cx="760095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>
                <a:solidFill>
                  <a:srgbClr val="FF0000"/>
                </a:solidFill>
              </a:rPr>
              <a:t>4</a:t>
            </a:r>
            <a:endParaRPr lang="en-US" altLang="zh-CN" sz="2100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159943" y="3433286"/>
            <a:ext cx="760095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>
                <a:solidFill>
                  <a:srgbClr val="FF0000"/>
                </a:solidFill>
              </a:rPr>
              <a:t>14</a:t>
            </a:r>
            <a:endParaRPr lang="en-US" altLang="zh-CN" sz="2100">
              <a:solidFill>
                <a:srgbClr val="FF00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159943" y="4111943"/>
            <a:ext cx="760095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>
                <a:solidFill>
                  <a:srgbClr val="FF0000"/>
                </a:solidFill>
              </a:rPr>
              <a:t>10</a:t>
            </a:r>
            <a:endParaRPr lang="en-US" altLang="zh-CN" sz="21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7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73747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73747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6" grpId="0" animBg="1"/>
      <p:bldP spid="7" grpId="0" animBg="1"/>
      <p:bldP spid="8" grpId="0" animBg="1"/>
      <p:bldP spid="9" grpId="0"/>
      <p:bldP spid="10" grpId="0"/>
      <p:bldP spid="11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7"/>
          <p:cNvSpPr>
            <a:spLocks noChangeArrowheads="1"/>
          </p:cNvSpPr>
          <p:nvPr/>
        </p:nvSpPr>
        <p:spPr bwMode="auto">
          <a:xfrm>
            <a:off x="1" y="376238"/>
            <a:ext cx="1959428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拓展提高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1984" y="866542"/>
            <a:ext cx="7363778" cy="671979"/>
          </a:xfrm>
          <a:prstGeom prst="rect">
            <a:avLst/>
          </a:prstGeom>
          <a:noFill/>
        </p:spPr>
        <p:txBody>
          <a:bodyPr wrap="square" lIns="68580" tIns="34290" rIns="68580" bIns="34290" rtlCol="0" anchor="ctr" anchorCtr="0">
            <a:spAutoFit/>
          </a:bodyPr>
          <a:lstStyle/>
          <a:p>
            <a:pPr>
              <a:lnSpc>
                <a:spcPts val="465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．小红不小心把投球比赛的统计表弄脏了，请补充完整。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1" name="表格 -1"/>
          <p:cNvGraphicFramePr/>
          <p:nvPr/>
        </p:nvGraphicFramePr>
        <p:xfrm>
          <a:off x="631984" y="1647349"/>
          <a:ext cx="7363302" cy="281130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56849"/>
                <a:gridCol w="1483995"/>
                <a:gridCol w="1481614"/>
                <a:gridCol w="1456849"/>
                <a:gridCol w="1483995"/>
              </a:tblGrid>
              <a:tr h="55626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endParaRPr lang="zh-CN" altLang="en-US" sz="2100" b="0" u="none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zh-CN" altLang="en-US" sz="2100" b="0" u="none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第一组</a:t>
                      </a:r>
                      <a:endParaRPr lang="zh-CN" altLang="en-US" sz="2100" b="0" u="none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zh-CN" altLang="en-US" sz="2100" b="0" u="none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第二组</a:t>
                      </a:r>
                      <a:endParaRPr lang="zh-CN" altLang="en-US" sz="2100" b="0" u="none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zh-CN" altLang="en-US" sz="2100" b="0" u="none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第三组</a:t>
                      </a:r>
                      <a:endParaRPr lang="zh-CN" altLang="en-US" sz="2100" b="0" u="none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zh-CN" altLang="en-US" sz="2100" b="0" u="none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第四组</a:t>
                      </a:r>
                      <a:endParaRPr lang="zh-CN" altLang="en-US" sz="2100" b="0" u="none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7213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zh-CN" altLang="en-US" sz="2100" b="0" u="none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第一次</a:t>
                      </a:r>
                      <a:endParaRPr lang="zh-CN" altLang="en-US" sz="2100" b="0" u="none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2100" b="0" u="none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8</a:t>
                      </a:r>
                      <a:endParaRPr lang="en-US" altLang="zh-CN" sz="2100" b="0" u="none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None/>
                      </a:pPr>
                      <a:r>
                        <a:rPr lang="en-US" altLang="zh-CN" sz="2100" b="0" u="none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zh-CN" sz="2100" b="0" u="none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2100" b="0" u="none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4</a:t>
                      </a:r>
                      <a:endParaRPr lang="en-US" altLang="zh-CN" sz="2100" b="0" u="none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2100" b="0" u="none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         </a:t>
                      </a:r>
                      <a:endParaRPr lang="en-US" altLang="zh-CN" sz="2100" b="0" u="none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6736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zh-CN" altLang="en-US" sz="2100" b="0" u="none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第二次</a:t>
                      </a:r>
                      <a:endParaRPr lang="zh-CN" altLang="en-US" sz="2100" b="0" u="none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2100" b="0" u="none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5</a:t>
                      </a:r>
                      <a:endParaRPr lang="en-US" altLang="zh-CN" sz="2100" b="0" u="none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2100" b="0" u="none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3</a:t>
                      </a:r>
                      <a:endParaRPr lang="en-US" altLang="zh-CN" sz="2100" b="0" u="none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r">
                        <a:buNone/>
                      </a:pPr>
                      <a:r>
                        <a:rPr lang="en-US" altLang="zh-CN" sz="2100" b="0" u="none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zh-CN" sz="2100" b="0" u="none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2100" b="0" u="none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zh-CN" sz="2100" b="0" u="none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6260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zh-CN" altLang="en-US" sz="2100" b="0" u="none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第三次</a:t>
                      </a:r>
                      <a:endParaRPr lang="zh-CN" altLang="en-US" sz="2100" b="0" u="none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2100" b="0" u="none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7</a:t>
                      </a:r>
                      <a:endParaRPr lang="en-US" altLang="zh-CN" sz="2100" b="0" u="none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2100" b="0" u="none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9</a:t>
                      </a:r>
                      <a:endParaRPr lang="en-US" altLang="zh-CN" sz="2100" b="0" u="none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2100" b="0" u="none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4</a:t>
                      </a:r>
                      <a:endParaRPr lang="en-US" altLang="zh-CN" sz="2100" b="0" u="none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2100" b="0" u="none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3</a:t>
                      </a:r>
                      <a:endParaRPr lang="en-US" altLang="zh-CN" sz="2100" b="0" u="none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4835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zh-CN" altLang="en-US" sz="2100" b="0" u="none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合计</a:t>
                      </a:r>
                      <a:endParaRPr lang="zh-CN" altLang="en-US" sz="2100" b="0" u="none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2100" b="0" u="none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      </a:t>
                      </a:r>
                      <a:endParaRPr lang="en-US" altLang="zh-CN" sz="2100" b="0" u="none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2100" b="0" u="none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19</a:t>
                      </a:r>
                      <a:endParaRPr lang="en-US" altLang="zh-CN" sz="2100" b="0" u="none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2100" b="0" u="none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10</a:t>
                      </a:r>
                      <a:endParaRPr lang="en-US" altLang="zh-CN" sz="2100" b="0" u="none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altLang="zh-CN" sz="2100" b="0" u="none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18</a:t>
                      </a:r>
                      <a:endParaRPr lang="en-US" altLang="zh-CN" sz="2100" b="0" u="none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4" name="图片 3"/>
          <p:cNvPicPr/>
          <p:nvPr/>
        </p:nvPicPr>
        <p:blipFill>
          <a:blip r:embed="rId1"/>
          <a:stretch>
            <a:fillRect/>
          </a:stretch>
        </p:blipFill>
        <p:spPr>
          <a:xfrm>
            <a:off x="2596515" y="2255997"/>
            <a:ext cx="4963478" cy="220265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2485073" y="3952399"/>
            <a:ext cx="557689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>
                <a:solidFill>
                  <a:srgbClr val="FF0000"/>
                </a:solidFill>
              </a:rPr>
              <a:t>20</a:t>
            </a:r>
            <a:endParaRPr lang="en-US" altLang="zh-CN" sz="2100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923348" y="2255996"/>
            <a:ext cx="557689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>
                <a:solidFill>
                  <a:srgbClr val="FF0000"/>
                </a:solidFill>
              </a:rPr>
              <a:t>7</a:t>
            </a:r>
            <a:endParaRPr lang="en-US" altLang="zh-CN" sz="2100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002304" y="2255996"/>
            <a:ext cx="557689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>
                <a:solidFill>
                  <a:srgbClr val="FF0000"/>
                </a:solidFill>
              </a:rPr>
              <a:t>8</a:t>
            </a:r>
            <a:endParaRPr lang="en-US" altLang="zh-CN" sz="2100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002304" y="2847023"/>
            <a:ext cx="557689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>
                <a:solidFill>
                  <a:srgbClr val="FF0000"/>
                </a:solidFill>
              </a:rPr>
              <a:t>7</a:t>
            </a:r>
            <a:endParaRPr lang="en-US" altLang="zh-CN" sz="2100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538788" y="2847023"/>
            <a:ext cx="557689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>
                <a:solidFill>
                  <a:srgbClr val="FF0000"/>
                </a:solidFill>
              </a:rPr>
              <a:t>2</a:t>
            </a:r>
            <a:endParaRPr lang="en-US" altLang="zh-CN" sz="2100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99136" y="4496753"/>
            <a:ext cx="7410926" cy="38862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【解析】第四组答案不唯一，只要填入的两数之和为</a:t>
            </a: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sz="2100" dirty="0">
                <a:latin typeface="楷体" panose="02010609060101010101" pitchFamily="49" charset="-122"/>
                <a:ea typeface="楷体" panose="02010609060101010101" pitchFamily="49" charset="-122"/>
              </a:rPr>
              <a:t>即可。</a:t>
            </a:r>
            <a:endParaRPr lang="zh-CN" altLang="en-US" sz="2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7"/>
          <p:cNvSpPr>
            <a:spLocks noChangeArrowheads="1"/>
          </p:cNvSpPr>
          <p:nvPr/>
        </p:nvSpPr>
        <p:spPr bwMode="auto">
          <a:xfrm>
            <a:off x="1" y="376238"/>
            <a:ext cx="1959428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发散思维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1984" y="866542"/>
            <a:ext cx="7363778" cy="671979"/>
          </a:xfrm>
          <a:prstGeom prst="rect">
            <a:avLst/>
          </a:prstGeom>
          <a:noFill/>
        </p:spPr>
        <p:txBody>
          <a:bodyPr wrap="square" lIns="68580" tIns="34290" rIns="68580" bIns="34290" rtlCol="0" anchor="ctr" anchorCtr="0">
            <a:spAutoFit/>
          </a:bodyPr>
          <a:lstStyle/>
          <a:p>
            <a:pPr>
              <a:lnSpc>
                <a:spcPts val="465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做调查。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05136" y="1650968"/>
            <a:ext cx="8006715" cy="246888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/>
              <a:t>我们班有男生（   ）人，女生（   ）人</a:t>
            </a:r>
            <a:r>
              <a:rPr lang="zh-CN" altLang="en-US" sz="2100" dirty="0"/>
              <a:t>。我</a:t>
            </a:r>
            <a:r>
              <a:rPr lang="zh-CN" altLang="en-US" sz="2100" dirty="0"/>
              <a:t>今年（   ）岁了，在班上年龄和我一样的的有（   ）人</a:t>
            </a:r>
            <a:r>
              <a:rPr lang="zh-CN" altLang="en-US" sz="2100" dirty="0"/>
              <a:t>。比</a:t>
            </a:r>
            <a:r>
              <a:rPr lang="zh-CN" altLang="en-US" sz="2100" dirty="0"/>
              <a:t>我高的有（   ）人，比我矮的有（   ）人，留短发的有（   ）人，喜欢吃肯德基的有（   ）人，喜欢吃苹果的有（   ）人。喜欢语文课的有（   ）人，喜欢数学课的有（   ）人，喜欢体育课的有（   ）人。</a:t>
            </a:r>
            <a:endParaRPr lang="zh-CN" altLang="en-US" sz="21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7"/>
          <p:cNvSpPr>
            <a:spLocks noChangeArrowheads="1"/>
          </p:cNvSpPr>
          <p:nvPr/>
        </p:nvSpPr>
        <p:spPr bwMode="auto">
          <a:xfrm>
            <a:off x="1" y="376238"/>
            <a:ext cx="1959428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课题引入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591026" y="957263"/>
            <a:ext cx="8181023" cy="87716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407035" indent="-407035"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．图中这些人想玩做迷藏的游戏，怎么把这么多人分成两组呢？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2484" y="2274175"/>
            <a:ext cx="7499509" cy="25884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7"/>
          <p:cNvSpPr>
            <a:spLocks noChangeArrowheads="1"/>
          </p:cNvSpPr>
          <p:nvPr/>
        </p:nvSpPr>
        <p:spPr bwMode="auto">
          <a:xfrm>
            <a:off x="1" y="376238"/>
            <a:ext cx="1959428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课题引入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591026" y="957263"/>
            <a:ext cx="8181023" cy="54864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407035" indent="-407035"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）按大人和孩子的标准分类：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表格 1"/>
          <p:cNvGraphicFramePr/>
          <p:nvPr/>
        </p:nvGraphicFramePr>
        <p:xfrm>
          <a:off x="1207294" y="1652588"/>
          <a:ext cx="6399372" cy="800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33124"/>
                <a:gridCol w="2133124"/>
                <a:gridCol w="2133124"/>
              </a:tblGrid>
              <a:tr h="41148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/>
                        <a:t>大人</a:t>
                      </a:r>
                      <a:endParaRPr lang="zh-CN" altLang="en-US" sz="2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/>
                        <a:t>小孩</a:t>
                      </a:r>
                      <a:endParaRPr lang="zh-CN" altLang="en-US" sz="2100"/>
                    </a:p>
                  </a:txBody>
                  <a:tcPr marL="68580" marR="68580" marT="34290" marB="34290"/>
                </a:tc>
              </a:tr>
              <a:tr h="38862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/>
                        <a:t>人数</a:t>
                      </a:r>
                      <a:endParaRPr lang="zh-CN" altLang="en-US" sz="2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/>
                        <a:t>8</a:t>
                      </a:r>
                      <a:endParaRPr lang="en-US" altLang="zh-CN" sz="2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/>
                        <a:t>4</a:t>
                      </a:r>
                      <a:endParaRPr lang="en-US" altLang="zh-CN" sz="2100"/>
                    </a:p>
                  </a:txBody>
                  <a:tcPr marL="68580" marR="68580" marT="34290" marB="34290"/>
                </a:tc>
              </a:tr>
            </a:tbl>
          </a:graphicData>
        </a:graphic>
      </p:graphicFrame>
      <p:sp>
        <p:nvSpPr>
          <p:cNvPr id="4" name="TextBox 79"/>
          <p:cNvSpPr txBox="1"/>
          <p:nvPr/>
        </p:nvSpPr>
        <p:spPr>
          <a:xfrm>
            <a:off x="591026" y="2661761"/>
            <a:ext cx="8181023" cy="54864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407035" indent="-407035"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）按男、女的标准分类：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表格 5"/>
          <p:cNvGraphicFramePr/>
          <p:nvPr/>
        </p:nvGraphicFramePr>
        <p:xfrm>
          <a:off x="1207294" y="3312319"/>
          <a:ext cx="6399372" cy="777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33124"/>
                <a:gridCol w="2133124"/>
                <a:gridCol w="2133124"/>
              </a:tblGrid>
              <a:tr h="38862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/>
                        <a:t>男</a:t>
                      </a:r>
                      <a:endParaRPr lang="zh-CN" altLang="en-US" sz="2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/>
                        <a:t>女</a:t>
                      </a:r>
                      <a:endParaRPr lang="zh-CN" altLang="en-US" sz="2100"/>
                    </a:p>
                  </a:txBody>
                  <a:tcPr marL="68580" marR="68580" marT="34290" marB="34290"/>
                </a:tc>
              </a:tr>
              <a:tr h="38862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/>
                        <a:t>人数</a:t>
                      </a:r>
                      <a:endParaRPr lang="zh-CN" altLang="en-US" sz="2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/>
                        <a:t>6</a:t>
                      </a:r>
                      <a:endParaRPr lang="en-US" altLang="zh-CN" sz="2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/>
                        <a:t>6</a:t>
                      </a:r>
                      <a:endParaRPr lang="en-US" altLang="zh-CN" sz="2100"/>
                    </a:p>
                  </a:txBody>
                  <a:tcPr marL="68580" marR="68580" marT="34290" marB="3429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7"/>
          <p:cNvSpPr>
            <a:spLocks noChangeArrowheads="1"/>
          </p:cNvSpPr>
          <p:nvPr/>
        </p:nvSpPr>
        <p:spPr bwMode="auto">
          <a:xfrm>
            <a:off x="1" y="376238"/>
            <a:ext cx="1959428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课题引入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591026" y="957263"/>
            <a:ext cx="8181023" cy="54864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407035" indent="-407035"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）按大人和孩子的标准分类：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18674" y="1727359"/>
            <a:ext cx="2090261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/>
              <a:t>大人：</a:t>
            </a:r>
            <a:endParaRPr lang="zh-CN" altLang="en-US" sz="2100"/>
          </a:p>
        </p:txBody>
      </p:sp>
      <p:sp>
        <p:nvSpPr>
          <p:cNvPr id="5" name="椭圆 4"/>
          <p:cNvSpPr/>
          <p:nvPr/>
        </p:nvSpPr>
        <p:spPr>
          <a:xfrm>
            <a:off x="1737836" y="1727359"/>
            <a:ext cx="472500" cy="472500"/>
          </a:xfrm>
          <a:prstGeom prst="ellipse">
            <a:avLst/>
          </a:prstGeom>
          <a:noFill/>
          <a:ln w="28575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2342198" y="1727359"/>
            <a:ext cx="472500" cy="472500"/>
          </a:xfrm>
          <a:prstGeom prst="ellipse">
            <a:avLst/>
          </a:prstGeom>
          <a:noFill/>
          <a:ln w="28575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2908935" y="1727359"/>
            <a:ext cx="472500" cy="472500"/>
          </a:xfrm>
          <a:prstGeom prst="ellipse">
            <a:avLst/>
          </a:prstGeom>
          <a:noFill/>
          <a:ln w="28575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3442811" y="1727359"/>
            <a:ext cx="472500" cy="472500"/>
          </a:xfrm>
          <a:prstGeom prst="ellipse">
            <a:avLst/>
          </a:prstGeom>
          <a:noFill/>
          <a:ln w="28575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4031933" y="1727359"/>
            <a:ext cx="472500" cy="472500"/>
          </a:xfrm>
          <a:prstGeom prst="ellipse">
            <a:avLst/>
          </a:prstGeom>
          <a:noFill/>
          <a:ln w="28575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4621530" y="1727359"/>
            <a:ext cx="472500" cy="472500"/>
          </a:xfrm>
          <a:prstGeom prst="ellipse">
            <a:avLst/>
          </a:prstGeom>
          <a:noFill/>
          <a:ln w="28575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5210651" y="1727359"/>
            <a:ext cx="472500" cy="472500"/>
          </a:xfrm>
          <a:prstGeom prst="ellipse">
            <a:avLst/>
          </a:prstGeom>
          <a:noFill/>
          <a:ln w="28575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5787390" y="1727359"/>
            <a:ext cx="472500" cy="472500"/>
          </a:xfrm>
          <a:prstGeom prst="ellipse">
            <a:avLst/>
          </a:prstGeom>
          <a:noFill/>
          <a:ln w="28575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818674" y="2519363"/>
            <a:ext cx="918686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/>
              <a:t>小孩：</a:t>
            </a:r>
            <a:endParaRPr lang="zh-CN" altLang="en-US" sz="2100"/>
          </a:p>
        </p:txBody>
      </p:sp>
      <p:sp>
        <p:nvSpPr>
          <p:cNvPr id="14" name="椭圆 13"/>
          <p:cNvSpPr/>
          <p:nvPr/>
        </p:nvSpPr>
        <p:spPr>
          <a:xfrm>
            <a:off x="3442811" y="2458402"/>
            <a:ext cx="472500" cy="472500"/>
          </a:xfrm>
          <a:prstGeom prst="ellipse">
            <a:avLst/>
          </a:prstGeom>
          <a:noFill/>
          <a:ln w="28575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2908935" y="2488883"/>
            <a:ext cx="472500" cy="472500"/>
          </a:xfrm>
          <a:prstGeom prst="ellipse">
            <a:avLst/>
          </a:prstGeom>
          <a:noFill/>
          <a:ln w="28575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2342198" y="2488883"/>
            <a:ext cx="472500" cy="472500"/>
          </a:xfrm>
          <a:prstGeom prst="ellipse">
            <a:avLst/>
          </a:prstGeom>
          <a:noFill/>
          <a:ln w="28575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737836" y="2488883"/>
            <a:ext cx="472500" cy="472500"/>
          </a:xfrm>
          <a:prstGeom prst="ellipse">
            <a:avLst/>
          </a:prstGeom>
          <a:noFill/>
          <a:ln w="28575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8" name="TextBox 79"/>
          <p:cNvSpPr txBox="1"/>
          <p:nvPr/>
        </p:nvSpPr>
        <p:spPr>
          <a:xfrm>
            <a:off x="591026" y="3180874"/>
            <a:ext cx="8181023" cy="54864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407035" indent="-407035"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）按男、女的标准分类：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18674" y="3881437"/>
            <a:ext cx="918686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/>
              <a:t>男：</a:t>
            </a:r>
            <a:endParaRPr lang="zh-CN" altLang="en-US" sz="2100"/>
          </a:p>
        </p:txBody>
      </p:sp>
      <p:sp>
        <p:nvSpPr>
          <p:cNvPr id="20" name="文本框 19"/>
          <p:cNvSpPr txBox="1"/>
          <p:nvPr/>
        </p:nvSpPr>
        <p:spPr>
          <a:xfrm>
            <a:off x="818674" y="4527709"/>
            <a:ext cx="919639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/>
              <a:t>女：</a:t>
            </a:r>
            <a:endParaRPr lang="zh-CN" altLang="en-US" sz="2100"/>
          </a:p>
        </p:txBody>
      </p:sp>
      <p:sp>
        <p:nvSpPr>
          <p:cNvPr id="25" name="笑脸 24"/>
          <p:cNvSpPr/>
          <p:nvPr/>
        </p:nvSpPr>
        <p:spPr>
          <a:xfrm>
            <a:off x="1771650" y="3881437"/>
            <a:ext cx="405000" cy="405000"/>
          </a:xfrm>
          <a:prstGeom prst="smileyFace">
            <a:avLst/>
          </a:prstGeom>
          <a:noFill/>
          <a:ln w="28575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笑脸 25"/>
          <p:cNvSpPr/>
          <p:nvPr/>
        </p:nvSpPr>
        <p:spPr>
          <a:xfrm>
            <a:off x="4805839" y="3888105"/>
            <a:ext cx="405000" cy="405000"/>
          </a:xfrm>
          <a:prstGeom prst="smileyFace">
            <a:avLst/>
          </a:prstGeom>
          <a:noFill/>
          <a:ln w="28575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笑脸 26"/>
          <p:cNvSpPr/>
          <p:nvPr/>
        </p:nvSpPr>
        <p:spPr>
          <a:xfrm>
            <a:off x="2409825" y="3881437"/>
            <a:ext cx="405000" cy="405000"/>
          </a:xfrm>
          <a:prstGeom prst="smileyFace">
            <a:avLst/>
          </a:prstGeom>
          <a:noFill/>
          <a:ln w="28575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8" name="笑脸 27"/>
          <p:cNvSpPr/>
          <p:nvPr/>
        </p:nvSpPr>
        <p:spPr>
          <a:xfrm>
            <a:off x="3037999" y="3888105"/>
            <a:ext cx="405000" cy="405000"/>
          </a:xfrm>
          <a:prstGeom prst="smileyFace">
            <a:avLst/>
          </a:prstGeom>
          <a:noFill/>
          <a:ln w="28575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9" name="笑脸 28"/>
          <p:cNvSpPr/>
          <p:nvPr/>
        </p:nvSpPr>
        <p:spPr>
          <a:xfrm>
            <a:off x="3627120" y="3888105"/>
            <a:ext cx="405000" cy="405000"/>
          </a:xfrm>
          <a:prstGeom prst="smileyFace">
            <a:avLst/>
          </a:prstGeom>
          <a:noFill/>
          <a:ln w="28575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0" name="笑脸 29"/>
          <p:cNvSpPr/>
          <p:nvPr/>
        </p:nvSpPr>
        <p:spPr>
          <a:xfrm>
            <a:off x="4216718" y="3888105"/>
            <a:ext cx="405000" cy="405000"/>
          </a:xfrm>
          <a:prstGeom prst="smileyFace">
            <a:avLst/>
          </a:prstGeom>
          <a:noFill/>
          <a:ln w="28575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1" name="笑脸 30"/>
          <p:cNvSpPr/>
          <p:nvPr/>
        </p:nvSpPr>
        <p:spPr>
          <a:xfrm>
            <a:off x="1805464" y="4534376"/>
            <a:ext cx="405000" cy="405000"/>
          </a:xfrm>
          <a:prstGeom prst="smileyFace">
            <a:avLst/>
          </a:prstGeom>
          <a:noFill/>
          <a:ln w="28575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3" name="笑脸 32"/>
          <p:cNvSpPr/>
          <p:nvPr/>
        </p:nvSpPr>
        <p:spPr>
          <a:xfrm>
            <a:off x="2366963" y="4534376"/>
            <a:ext cx="405000" cy="405000"/>
          </a:xfrm>
          <a:prstGeom prst="smileyFace">
            <a:avLst/>
          </a:prstGeom>
          <a:noFill/>
          <a:ln w="28575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4" name="笑脸 33"/>
          <p:cNvSpPr/>
          <p:nvPr/>
        </p:nvSpPr>
        <p:spPr>
          <a:xfrm>
            <a:off x="3037999" y="4527709"/>
            <a:ext cx="405000" cy="405000"/>
          </a:xfrm>
          <a:prstGeom prst="smileyFace">
            <a:avLst/>
          </a:prstGeom>
          <a:noFill/>
          <a:ln w="28575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5" name="笑脸 34"/>
          <p:cNvSpPr/>
          <p:nvPr/>
        </p:nvSpPr>
        <p:spPr>
          <a:xfrm>
            <a:off x="3627120" y="4527709"/>
            <a:ext cx="405000" cy="405000"/>
          </a:xfrm>
          <a:prstGeom prst="smileyFace">
            <a:avLst/>
          </a:prstGeom>
          <a:noFill/>
          <a:ln w="28575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6" name="笑脸 35"/>
          <p:cNvSpPr/>
          <p:nvPr/>
        </p:nvSpPr>
        <p:spPr>
          <a:xfrm>
            <a:off x="4805839" y="4527709"/>
            <a:ext cx="405000" cy="405000"/>
          </a:xfrm>
          <a:prstGeom prst="smileyFace">
            <a:avLst/>
          </a:prstGeom>
          <a:noFill/>
          <a:ln w="28575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7" name="笑脸 36"/>
          <p:cNvSpPr/>
          <p:nvPr/>
        </p:nvSpPr>
        <p:spPr>
          <a:xfrm>
            <a:off x="4216718" y="4527709"/>
            <a:ext cx="405000" cy="405000"/>
          </a:xfrm>
          <a:prstGeom prst="smileyFace">
            <a:avLst/>
          </a:prstGeom>
          <a:noFill/>
          <a:ln w="28575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/>
      <p:bldP spid="2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/>
      <p:bldP spid="14" grpId="0" animBg="1"/>
      <p:bldP spid="15" grpId="0" animBg="1"/>
      <p:bldP spid="16" grpId="0" animBg="1"/>
      <p:bldP spid="17" grpId="0" animBg="1"/>
      <p:bldP spid="18" grpId="0"/>
      <p:bldP spid="19" grpId="0"/>
      <p:bldP spid="20" grpId="0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3" grpId="0" animBg="1"/>
      <p:bldP spid="34" grpId="0" animBg="1"/>
      <p:bldP spid="35" grpId="0" animBg="1"/>
      <p:bldP spid="36" grpId="0" animBg="1"/>
      <p:bldP spid="3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7"/>
          <p:cNvSpPr>
            <a:spLocks noChangeArrowheads="1"/>
          </p:cNvSpPr>
          <p:nvPr/>
        </p:nvSpPr>
        <p:spPr bwMode="auto">
          <a:xfrm>
            <a:off x="1" y="376238"/>
            <a:ext cx="1959428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教学新知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72942" y="1020128"/>
            <a:ext cx="2917031" cy="6719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ts val="465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．数一数，填一填。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73744440" name="Group 663"/>
          <p:cNvGrpSpPr/>
          <p:nvPr/>
        </p:nvGrpSpPr>
        <p:grpSpPr>
          <a:xfrm>
            <a:off x="672465" y="2008823"/>
            <a:ext cx="2416969" cy="2402205"/>
            <a:chOff x="0" y="0"/>
            <a:chExt cx="3618" cy="2355"/>
          </a:xfrm>
        </p:grpSpPr>
        <p:sp>
          <p:nvSpPr>
            <p:cNvPr id="1073744441" name="Rectangle 655"/>
            <p:cNvSpPr/>
            <p:nvPr/>
          </p:nvSpPr>
          <p:spPr>
            <a:xfrm>
              <a:off x="918" y="1404"/>
              <a:ext cx="1800" cy="936"/>
            </a:xfrm>
            <a:prstGeom prst="rect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3744442" name="AutoShape 656"/>
            <p:cNvSpPr/>
            <p:nvPr/>
          </p:nvSpPr>
          <p:spPr>
            <a:xfrm flipV="1">
              <a:off x="2718" y="1404"/>
              <a:ext cx="900" cy="951"/>
            </a:xfrm>
            <a:prstGeom prst="rtTriangle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3744443" name="AutoShape 657"/>
            <p:cNvSpPr/>
            <p:nvPr/>
          </p:nvSpPr>
          <p:spPr>
            <a:xfrm rot="-16200000" flipV="1">
              <a:off x="0" y="1399"/>
              <a:ext cx="933" cy="936"/>
            </a:xfrm>
            <a:prstGeom prst="rtTriangle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3744444" name="Rectangle 658"/>
            <p:cNvSpPr/>
            <p:nvPr/>
          </p:nvSpPr>
          <p:spPr>
            <a:xfrm>
              <a:off x="1098" y="1092"/>
              <a:ext cx="1260" cy="312"/>
            </a:xfrm>
            <a:prstGeom prst="rect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3744445" name="Rectangle 659"/>
            <p:cNvSpPr/>
            <p:nvPr/>
          </p:nvSpPr>
          <p:spPr>
            <a:xfrm>
              <a:off x="1398" y="780"/>
              <a:ext cx="720" cy="312"/>
            </a:xfrm>
            <a:prstGeom prst="rect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3744446" name="Oval 660"/>
            <p:cNvSpPr/>
            <p:nvPr/>
          </p:nvSpPr>
          <p:spPr>
            <a:xfrm>
              <a:off x="1563" y="393"/>
              <a:ext cx="360" cy="360"/>
            </a:xfrm>
            <a:prstGeom prst="ellipse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3744447" name="Oval 661"/>
            <p:cNvSpPr/>
            <p:nvPr/>
          </p:nvSpPr>
          <p:spPr>
            <a:xfrm>
              <a:off x="2118" y="156"/>
              <a:ext cx="295" cy="295"/>
            </a:xfrm>
            <a:prstGeom prst="ellipse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3744448" name="Oval 662"/>
            <p:cNvSpPr/>
            <p:nvPr/>
          </p:nvSpPr>
          <p:spPr>
            <a:xfrm>
              <a:off x="2538" y="0"/>
              <a:ext cx="181" cy="181"/>
            </a:xfrm>
            <a:prstGeom prst="ellipse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aphicFrame>
        <p:nvGraphicFramePr>
          <p:cNvPr id="2" name="表格 1"/>
          <p:cNvGraphicFramePr/>
          <p:nvPr/>
        </p:nvGraphicFramePr>
        <p:xfrm>
          <a:off x="3177540" y="1798321"/>
          <a:ext cx="5606416" cy="13244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01604"/>
                <a:gridCol w="1401604"/>
                <a:gridCol w="1401604"/>
                <a:gridCol w="1401604"/>
              </a:tblGrid>
              <a:tr h="662464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dirty="0"/>
                        <a:t>图形</a:t>
                      </a:r>
                      <a:endParaRPr lang="zh-CN" altLang="en-US" sz="2100" dirty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10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10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100"/>
                    </a:p>
                  </a:txBody>
                  <a:tcPr marL="68580" marR="68580" marT="34290" marB="34290" anchor="ctr"/>
                </a:tc>
              </a:tr>
              <a:tr h="661988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 dirty="0"/>
                        <a:t>数量</a:t>
                      </a:r>
                      <a:endParaRPr lang="zh-CN" altLang="en-US" sz="2100" dirty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10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10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100"/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4829175" y="1988344"/>
            <a:ext cx="873919" cy="329565"/>
          </a:xfrm>
          <a:prstGeom prst="rect">
            <a:avLst/>
          </a:prstGeom>
          <a:noFill/>
          <a:ln w="28575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5" name="直角三角形 4"/>
          <p:cNvSpPr/>
          <p:nvPr/>
        </p:nvSpPr>
        <p:spPr>
          <a:xfrm>
            <a:off x="6463189" y="1887379"/>
            <a:ext cx="683895" cy="430530"/>
          </a:xfrm>
          <a:prstGeom prst="rtTriangle">
            <a:avLst/>
          </a:prstGeom>
          <a:noFill/>
          <a:ln w="28575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7869555" y="1950720"/>
            <a:ext cx="430530" cy="430530"/>
          </a:xfrm>
          <a:prstGeom prst="ellipse">
            <a:avLst/>
          </a:prstGeom>
          <a:noFill/>
          <a:ln w="28575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968240" y="2659856"/>
            <a:ext cx="557689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>
                <a:solidFill>
                  <a:srgbClr val="FF0000"/>
                </a:solidFill>
              </a:rPr>
              <a:t>3</a:t>
            </a:r>
            <a:endParaRPr lang="en-US" altLang="zh-CN" sz="2100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463189" y="2659856"/>
            <a:ext cx="557689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>
                <a:solidFill>
                  <a:srgbClr val="FF0000"/>
                </a:solidFill>
              </a:rPr>
              <a:t>3</a:t>
            </a:r>
            <a:endParaRPr lang="en-US" altLang="zh-CN" sz="2100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806214" y="2659856"/>
            <a:ext cx="557689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>
                <a:solidFill>
                  <a:srgbClr val="FF0000"/>
                </a:solidFill>
              </a:rPr>
              <a:t>2</a:t>
            </a:r>
            <a:endParaRPr lang="en-US" altLang="zh-CN" sz="21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4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73744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7"/>
          <p:cNvSpPr>
            <a:spLocks noChangeArrowheads="1"/>
          </p:cNvSpPr>
          <p:nvPr/>
        </p:nvSpPr>
        <p:spPr bwMode="auto">
          <a:xfrm>
            <a:off x="1" y="376238"/>
            <a:ext cx="1959428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知识梳理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61023" y="987266"/>
            <a:ext cx="4994434" cy="6719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ts val="4650"/>
              </a:lnSpc>
            </a:pPr>
            <a:r>
              <a:rPr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知识点：</a:t>
            </a:r>
            <a:r>
              <a:rPr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分类并整理表格数据</a:t>
            </a:r>
            <a:endParaRPr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61172" y="1557467"/>
            <a:ext cx="8022350" cy="54864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740410" indent="-721995"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例 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分一分，数一数，填入表格。</a:t>
            </a:r>
            <a:endParaRPr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73744387" name="Oval 599"/>
          <p:cNvSpPr/>
          <p:nvPr/>
        </p:nvSpPr>
        <p:spPr>
          <a:xfrm>
            <a:off x="891064" y="2279809"/>
            <a:ext cx="540000" cy="540000"/>
          </a:xfrm>
          <a:prstGeom prst="ellipse">
            <a:avLst/>
          </a:prstGeom>
          <a:solidFill>
            <a:srgbClr val="D8D8D8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073744386" name="AutoShape 601"/>
          <p:cNvSpPr/>
          <p:nvPr/>
        </p:nvSpPr>
        <p:spPr>
          <a:xfrm>
            <a:off x="1635443" y="2254091"/>
            <a:ext cx="462439" cy="599123"/>
          </a:xfrm>
          <a:prstGeom prst="can">
            <a:avLst>
              <a:gd name="adj" fmla="val 54167"/>
            </a:avLst>
          </a:prstGeom>
          <a:solidFill>
            <a:srgbClr val="D8D8D8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073744391" name="AutoShape 602"/>
          <p:cNvSpPr/>
          <p:nvPr/>
        </p:nvSpPr>
        <p:spPr>
          <a:xfrm>
            <a:off x="2307432" y="2164556"/>
            <a:ext cx="515779" cy="712470"/>
          </a:xfrm>
          <a:prstGeom prst="cube">
            <a:avLst>
              <a:gd name="adj" fmla="val 25000"/>
            </a:avLst>
          </a:prstGeom>
          <a:solidFill>
            <a:srgbClr val="7F7F7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073744385" name="AutoShape 604"/>
          <p:cNvSpPr/>
          <p:nvPr/>
        </p:nvSpPr>
        <p:spPr>
          <a:xfrm>
            <a:off x="2943225" y="2286952"/>
            <a:ext cx="722948" cy="540068"/>
          </a:xfrm>
          <a:prstGeom prst="can">
            <a:avLst>
              <a:gd name="adj" fmla="val 25000"/>
            </a:avLst>
          </a:prstGeom>
          <a:solidFill>
            <a:srgbClr val="7F7F7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073744384" name="AutoShape 606"/>
          <p:cNvSpPr/>
          <p:nvPr/>
        </p:nvSpPr>
        <p:spPr>
          <a:xfrm>
            <a:off x="3820002" y="2279809"/>
            <a:ext cx="586264" cy="547211"/>
          </a:xfrm>
          <a:prstGeom prst="cube">
            <a:avLst>
              <a:gd name="adj" fmla="val 25000"/>
            </a:avLst>
          </a:prstGeom>
          <a:solidFill>
            <a:srgbClr val="D8D8D8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073744390" name="Oval 607"/>
          <p:cNvSpPr/>
          <p:nvPr/>
        </p:nvSpPr>
        <p:spPr>
          <a:xfrm>
            <a:off x="4543901" y="2340769"/>
            <a:ext cx="359100" cy="360045"/>
          </a:xfrm>
          <a:prstGeom prst="ellipse">
            <a:avLst/>
          </a:prstGeom>
          <a:solidFill>
            <a:srgbClr val="D8D8D8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073744389" name="Oval 600"/>
          <p:cNvSpPr/>
          <p:nvPr/>
        </p:nvSpPr>
        <p:spPr>
          <a:xfrm>
            <a:off x="5064443" y="2222182"/>
            <a:ext cx="573405" cy="597218"/>
          </a:xfrm>
          <a:prstGeom prst="ellipse">
            <a:avLst/>
          </a:prstGeom>
          <a:solidFill>
            <a:srgbClr val="7F7F7F"/>
          </a:solidFill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073744393" name="AutoShape 603"/>
          <p:cNvSpPr/>
          <p:nvPr/>
        </p:nvSpPr>
        <p:spPr>
          <a:xfrm rot="16200000">
            <a:off x="6055519" y="2011681"/>
            <a:ext cx="565785" cy="1116806"/>
          </a:xfrm>
          <a:prstGeom prst="cube">
            <a:avLst>
              <a:gd name="adj" fmla="val 25000"/>
            </a:avLst>
          </a:prstGeom>
          <a:solidFill>
            <a:srgbClr val="7F7F7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073744388" name="AutoShape 605"/>
          <p:cNvSpPr/>
          <p:nvPr/>
        </p:nvSpPr>
        <p:spPr>
          <a:xfrm>
            <a:off x="7022783" y="2105977"/>
            <a:ext cx="718200" cy="721043"/>
          </a:xfrm>
          <a:prstGeom prst="cube">
            <a:avLst>
              <a:gd name="adj" fmla="val 25000"/>
            </a:avLst>
          </a:prstGeom>
          <a:solidFill>
            <a:srgbClr val="D8D8D8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073744392" name="AutoShape 608"/>
          <p:cNvSpPr/>
          <p:nvPr/>
        </p:nvSpPr>
        <p:spPr>
          <a:xfrm rot="2902781">
            <a:off x="8090974" y="2121217"/>
            <a:ext cx="677228" cy="690563"/>
          </a:xfrm>
          <a:prstGeom prst="cube">
            <a:avLst>
              <a:gd name="adj" fmla="val 25000"/>
            </a:avLst>
          </a:prstGeom>
          <a:solidFill>
            <a:srgbClr val="7F7F7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graphicFrame>
        <p:nvGraphicFramePr>
          <p:cNvPr id="7" name="表格 -1"/>
          <p:cNvGraphicFramePr/>
          <p:nvPr/>
        </p:nvGraphicFramePr>
        <p:xfrm>
          <a:off x="891064" y="2948940"/>
          <a:ext cx="6947592" cy="9601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01604"/>
                <a:gridCol w="1386402"/>
                <a:gridCol w="1388307"/>
                <a:gridCol w="1385640"/>
                <a:gridCol w="1385639"/>
              </a:tblGrid>
              <a:tr h="480061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100" b="0" u="none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图形</a:t>
                      </a:r>
                      <a:endParaRPr lang="zh-CN" altLang="en-US" sz="2100" b="0" u="none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100" b="0" u="none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圆</a:t>
                      </a:r>
                      <a:endParaRPr lang="zh-CN" altLang="en-US" sz="2100" b="0" u="none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100" b="0" u="none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正方体</a:t>
                      </a:r>
                      <a:endParaRPr lang="zh-CN" altLang="en-US" sz="2100" b="0" u="none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100" b="0" u="none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长方体</a:t>
                      </a:r>
                      <a:endParaRPr lang="zh-CN" altLang="en-US" sz="2100" b="0" u="none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100" b="0" u="none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圆柱体</a:t>
                      </a:r>
                      <a:endParaRPr lang="zh-CN" altLang="en-US" sz="2100" b="0" u="none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80061"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100" b="0" u="none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个数</a:t>
                      </a:r>
                      <a:endParaRPr lang="zh-CN" altLang="en-US" sz="2100" b="0" u="none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100" b="0" u="none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zh-CN" sz="2100" b="0" u="none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2100" b="0" u="none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zh-CN" sz="2100" b="0" u="none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buNone/>
                      </a:pPr>
                      <a:endParaRPr lang="zh-CN" altLang="en-US" sz="2100" b="0" u="none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150000"/>
                        </a:lnSpc>
                        <a:buNone/>
                      </a:pPr>
                      <a:endParaRPr lang="zh-CN" altLang="en-US" sz="2100" b="0" u="none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anchor="ctr">
                    <a:lnL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4259104" y="3497580"/>
            <a:ext cx="595313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>
                <a:solidFill>
                  <a:srgbClr val="FF0000"/>
                </a:solidFill>
              </a:rPr>
              <a:t>3</a:t>
            </a:r>
            <a:endParaRPr lang="en-US" altLang="zh-CN" sz="2100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466397" y="3497580"/>
            <a:ext cx="595313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>
                <a:solidFill>
                  <a:srgbClr val="FF0000"/>
                </a:solidFill>
              </a:rPr>
              <a:t>2</a:t>
            </a:r>
            <a:endParaRPr lang="en-US" altLang="zh-CN" sz="2100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05612" y="3497580"/>
            <a:ext cx="595313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>
                <a:solidFill>
                  <a:srgbClr val="FF0000"/>
                </a:solidFill>
              </a:rPr>
              <a:t>2</a:t>
            </a:r>
            <a:endParaRPr lang="en-US" altLang="zh-CN" sz="2100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823210" y="3497580"/>
            <a:ext cx="595313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>
                <a:solidFill>
                  <a:srgbClr val="FF0000"/>
                </a:solidFill>
              </a:rPr>
              <a:t>3</a:t>
            </a:r>
            <a:endParaRPr lang="en-US" altLang="zh-CN" sz="2100">
              <a:solidFill>
                <a:srgbClr val="FF0000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05339" y="4047649"/>
            <a:ext cx="7503319" cy="9002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latin typeface="楷体" panose="02010609060101010101" pitchFamily="49" charset="-122"/>
                <a:ea typeface="楷体" panose="02010609060101010101" pitchFamily="49" charset="-122"/>
              </a:rPr>
              <a:t>【解析】用分类统计的方法来解决这个问题，然后确定分类标准进行统计并完成表格。</a:t>
            </a:r>
            <a:endParaRPr lang="zh-CN" altLang="en-US" sz="1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7"/>
          <p:cNvSpPr>
            <a:spLocks noChangeArrowheads="1"/>
          </p:cNvSpPr>
          <p:nvPr/>
        </p:nvSpPr>
        <p:spPr bwMode="auto">
          <a:xfrm>
            <a:off x="1" y="376238"/>
            <a:ext cx="1959428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知识梳理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61172" y="1025496"/>
            <a:ext cx="8022350" cy="54864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740410" indent="-721995"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例 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统计图形的个数。</a:t>
            </a:r>
            <a:endParaRPr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73744412" name="Group 643"/>
          <p:cNvGrpSpPr/>
          <p:nvPr/>
        </p:nvGrpSpPr>
        <p:grpSpPr>
          <a:xfrm>
            <a:off x="2645569" y="1685449"/>
            <a:ext cx="3852386" cy="1773079"/>
            <a:chOff x="0" y="0"/>
            <a:chExt cx="4644" cy="2340"/>
          </a:xfrm>
        </p:grpSpPr>
        <p:sp>
          <p:nvSpPr>
            <p:cNvPr id="1073744413" name="AutoShape 627"/>
            <p:cNvSpPr/>
            <p:nvPr/>
          </p:nvSpPr>
          <p:spPr>
            <a:xfrm>
              <a:off x="0" y="1092"/>
              <a:ext cx="4644" cy="1248"/>
            </a:xfrm>
            <a:custGeom>
              <a:avLst/>
              <a:gdLst>
                <a:gd name="txL" fmla="*/ 4500 w 21600"/>
                <a:gd name="txT" fmla="*/ 4500 h 21600"/>
                <a:gd name="txR" fmla="*/ 17100 w 21600"/>
                <a:gd name="txB" fmla="*/ 17100 h 21600"/>
              </a:gdLst>
              <a:ahLst/>
              <a:cxnLst>
                <a:cxn ang="0">
                  <a:pos x="18900" y="10800"/>
                </a:cxn>
                <a:cxn ang="90">
                  <a:pos x="10800" y="21600"/>
                </a:cxn>
                <a:cxn ang="180">
                  <a:pos x="2700" y="10800"/>
                </a:cxn>
                <a:cxn ang="270">
                  <a:pos x="10800" y="0"/>
                </a:cxn>
              </a:cxnLst>
              <a:rect l="txL" t="txT" r="txR" b="txB"/>
              <a:pathLst>
                <a:path w="21600" h="21600">
                  <a:moveTo>
                    <a:pt x="0" y="0"/>
                  </a:moveTo>
                  <a:lnTo>
                    <a:pt x="5400" y="21600"/>
                  </a:lnTo>
                  <a:lnTo>
                    <a:pt x="16200" y="21600"/>
                  </a:lnTo>
                  <a:lnTo>
                    <a:pt x="216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3744414" name="Oval 628"/>
            <p:cNvSpPr/>
            <p:nvPr/>
          </p:nvSpPr>
          <p:spPr>
            <a:xfrm>
              <a:off x="1044" y="1248"/>
              <a:ext cx="180" cy="180"/>
            </a:xfrm>
            <a:prstGeom prst="ellipse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3744415" name="Oval 629"/>
            <p:cNvSpPr/>
            <p:nvPr/>
          </p:nvSpPr>
          <p:spPr>
            <a:xfrm>
              <a:off x="1404" y="1248"/>
              <a:ext cx="180" cy="180"/>
            </a:xfrm>
            <a:prstGeom prst="ellipse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3744416" name="Oval 630"/>
            <p:cNvSpPr/>
            <p:nvPr/>
          </p:nvSpPr>
          <p:spPr>
            <a:xfrm>
              <a:off x="1764" y="1248"/>
              <a:ext cx="180" cy="180"/>
            </a:xfrm>
            <a:prstGeom prst="ellipse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3744417" name="Oval 631"/>
            <p:cNvSpPr/>
            <p:nvPr/>
          </p:nvSpPr>
          <p:spPr>
            <a:xfrm>
              <a:off x="2124" y="1248"/>
              <a:ext cx="180" cy="180"/>
            </a:xfrm>
            <a:prstGeom prst="ellipse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3744418" name="Oval 632"/>
            <p:cNvSpPr/>
            <p:nvPr/>
          </p:nvSpPr>
          <p:spPr>
            <a:xfrm>
              <a:off x="2484" y="1248"/>
              <a:ext cx="180" cy="180"/>
            </a:xfrm>
            <a:prstGeom prst="ellipse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3744419" name="Oval 633"/>
            <p:cNvSpPr/>
            <p:nvPr/>
          </p:nvSpPr>
          <p:spPr>
            <a:xfrm>
              <a:off x="2844" y="1248"/>
              <a:ext cx="180" cy="180"/>
            </a:xfrm>
            <a:prstGeom prst="ellipse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3744420" name="Oval 634"/>
            <p:cNvSpPr/>
            <p:nvPr/>
          </p:nvSpPr>
          <p:spPr>
            <a:xfrm>
              <a:off x="3204" y="1248"/>
              <a:ext cx="180" cy="180"/>
            </a:xfrm>
            <a:prstGeom prst="ellipse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3744421" name="Oval 635"/>
            <p:cNvSpPr/>
            <p:nvPr/>
          </p:nvSpPr>
          <p:spPr>
            <a:xfrm>
              <a:off x="3564" y="1248"/>
              <a:ext cx="180" cy="180"/>
            </a:xfrm>
            <a:prstGeom prst="ellipse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3744422" name="Rectangle 636"/>
            <p:cNvSpPr/>
            <p:nvPr/>
          </p:nvSpPr>
          <p:spPr>
            <a:xfrm>
              <a:off x="1944" y="378"/>
              <a:ext cx="720" cy="720"/>
            </a:xfrm>
            <a:prstGeom prst="rect">
              <a:avLst/>
            </a:prstGeom>
            <a:noFill/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3744423" name="Rectangle 637"/>
            <p:cNvSpPr/>
            <p:nvPr/>
          </p:nvSpPr>
          <p:spPr>
            <a:xfrm>
              <a:off x="2664" y="0"/>
              <a:ext cx="360" cy="1092"/>
            </a:xfrm>
            <a:prstGeom prst="rect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3744424" name="Rectangle 638"/>
            <p:cNvSpPr/>
            <p:nvPr/>
          </p:nvSpPr>
          <p:spPr>
            <a:xfrm>
              <a:off x="3024" y="780"/>
              <a:ext cx="720" cy="312"/>
            </a:xfrm>
            <a:prstGeom prst="rect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3744425" name="Oval 639"/>
            <p:cNvSpPr/>
            <p:nvPr/>
          </p:nvSpPr>
          <p:spPr>
            <a:xfrm>
              <a:off x="2064" y="498"/>
              <a:ext cx="540" cy="540"/>
            </a:xfrm>
            <a:prstGeom prst="ellipse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3744426" name="Rectangle 640"/>
            <p:cNvSpPr/>
            <p:nvPr/>
          </p:nvSpPr>
          <p:spPr>
            <a:xfrm>
              <a:off x="1584" y="738"/>
              <a:ext cx="360" cy="360"/>
            </a:xfrm>
            <a:prstGeom prst="rect">
              <a:avLst/>
            </a:prstGeom>
            <a:noFill/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3744427" name="AutoShape 641"/>
            <p:cNvSpPr/>
            <p:nvPr/>
          </p:nvSpPr>
          <p:spPr>
            <a:xfrm>
              <a:off x="1584" y="438"/>
              <a:ext cx="360" cy="311"/>
            </a:xfrm>
            <a:prstGeom prst="triangle">
              <a:avLst>
                <a:gd name="adj" fmla="val 50000"/>
              </a:avLst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73744428" name="Rectangle 642"/>
            <p:cNvSpPr/>
            <p:nvPr/>
          </p:nvSpPr>
          <p:spPr>
            <a:xfrm>
              <a:off x="864" y="936"/>
              <a:ext cx="720" cy="162"/>
            </a:xfrm>
            <a:prstGeom prst="rect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aphicFrame>
        <p:nvGraphicFramePr>
          <p:cNvPr id="2" name="表格 1"/>
          <p:cNvGraphicFramePr/>
          <p:nvPr/>
        </p:nvGraphicFramePr>
        <p:xfrm>
          <a:off x="1210628" y="3788093"/>
          <a:ext cx="6398420" cy="109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79684"/>
                <a:gridCol w="1279684"/>
                <a:gridCol w="1279684"/>
                <a:gridCol w="1279684"/>
                <a:gridCol w="1279684"/>
              </a:tblGrid>
              <a:tr h="5486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100"/>
                        <a:t>图形</a:t>
                      </a:r>
                      <a:endParaRPr lang="zh-CN" altLang="en-US" sz="210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endParaRPr lang="zh-CN" altLang="en-US" sz="210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endParaRPr lang="zh-CN" altLang="en-US" sz="210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endParaRPr lang="zh-CN" altLang="en-US" sz="210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endParaRPr lang="zh-CN" altLang="en-US" sz="2100"/>
                    </a:p>
                  </a:txBody>
                  <a:tcPr marL="68580" marR="68580" marT="34290" marB="34290" anchor="ctr"/>
                </a:tc>
              </a:tr>
              <a:tr h="5486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100"/>
                        <a:t>个数</a:t>
                      </a:r>
                      <a:endParaRPr lang="zh-CN" altLang="en-US" sz="210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endParaRPr lang="zh-CN" altLang="en-US" sz="210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endParaRPr lang="zh-CN" altLang="en-US" sz="210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endParaRPr lang="zh-CN" altLang="en-US" sz="210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endParaRPr lang="zh-CN" altLang="en-US" sz="2100" dirty="0"/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2877979" y="3875723"/>
            <a:ext cx="405000" cy="405000"/>
          </a:xfrm>
          <a:prstGeom prst="rect">
            <a:avLst/>
          </a:prstGeom>
          <a:noFill/>
          <a:ln w="28575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>
            <a:off x="4201954" y="3875723"/>
            <a:ext cx="405000" cy="405000"/>
          </a:xfrm>
          <a:prstGeom prst="triangle">
            <a:avLst/>
          </a:prstGeom>
          <a:noFill/>
          <a:ln w="28575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5396865" y="3875723"/>
            <a:ext cx="405000" cy="405000"/>
          </a:xfrm>
          <a:prstGeom prst="ellipse">
            <a:avLst/>
          </a:prstGeom>
          <a:noFill/>
          <a:ln w="28575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47961" y="3875723"/>
            <a:ext cx="675000" cy="405000"/>
          </a:xfrm>
          <a:prstGeom prst="rect">
            <a:avLst/>
          </a:prstGeom>
          <a:noFill/>
          <a:ln w="28575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916079" y="4473893"/>
            <a:ext cx="595313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>
                <a:solidFill>
                  <a:srgbClr val="FF0000"/>
                </a:solidFill>
              </a:rPr>
              <a:t>2</a:t>
            </a:r>
            <a:endParaRPr lang="en-US" altLang="zh-CN" sz="2100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210526" y="4473893"/>
            <a:ext cx="595313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>
                <a:solidFill>
                  <a:srgbClr val="FF0000"/>
                </a:solidFill>
              </a:rPr>
              <a:t>1</a:t>
            </a:r>
            <a:endParaRPr lang="en-US" altLang="zh-CN" sz="2100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453062" y="4473893"/>
            <a:ext cx="595313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>
                <a:solidFill>
                  <a:srgbClr val="FF0000"/>
                </a:solidFill>
              </a:rPr>
              <a:t>10</a:t>
            </a:r>
            <a:endParaRPr lang="en-US" altLang="zh-CN" sz="2100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736556" y="4473893"/>
            <a:ext cx="595313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>
                <a:solidFill>
                  <a:srgbClr val="FF0000"/>
                </a:solidFill>
              </a:rPr>
              <a:t>3</a:t>
            </a:r>
            <a:endParaRPr lang="en-US" altLang="zh-CN" sz="21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3744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73744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" grpId="0" animBg="1"/>
      <p:bldP spid="5" grpId="0" animBg="1"/>
      <p:bldP spid="6" grpId="0" animBg="1"/>
      <p:bldP spid="7" grpId="0" animBg="1"/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7"/>
          <p:cNvSpPr>
            <a:spLocks noChangeArrowheads="1"/>
          </p:cNvSpPr>
          <p:nvPr/>
        </p:nvSpPr>
        <p:spPr bwMode="auto">
          <a:xfrm>
            <a:off x="1" y="376238"/>
            <a:ext cx="1959428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知识梳理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61172" y="1025496"/>
            <a:ext cx="8022350" cy="54864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740410" indent="-721995"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例 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把下列的图片按不同的标准分类，并填入表格。</a:t>
            </a:r>
            <a:endParaRPr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22936" y="2432209"/>
            <a:ext cx="1133951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>
                <a:solidFill>
                  <a:srgbClr val="FF0000"/>
                </a:solidFill>
              </a:rPr>
              <a:t>分发一：</a:t>
            </a:r>
            <a:endParaRPr lang="zh-CN" altLang="en-US" sz="2100">
              <a:solidFill>
                <a:srgbClr val="FF0000"/>
              </a:solidFill>
            </a:endParaRPr>
          </a:p>
        </p:txBody>
      </p:sp>
      <p:graphicFrame>
        <p:nvGraphicFramePr>
          <p:cNvPr id="7" name="表格 6"/>
          <p:cNvGraphicFramePr/>
          <p:nvPr/>
        </p:nvGraphicFramePr>
        <p:xfrm>
          <a:off x="1756410" y="2432209"/>
          <a:ext cx="6015039" cy="109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05013"/>
                <a:gridCol w="2005013"/>
                <a:gridCol w="2005013"/>
              </a:tblGrid>
              <a:tr h="5486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endParaRPr lang="zh-CN" altLang="en-US" sz="210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100"/>
                        <a:t>笑脸</a:t>
                      </a:r>
                      <a:endParaRPr lang="zh-CN" altLang="en-US" sz="210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100"/>
                        <a:t>哭脸</a:t>
                      </a:r>
                      <a:endParaRPr lang="zh-CN" altLang="en-US" sz="2100"/>
                    </a:p>
                  </a:txBody>
                  <a:tcPr marL="68580" marR="68580" marT="34290" marB="34290" anchor="ctr"/>
                </a:tc>
              </a:tr>
              <a:tr h="5486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100"/>
                        <a:t>个数</a:t>
                      </a:r>
                      <a:endParaRPr lang="zh-CN" altLang="en-US" sz="210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endParaRPr lang="zh-CN" altLang="en-US" sz="210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endParaRPr lang="zh-CN" altLang="en-US" sz="2100"/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4613910" y="3027045"/>
            <a:ext cx="557213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>
                <a:solidFill>
                  <a:srgbClr val="FF0000"/>
                </a:solidFill>
              </a:rPr>
              <a:t>4</a:t>
            </a:r>
            <a:endParaRPr lang="en-US" altLang="zh-CN" sz="2100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583680" y="3027045"/>
            <a:ext cx="557213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>
                <a:solidFill>
                  <a:srgbClr val="FF0000"/>
                </a:solidFill>
              </a:rPr>
              <a:t>3</a:t>
            </a:r>
            <a:endParaRPr lang="en-US" altLang="zh-CN" sz="2100">
              <a:solidFill>
                <a:srgbClr val="FF0000"/>
              </a:solidFill>
            </a:endParaRPr>
          </a:p>
        </p:txBody>
      </p:sp>
      <p:graphicFrame>
        <p:nvGraphicFramePr>
          <p:cNvPr id="11" name="表格 10"/>
          <p:cNvGraphicFramePr/>
          <p:nvPr/>
        </p:nvGraphicFramePr>
        <p:xfrm>
          <a:off x="1756887" y="3667601"/>
          <a:ext cx="6014562" cy="109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05013"/>
                <a:gridCol w="2004536"/>
                <a:gridCol w="2005013"/>
              </a:tblGrid>
              <a:tr h="5486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endParaRPr lang="zh-CN" altLang="en-US" sz="2100" dirty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100" dirty="0" smtClean="0"/>
                        <a:t>黄色</a:t>
                      </a:r>
                      <a:endParaRPr lang="zh-CN" altLang="en-US" sz="2100" dirty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100" dirty="0" smtClean="0"/>
                        <a:t>灰色</a:t>
                      </a:r>
                      <a:endParaRPr lang="zh-CN" altLang="en-US" sz="2100" dirty="0"/>
                    </a:p>
                  </a:txBody>
                  <a:tcPr marL="68580" marR="68580" marT="34290" marB="34290" anchor="ctr"/>
                </a:tc>
              </a:tr>
              <a:tr h="5486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100"/>
                        <a:t>个数</a:t>
                      </a:r>
                      <a:endParaRPr lang="zh-CN" altLang="en-US" sz="210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endParaRPr lang="zh-CN" altLang="en-US" sz="210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endParaRPr lang="zh-CN" altLang="en-US" sz="2100"/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  <p:sp>
        <p:nvSpPr>
          <p:cNvPr id="12" name="文本框 11"/>
          <p:cNvSpPr txBox="1"/>
          <p:nvPr/>
        </p:nvSpPr>
        <p:spPr>
          <a:xfrm>
            <a:off x="4485799" y="4353401"/>
            <a:ext cx="557213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>
                <a:solidFill>
                  <a:srgbClr val="FF0000"/>
                </a:solidFill>
              </a:rPr>
              <a:t>3</a:t>
            </a:r>
            <a:endParaRPr lang="en-US" altLang="zh-CN" sz="2100">
              <a:solidFill>
                <a:srgbClr val="FF000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583680" y="4353401"/>
            <a:ext cx="557213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>
                <a:solidFill>
                  <a:srgbClr val="FF0000"/>
                </a:solidFill>
              </a:rPr>
              <a:t>4</a:t>
            </a:r>
            <a:endParaRPr lang="en-US" altLang="zh-CN" sz="2100">
              <a:solidFill>
                <a:srgbClr val="FF0000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22935" y="3829526"/>
            <a:ext cx="1216819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>
                <a:solidFill>
                  <a:srgbClr val="FF0000"/>
                </a:solidFill>
              </a:rPr>
              <a:t>分发二：</a:t>
            </a:r>
            <a:endParaRPr lang="zh-CN" altLang="en-US" sz="2100">
              <a:solidFill>
                <a:srgbClr val="FF0000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59428" y="1726904"/>
            <a:ext cx="551543" cy="53482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 cstate="email">
            <a:grayscl/>
          </a:blip>
          <a:stretch>
            <a:fillRect/>
          </a:stretch>
        </p:blipFill>
        <p:spPr>
          <a:xfrm>
            <a:off x="2602757" y="1726904"/>
            <a:ext cx="541685" cy="534829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236227" y="1726904"/>
            <a:ext cx="551543" cy="534829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 cstate="email">
            <a:grayscl/>
          </a:blip>
          <a:stretch>
            <a:fillRect/>
          </a:stretch>
        </p:blipFill>
        <p:spPr>
          <a:xfrm>
            <a:off x="3879556" y="1726904"/>
            <a:ext cx="541685" cy="534829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613910" y="1726904"/>
            <a:ext cx="551543" cy="534829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3" cstate="email">
            <a:grayscl/>
          </a:blip>
          <a:stretch>
            <a:fillRect/>
          </a:stretch>
        </p:blipFill>
        <p:spPr>
          <a:xfrm>
            <a:off x="5257239" y="1726904"/>
            <a:ext cx="541685" cy="534829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940352" y="1726904"/>
            <a:ext cx="551543" cy="5348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6" grpId="0"/>
      <p:bldP spid="8" grpId="0"/>
      <p:bldP spid="9" grpId="0"/>
      <p:bldP spid="12" grpId="0"/>
      <p:bldP spid="13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7"/>
          <p:cNvSpPr>
            <a:spLocks noChangeArrowheads="1"/>
          </p:cNvSpPr>
          <p:nvPr/>
        </p:nvSpPr>
        <p:spPr bwMode="auto">
          <a:xfrm>
            <a:off x="1" y="376238"/>
            <a:ext cx="1959428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知识梳理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5300"/>
                    </a14:imgEffect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rot="5400000">
            <a:off x="2737790" y="-684677"/>
            <a:ext cx="2163511" cy="5954120"/>
          </a:xfrm>
          <a:prstGeom prst="roundRect">
            <a:avLst>
              <a:gd name="adj" fmla="val 8594"/>
            </a:avLst>
          </a:prstGeom>
          <a:noFill/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文本框 3"/>
          <p:cNvSpPr txBox="1"/>
          <p:nvPr/>
        </p:nvSpPr>
        <p:spPr>
          <a:xfrm>
            <a:off x="1009173" y="1210628"/>
            <a:ext cx="5620227" cy="246888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sz="2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【方法小结】分类的标准不同，分类的结果也不相同。把数据按要求进行整理、归类、并按一定的顺序把数据排列起来，制成表格，这就是简单的统计表。</a:t>
            </a:r>
            <a:endParaRPr sz="2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100" dirty="0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4628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7290382" y="2581967"/>
            <a:ext cx="1571625" cy="2195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PP_MARK_KEY" val="5b5da8c9-7557-4bb9-982e-5998f013a67f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1056</Words>
  <Application>WPS 演示</Application>
  <PresentationFormat>全屏显示(16:9)</PresentationFormat>
  <Paragraphs>359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楷体</vt:lpstr>
      <vt:lpstr>Arial</vt:lpstr>
      <vt:lpstr>Calibri</vt:lpstr>
      <vt:lpstr>Arial Unicode MS</vt:lpstr>
      <vt:lpstr>Calibri Light</vt:lpstr>
      <vt:lpstr>Franklin Gothic Book</vt:lpstr>
      <vt:lpstr>黑体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306</cp:revision>
  <dcterms:created xsi:type="dcterms:W3CDTF">2016-05-27T03:58:00Z</dcterms:created>
  <dcterms:modified xsi:type="dcterms:W3CDTF">2023-01-26T10:35:04Z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D219F78A60A54C809FB1555273BEEB5D</vt:lpwstr>
  </property>
</Properties>
</file>