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19"/>
  </p:handoutMasterIdLst>
  <p:sldIdLst>
    <p:sldId id="260" r:id="rId3"/>
    <p:sldId id="261" r:id="rId4"/>
    <p:sldId id="381" r:id="rId6"/>
    <p:sldId id="382" r:id="rId7"/>
    <p:sldId id="383" r:id="rId8"/>
    <p:sldId id="262" r:id="rId9"/>
    <p:sldId id="364" r:id="rId10"/>
    <p:sldId id="365" r:id="rId11"/>
    <p:sldId id="273" r:id="rId12"/>
    <p:sldId id="357" r:id="rId13"/>
    <p:sldId id="358" r:id="rId14"/>
    <p:sldId id="359" r:id="rId15"/>
    <p:sldId id="371" r:id="rId16"/>
    <p:sldId id="277" r:id="rId17"/>
    <p:sldId id="278" r:id="rId18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DCF9"/>
    <a:srgbClr val="FFF100"/>
    <a:srgbClr val="F7B7D2"/>
    <a:srgbClr val="F4B1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-59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-387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4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3CFE-E85A-4CB1-B388-FD452395EF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3E388-8A17-44FA-AE8B-AAB64D77357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B6FC3B-55FD-430F-8653-8C67E3E0385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B6FC3B-55FD-430F-8653-8C67E3E0385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B6FC3B-55FD-430F-8653-8C67E3E0385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24712"/>
            <a:ext cx="10515600" cy="5052251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Times New Roman" panose="02020603050405020304" pitchFamily="18" charset="0"/>
              </a:defRPr>
            </a:lvl1pPr>
            <a:lvl2pPr marL="457200" indent="0">
              <a:lnSpc>
                <a:spcPct val="100000"/>
              </a:lnSpc>
              <a:buNone/>
              <a:defRPr>
                <a:latin typeface="Times New Roman" panose="02020603050405020304" pitchFamily="18" charset="0"/>
              </a:defRPr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 smtClean="0"/>
              <a:t>再 见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24712"/>
            <a:ext cx="10515600" cy="5052251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Times New Roman" panose="02020603050405020304" pitchFamily="18" charset="0"/>
              </a:defRPr>
            </a:lvl1pPr>
            <a:lvl2pPr marL="457200" indent="0">
              <a:lnSpc>
                <a:spcPct val="100000"/>
              </a:lnSpc>
              <a:buNone/>
              <a:defRPr>
                <a:latin typeface="Times New Roman" panose="02020603050405020304" pitchFamily="18" charset="0"/>
              </a:defRPr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 smtClean="0"/>
              <a:t>再 见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10515600" cy="1307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4123944"/>
            <a:ext cx="10515600" cy="1527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楷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楷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楷体" panose="02010609060101010101" pitchFamily="49" charset="-122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0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1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2.xml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3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4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5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3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4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5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7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8.xml"/><Relationship Id="rId4" Type="http://schemas.openxmlformats.org/officeDocument/2006/relationships/image" Target="../media/image6.png"/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0" y="2805669"/>
            <a:ext cx="12192000" cy="1307275"/>
          </a:xfrm>
        </p:spPr>
        <p:txBody>
          <a:bodyPr>
            <a:normAutofit/>
          </a:bodyPr>
          <a:lstStyle/>
          <a:p>
            <a:r>
              <a:rPr lang="zh-CN" altLang="en-US" sz="5400" b="0" dirty="0" smtClean="0">
                <a:solidFill>
                  <a:schemeClr val="tx1"/>
                </a:solidFill>
                <a:latin typeface="Times New Roman" panose="02020603050405020304"/>
                <a:cs typeface="+mn-ea"/>
              </a:rPr>
              <a:t>数的组成</a:t>
            </a:r>
            <a:endParaRPr lang="zh-CN" altLang="en-US" sz="5400" b="0" dirty="0">
              <a:solidFill>
                <a:schemeClr val="tx1"/>
              </a:solidFill>
              <a:latin typeface="Times New Roman" panose="02020603050405020304"/>
              <a:cs typeface="+mn-ea"/>
            </a:endParaRPr>
          </a:p>
        </p:txBody>
      </p:sp>
      <p:sp>
        <p:nvSpPr>
          <p:cNvPr id="7" name="副标题 2"/>
          <p:cNvSpPr>
            <a:spLocks noGrp="1"/>
          </p:cNvSpPr>
          <p:nvPr>
            <p:ph type="subTitle" idx="1"/>
          </p:nvPr>
        </p:nvSpPr>
        <p:spPr>
          <a:xfrm>
            <a:off x="0" y="1566832"/>
            <a:ext cx="12192000" cy="775773"/>
          </a:xfrm>
        </p:spPr>
        <p:txBody>
          <a:bodyPr>
            <a:noAutofit/>
          </a:bodyPr>
          <a:lstStyle/>
          <a:p>
            <a:r>
              <a:rPr lang="zh-CN" altLang="en-US" sz="4400" b="1" dirty="0" smtClean="0">
                <a:solidFill>
                  <a:schemeClr val="tx1"/>
                </a:solidFill>
                <a:latin typeface="Times New Roman" panose="02020603050405020304"/>
                <a:ea typeface="楷体" panose="02010609060101010101" pitchFamily="49" charset="-122"/>
                <a:cs typeface="+mn-ea"/>
              </a:rPr>
              <a:t>第 </a:t>
            </a:r>
            <a:r>
              <a:rPr lang="en-US" altLang="zh-CN" sz="4400" b="1" dirty="0" smtClean="0">
                <a:solidFill>
                  <a:schemeClr val="tx1"/>
                </a:solidFill>
                <a:latin typeface="Times New Roman" panose="02020603050405020304"/>
                <a:ea typeface="楷体" panose="02010609060101010101" pitchFamily="49" charset="-122"/>
                <a:cs typeface="+mn-ea"/>
              </a:rPr>
              <a:t>4 </a:t>
            </a:r>
            <a:r>
              <a:rPr lang="zh-CN" altLang="en-US" sz="4400" b="1" dirty="0" smtClean="0">
                <a:solidFill>
                  <a:schemeClr val="tx1"/>
                </a:solidFill>
                <a:latin typeface="Times New Roman" panose="02020603050405020304"/>
                <a:ea typeface="楷体" panose="02010609060101010101" pitchFamily="49" charset="-122"/>
                <a:cs typeface="+mn-ea"/>
              </a:rPr>
              <a:t>单元 </a:t>
            </a:r>
            <a:r>
              <a:rPr lang="en-US" altLang="zh-CN" sz="4400" b="1" dirty="0" smtClean="0">
                <a:solidFill>
                  <a:schemeClr val="tx1"/>
                </a:solidFill>
                <a:latin typeface="Times New Roman" panose="02020603050405020304"/>
                <a:ea typeface="楷体" panose="02010609060101010101" pitchFamily="49" charset="-122"/>
                <a:cs typeface="+mj-lt"/>
                <a:sym typeface="+mn-ea"/>
              </a:rPr>
              <a:t>100 </a:t>
            </a:r>
            <a:r>
              <a:rPr lang="zh-CN" altLang="en-US" sz="4400" b="1" dirty="0" smtClean="0">
                <a:solidFill>
                  <a:schemeClr val="tx1"/>
                </a:solidFill>
                <a:latin typeface="Times New Roman" panose="02020603050405020304"/>
                <a:ea typeface="楷体" panose="02010609060101010101" pitchFamily="49" charset="-122"/>
                <a:cs typeface="+mj-lt"/>
                <a:sym typeface="+mn-ea"/>
              </a:rPr>
              <a:t>以内数的认识</a:t>
            </a:r>
            <a:endParaRPr lang="zh-CN" altLang="en-US" sz="4400" b="1" dirty="0" smtClean="0">
              <a:solidFill>
                <a:schemeClr val="tx1"/>
              </a:solidFill>
              <a:effectLst/>
              <a:latin typeface="Times New Roman" panose="02020603050405020304"/>
              <a:ea typeface="楷体" panose="02010609060101010101" pitchFamily="49" charset="-122"/>
              <a:cs typeface="+mj-lt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三</a:t>
            </a:r>
            <a:r>
              <a:rPr lang="zh-CN" altLang="en-US" smtClean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、巩固练习</a:t>
            </a:r>
            <a:endParaRPr lang="zh-CN" altLang="en-US" dirty="0" smtClean="0">
              <a:solidFill>
                <a:schemeClr val="bg1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" name="Text Box 6"/>
          <p:cNvSpPr txBox="1"/>
          <p:nvPr/>
        </p:nvSpPr>
        <p:spPr>
          <a:xfrm>
            <a:off x="605777" y="1209040"/>
            <a:ext cx="41052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1217930">
              <a:spcBef>
                <a:spcPct val="50000"/>
              </a:spcBef>
            </a:pPr>
            <a:r>
              <a:rPr lang="en-US" altLang="zh-CN" sz="2800" smtClean="0">
                <a:latin typeface="Times New Roman" panose="02020603050405020304"/>
                <a:ea typeface="楷体" panose="02010609060101010101" pitchFamily="49" charset="-122"/>
                <a:cs typeface="+mn-ea"/>
              </a:rPr>
              <a:t>2. </a:t>
            </a:r>
            <a:r>
              <a:rPr sz="2800" smtClean="0">
                <a:latin typeface="Times New Roman" panose="02020603050405020304"/>
                <a:ea typeface="楷体" panose="02010609060101010101" pitchFamily="49" charset="-122"/>
                <a:cs typeface="+mn-ea"/>
              </a:rPr>
              <a:t>猜数</a:t>
            </a:r>
            <a:r>
              <a:rPr sz="2800" dirty="0">
                <a:latin typeface="Times New Roman" panose="02020603050405020304"/>
                <a:ea typeface="楷体" panose="02010609060101010101" pitchFamily="49" charset="-122"/>
                <a:cs typeface="+mn-ea"/>
              </a:rPr>
              <a:t>。</a:t>
            </a:r>
            <a:endParaRPr sz="2800" dirty="0">
              <a:latin typeface="Times New Roman" panose="02020603050405020304"/>
              <a:ea typeface="楷体" panose="02010609060101010101" pitchFamily="49" charset="-122"/>
              <a:cs typeface="+mn-ea"/>
            </a:endParaRPr>
          </a:p>
        </p:txBody>
      </p:sp>
      <p:pic>
        <p:nvPicPr>
          <p:cNvPr id="2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5780" y="1380490"/>
            <a:ext cx="6471285" cy="39922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9" name="Text Box 62"/>
          <p:cNvSpPr txBox="1">
            <a:spLocks noChangeArrowheads="1"/>
          </p:cNvSpPr>
          <p:nvPr/>
        </p:nvSpPr>
        <p:spPr bwMode="auto">
          <a:xfrm>
            <a:off x="3853796" y="5641704"/>
            <a:ext cx="857256" cy="521970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 defTabSz="914400"/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57</a:t>
            </a:r>
            <a:endParaRPr lang="en-US" altLang="zh-CN" sz="2800" dirty="0" smtClean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3" name="Text Box 62"/>
          <p:cNvSpPr txBox="1">
            <a:spLocks noChangeArrowheads="1"/>
          </p:cNvSpPr>
          <p:nvPr/>
        </p:nvSpPr>
        <p:spPr bwMode="auto">
          <a:xfrm>
            <a:off x="7891145" y="5641975"/>
            <a:ext cx="872490" cy="521970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 defTabSz="914400"/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38</a:t>
            </a:r>
            <a:endParaRPr lang="en-US" altLang="zh-CN" sz="2800" dirty="0" smtClean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59" grpId="0" bldLvl="0" animBg="1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三</a:t>
            </a:r>
            <a:r>
              <a:rPr lang="zh-CN" altLang="en-US" smtClean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、巩固练习</a:t>
            </a:r>
            <a:endParaRPr lang="zh-CN" altLang="en-US" dirty="0" smtClean="0">
              <a:solidFill>
                <a:schemeClr val="bg1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" name="文本框 50"/>
          <p:cNvSpPr txBox="1">
            <a:spLocks noChangeArrowheads="1"/>
          </p:cNvSpPr>
          <p:nvPr/>
        </p:nvSpPr>
        <p:spPr bwMode="auto">
          <a:xfrm>
            <a:off x="321945" y="1094105"/>
            <a:ext cx="5774055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539750">
              <a:lnSpc>
                <a:spcPct val="150000"/>
              </a:lnSpc>
            </a:pPr>
            <a:r>
              <a:rPr lang="en-US" altLang="zh-CN" sz="2800" smtClean="0">
                <a:latin typeface="Times New Roman" panose="02020603050405020304"/>
                <a:ea typeface="楷体" panose="02010609060101010101" pitchFamily="49" charset="-122"/>
                <a:cs typeface="+mj-ea"/>
              </a:rPr>
              <a:t>3. </a:t>
            </a:r>
            <a:r>
              <a:rPr lang="zh-CN" altLang="en-US" sz="2800" smtClean="0">
                <a:latin typeface="Times New Roman" panose="02020603050405020304"/>
                <a:ea typeface="楷体" panose="02010609060101010101" pitchFamily="49" charset="-122"/>
                <a:cs typeface="+mj-ea"/>
              </a:rPr>
              <a:t>填一填</a:t>
            </a:r>
            <a:r>
              <a:rPr lang="zh-CN" altLang="en-US" sz="2800" dirty="0">
                <a:latin typeface="Times New Roman" panose="02020603050405020304"/>
                <a:ea typeface="楷体" panose="02010609060101010101" pitchFamily="49" charset="-122"/>
                <a:cs typeface="+mj-ea"/>
              </a:rPr>
              <a:t>。</a:t>
            </a:r>
            <a:endParaRPr lang="zh-CN" altLang="en-US" sz="2800" dirty="0">
              <a:latin typeface="Times New Roman" panose="02020603050405020304"/>
              <a:ea typeface="楷体" panose="02010609060101010101" pitchFamily="49" charset="-122"/>
              <a:cs typeface="+mj-ea"/>
            </a:endParaRPr>
          </a:p>
        </p:txBody>
      </p:sp>
      <p:sp>
        <p:nvSpPr>
          <p:cNvPr id="17413" name="PA_文本框 5"/>
          <p:cNvSpPr txBox="1"/>
          <p:nvPr>
            <p:custDataLst>
              <p:tags r:id="rId1"/>
            </p:custDataLst>
          </p:nvPr>
        </p:nvSpPr>
        <p:spPr>
          <a:xfrm>
            <a:off x="2236470" y="2294890"/>
            <a:ext cx="78174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dirty="0">
                <a:latin typeface="Times New Roman" panose="02020603050405020304"/>
                <a:ea typeface="楷体" panose="02010609060101010101" pitchFamily="49" charset="-122"/>
              </a:rPr>
              <a:t>（</a:t>
            </a:r>
            <a:r>
              <a:rPr lang="en-US" altLang="zh-CN" dirty="0">
                <a:latin typeface="Times New Roman" panose="02020603050405020304"/>
                <a:ea typeface="楷体" panose="02010609060101010101" pitchFamily="49" charset="-122"/>
              </a:rPr>
              <a:t>1</a:t>
            </a:r>
            <a:r>
              <a:rPr lang="zh-CN" altLang="en-US" dirty="0">
                <a:latin typeface="Times New Roman" panose="02020603050405020304"/>
                <a:ea typeface="楷体" panose="02010609060101010101" pitchFamily="49" charset="-122"/>
              </a:rPr>
              <a:t>）（   ）个十和（   ）个一合起来的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数</a:t>
            </a:r>
            <a:r>
              <a:rPr lang="zh-CN" altLang="en-US" smtClean="0">
                <a:latin typeface="Times New Roman" panose="02020603050405020304"/>
                <a:ea typeface="楷体" panose="02010609060101010101" pitchFamily="49" charset="-122"/>
              </a:rPr>
              <a:t>是 78</a:t>
            </a:r>
            <a:r>
              <a:rPr lang="zh-CN" altLang="en-US" dirty="0">
                <a:latin typeface="Times New Roman" panose="02020603050405020304"/>
                <a:ea typeface="楷体" panose="02010609060101010101" pitchFamily="49" charset="-122"/>
              </a:rPr>
              <a:t>。</a:t>
            </a:r>
            <a:endParaRPr lang="zh-CN" altLang="en-US" dirty="0"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" name="PA_文本框 5"/>
          <p:cNvSpPr txBox="1"/>
          <p:nvPr>
            <p:custDataLst>
              <p:tags r:id="rId2"/>
            </p:custDataLst>
          </p:nvPr>
        </p:nvSpPr>
        <p:spPr>
          <a:xfrm>
            <a:off x="2236470" y="3383915"/>
            <a:ext cx="78174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>
                <a:latin typeface="Times New Roman" panose="02020603050405020304"/>
                <a:ea typeface="楷体" panose="02010609060101010101" pitchFamily="49" charset="-122"/>
              </a:rPr>
              <a:t>（</a:t>
            </a:r>
            <a:r>
              <a:rPr smtClean="0">
                <a:latin typeface="Times New Roman" panose="02020603050405020304"/>
                <a:ea typeface="楷体" panose="02010609060101010101" pitchFamily="49" charset="-122"/>
              </a:rPr>
              <a:t>2）58</a:t>
            </a:r>
            <a:r>
              <a:rPr lang="en-US" smtClean="0"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smtClean="0">
                <a:latin typeface="Times New Roman" panose="02020603050405020304"/>
                <a:ea typeface="楷体" panose="02010609060101010101" pitchFamily="49" charset="-122"/>
              </a:rPr>
              <a:t>里面有</a:t>
            </a:r>
            <a:r>
              <a:rPr dirty="0">
                <a:latin typeface="Times New Roman" panose="02020603050405020304"/>
                <a:ea typeface="楷体" panose="02010609060101010101" pitchFamily="49" charset="-122"/>
              </a:rPr>
              <a:t>（   ）个十和（    ）个一。</a:t>
            </a:r>
            <a:endParaRPr dirty="0"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" name="PA_文本框 5"/>
          <p:cNvSpPr txBox="1"/>
          <p:nvPr>
            <p:custDataLst>
              <p:tags r:id="rId3"/>
            </p:custDataLst>
          </p:nvPr>
        </p:nvSpPr>
        <p:spPr>
          <a:xfrm>
            <a:off x="2236470" y="4600575"/>
            <a:ext cx="78174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>
                <a:latin typeface="Times New Roman" panose="02020603050405020304"/>
                <a:ea typeface="楷体" panose="02010609060101010101" pitchFamily="49" charset="-122"/>
              </a:rPr>
              <a:t>（</a:t>
            </a:r>
            <a:r>
              <a:rPr smtClean="0">
                <a:latin typeface="Times New Roman" panose="02020603050405020304"/>
                <a:ea typeface="楷体" panose="02010609060101010101" pitchFamily="49" charset="-122"/>
              </a:rPr>
              <a:t>3）100</a:t>
            </a:r>
            <a:r>
              <a:rPr lang="en-US" smtClean="0"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smtClean="0">
                <a:latin typeface="Times New Roman" panose="02020603050405020304"/>
                <a:ea typeface="楷体" panose="02010609060101010101" pitchFamily="49" charset="-122"/>
              </a:rPr>
              <a:t>里面有</a:t>
            </a:r>
            <a:r>
              <a:rPr dirty="0">
                <a:latin typeface="Times New Roman" panose="02020603050405020304"/>
                <a:ea typeface="楷体" panose="02010609060101010101" pitchFamily="49" charset="-122"/>
              </a:rPr>
              <a:t>（   ）个十。</a:t>
            </a:r>
            <a:endParaRPr dirty="0"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59" name="Text Box 62"/>
          <p:cNvSpPr txBox="1">
            <a:spLocks noChangeArrowheads="1"/>
          </p:cNvSpPr>
          <p:nvPr/>
        </p:nvSpPr>
        <p:spPr bwMode="auto">
          <a:xfrm>
            <a:off x="3266421" y="2294619"/>
            <a:ext cx="857256" cy="521970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 defTabSz="914400"/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7</a:t>
            </a:r>
            <a:endParaRPr lang="en-US" altLang="zh-CN" sz="2800" dirty="0" smtClean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6" name="Text Box 62"/>
          <p:cNvSpPr txBox="1">
            <a:spLocks noChangeArrowheads="1"/>
          </p:cNvSpPr>
          <p:nvPr/>
        </p:nvSpPr>
        <p:spPr bwMode="auto">
          <a:xfrm>
            <a:off x="5345411" y="2294619"/>
            <a:ext cx="857256" cy="521970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 defTabSz="914400"/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8</a:t>
            </a:r>
            <a:endParaRPr lang="en-US" altLang="zh-CN" sz="2800" dirty="0" smtClean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7" name="Text Box 62"/>
          <p:cNvSpPr txBox="1">
            <a:spLocks noChangeArrowheads="1"/>
          </p:cNvSpPr>
          <p:nvPr/>
        </p:nvSpPr>
        <p:spPr bwMode="auto">
          <a:xfrm>
            <a:off x="4766926" y="3383644"/>
            <a:ext cx="857256" cy="521970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 defTabSz="914400"/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5</a:t>
            </a:r>
            <a:endParaRPr lang="en-US" altLang="zh-CN" sz="2800" dirty="0" smtClean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Text Box 62"/>
          <p:cNvSpPr txBox="1">
            <a:spLocks noChangeArrowheads="1"/>
          </p:cNvSpPr>
          <p:nvPr/>
        </p:nvSpPr>
        <p:spPr bwMode="auto">
          <a:xfrm>
            <a:off x="6868776" y="3378564"/>
            <a:ext cx="857256" cy="521970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 defTabSz="914400"/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8</a:t>
            </a:r>
            <a:endParaRPr lang="en-US" altLang="zh-CN" sz="2800" dirty="0" smtClean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9" name="Text Box 62"/>
          <p:cNvSpPr txBox="1">
            <a:spLocks noChangeArrowheads="1"/>
          </p:cNvSpPr>
          <p:nvPr/>
        </p:nvSpPr>
        <p:spPr bwMode="auto">
          <a:xfrm>
            <a:off x="4967586" y="4600304"/>
            <a:ext cx="857256" cy="521970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 defTabSz="914400"/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10</a:t>
            </a:r>
            <a:endParaRPr lang="en-US" altLang="zh-CN" sz="2800" dirty="0" smtClean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三</a:t>
            </a:r>
            <a:r>
              <a:rPr lang="zh-CN" altLang="en-US" smtClean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、巩固练习</a:t>
            </a:r>
            <a:endParaRPr lang="zh-CN" altLang="en-US" dirty="0" smtClean="0">
              <a:solidFill>
                <a:schemeClr val="bg1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1507" name="Rectangle 86"/>
          <p:cNvSpPr/>
          <p:nvPr/>
        </p:nvSpPr>
        <p:spPr>
          <a:xfrm>
            <a:off x="872490" y="1256666"/>
            <a:ext cx="8855075" cy="6093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smtClean="0">
                <a:latin typeface="Times New Roman" panose="02020603050405020304"/>
                <a:ea typeface="楷体" panose="02010609060101010101" pitchFamily="49" charset="-122"/>
              </a:rPr>
              <a:t>4. </a:t>
            </a:r>
            <a:r>
              <a:rPr lang="zh-CN" altLang="en-US" sz="2800" smtClean="0">
                <a:latin typeface="Times New Roman" panose="02020603050405020304"/>
                <a:ea typeface="楷体" panose="02010609060101010101" pitchFamily="49" charset="-122"/>
              </a:rPr>
              <a:t>数一数</a:t>
            </a:r>
            <a:r>
              <a:rPr lang="zh-CN" altLang="en-US" sz="2800" dirty="0">
                <a:latin typeface="Times New Roman" panose="02020603050405020304"/>
                <a:ea typeface="楷体" panose="02010609060101010101" pitchFamily="49" charset="-122"/>
              </a:rPr>
              <a:t>，填一填。</a:t>
            </a:r>
            <a:endParaRPr lang="zh-CN" altLang="en-US" sz="2800" dirty="0">
              <a:latin typeface="Times New Roman" panose="02020603050405020304"/>
              <a:ea typeface="楷体" panose="02010609060101010101" pitchFamily="49" charset="-122"/>
            </a:endParaRPr>
          </a:p>
        </p:txBody>
      </p:sp>
      <p:pic>
        <p:nvPicPr>
          <p:cNvPr id="20484" name="Picture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093653" y="2123874"/>
            <a:ext cx="10060125" cy="317964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1699118" y="4705115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280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6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78691" y="4694003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280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5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80914" y="4705115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280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7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60487" y="4694003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280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8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三</a:t>
            </a:r>
            <a:r>
              <a:rPr lang="zh-CN" altLang="en-US" smtClean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、巩固练习</a:t>
            </a:r>
            <a:endParaRPr lang="zh-CN" altLang="en-US" dirty="0" smtClean="0">
              <a:solidFill>
                <a:schemeClr val="bg1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" name="文本框 50"/>
          <p:cNvSpPr txBox="1">
            <a:spLocks noChangeArrowheads="1"/>
          </p:cNvSpPr>
          <p:nvPr/>
        </p:nvSpPr>
        <p:spPr bwMode="auto">
          <a:xfrm>
            <a:off x="321945" y="1094105"/>
            <a:ext cx="8879205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539750">
              <a:lnSpc>
                <a:spcPct val="150000"/>
              </a:lnSpc>
            </a:pPr>
            <a:r>
              <a:rPr lang="en-US" altLang="zh-CN" sz="2800" smtClean="0">
                <a:latin typeface="Times New Roman" panose="02020603050405020304"/>
                <a:ea typeface="楷体" panose="02010609060101010101" pitchFamily="49" charset="-122"/>
                <a:cs typeface="+mj-ea"/>
              </a:rPr>
              <a:t>5. </a:t>
            </a:r>
            <a:r>
              <a:rPr lang="zh-CN" altLang="en-US" sz="2800" smtClean="0">
                <a:latin typeface="Times New Roman" panose="02020603050405020304"/>
                <a:ea typeface="楷体" panose="02010609060101010101" pitchFamily="49" charset="-122"/>
                <a:cs typeface="+mj-ea"/>
              </a:rPr>
              <a:t>想一想</a:t>
            </a:r>
            <a:r>
              <a:rPr lang="zh-CN" altLang="en-US" sz="2800" dirty="0">
                <a:latin typeface="Times New Roman" panose="02020603050405020304"/>
                <a:ea typeface="楷体" panose="02010609060101010101" pitchFamily="49" charset="-122"/>
                <a:cs typeface="+mj-ea"/>
              </a:rPr>
              <a:t>，卡片上的数可能是多少？</a:t>
            </a:r>
            <a:endParaRPr lang="zh-CN" altLang="en-US" sz="2800" dirty="0">
              <a:latin typeface="Times New Roman" panose="02020603050405020304"/>
              <a:ea typeface="楷体" panose="02010609060101010101" pitchFamily="49" charset="-122"/>
              <a:cs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33930" y="4880610"/>
            <a:ext cx="77247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dirty="0">
                <a:latin typeface="Times New Roman" panose="02020603050405020304"/>
                <a:ea typeface="楷体" panose="02010609060101010101" pitchFamily="49" charset="-122"/>
              </a:rPr>
              <a:t>参考答案：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27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36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45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54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63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72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81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90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。</a:t>
            </a:r>
            <a:endParaRPr lang="zh-CN" altLang="en-US" dirty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55215" y="2077901"/>
            <a:ext cx="7481570" cy="229897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tx1"/>
                </a:solidFill>
                <a:latin typeface="Times New Roman" panose="02020603050405020304"/>
                <a:ea typeface="楷体" panose="02010609060101010101" pitchFamily="49" charset="-122"/>
              </a:rPr>
              <a:t>四、课堂小结</a:t>
            </a:r>
            <a:endParaRPr lang="zh-CN" altLang="en-US" dirty="0" smtClean="0">
              <a:solidFill>
                <a:schemeClr val="tx1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7428" y="897227"/>
            <a:ext cx="7457143" cy="58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27680" y="1638935"/>
            <a:ext cx="6136005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1. </a:t>
            </a:r>
            <a:r>
              <a:rPr lang="zh-CN" altLang="en-US" sz="2800" dirty="0" smtClean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本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节课学习了数的组成，掌握了一个两位数是由几个十和几个一组成的。</a:t>
            </a:r>
            <a:endParaRPr lang="zh-CN" altLang="en-US" sz="2800" dirty="0">
              <a:solidFill>
                <a:schemeClr val="bg1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 algn="just" defTabSz="914400"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2. </a:t>
            </a:r>
            <a:r>
              <a:rPr lang="zh-CN" altLang="en-US" sz="2800" dirty="0" smtClean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记住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了计数单位“个”“十”和“百”，个位是几就代表几个一，十位是几，就代表几个十。</a:t>
            </a:r>
            <a:endParaRPr lang="zh-CN" altLang="en-US" sz="2800" dirty="0">
              <a:solidFill>
                <a:schemeClr val="bg1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621280" y="1803545"/>
            <a:ext cx="6806184" cy="1297114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楷体" panose="02010609060101010101" pitchFamily="49" charset="-122"/>
              </a:rPr>
              <a:t>再见</a:t>
            </a:r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一、</a:t>
            </a:r>
            <a:r>
              <a:rPr lang="zh-CN" altLang="en-US" dirty="0">
                <a:solidFill>
                  <a:schemeClr val="bg1"/>
                </a:solidFill>
                <a:latin typeface="Times New Roman" panose="02020603050405020304"/>
              </a:rPr>
              <a:t>新课</a:t>
            </a:r>
            <a:r>
              <a:rPr lang="zh-CN" altLang="en-US" dirty="0" smtClean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导入</a:t>
            </a:r>
            <a:endParaRPr lang="zh-CN" altLang="en-US" dirty="0" smtClean="0">
              <a:solidFill>
                <a:schemeClr val="bg1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2322829" y="1551982"/>
            <a:ext cx="7294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/>
            <a:r>
              <a:rPr lang="zh-CN" altLang="en-US" sz="3200" dirty="0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  <a:cs typeface="+mn-ea"/>
                <a:sym typeface="Arial" panose="020B0604020202020204" pitchFamily="34" charset="0"/>
              </a:rPr>
              <a:t>数出小棒 </a:t>
            </a:r>
            <a:r>
              <a:rPr lang="en-US" sz="3200" dirty="0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  <a:cs typeface="+mn-ea"/>
                <a:sym typeface="Arial" panose="020B0604020202020204" pitchFamily="34" charset="0"/>
              </a:rPr>
              <a:t>50 </a:t>
            </a:r>
            <a:r>
              <a:rPr lang="zh-CN" altLang="en-US" sz="3200" dirty="0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  <a:cs typeface="+mn-ea"/>
                <a:sym typeface="Arial" panose="020B0604020202020204" pitchFamily="34" charset="0"/>
              </a:rPr>
              <a:t>根，并说说你是怎么数的。</a:t>
            </a:r>
            <a:endParaRPr lang="zh-CN" altLang="en-US" sz="3200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81" name="图片 80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76722" y="359575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" name="图片 81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30450" y="359575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82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84178" y="359575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83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37906" y="359575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91634" y="359575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85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45362" y="359575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86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99090" y="359575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7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952818" y="359575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" name="图片 88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106546" y="359575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" name="图片 89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60274" y="359575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" name="图片 91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14002" y="359575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92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67730" y="359575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93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721458" y="359575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94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75186" y="359575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" name="图片 95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028914" y="359575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" name="图片 96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182642" y="359575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" name="图片 97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336370" y="359575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" name="图片 98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90098" y="359575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" name="图片 99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43826" y="359575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" name="图片 100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97554" y="359575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" name="图片 101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951282" y="359575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" name="图片 102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105010" y="359575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" name="图片 103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258738" y="359575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" name="图片 104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412466" y="359575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" name="图片 105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66194" y="359575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" name="图片 106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19922" y="359575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" name="图片 107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873650" y="359575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" name="图片 108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27378" y="359575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" name="图片 109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81106" y="359575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" name="图片 110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334834" y="359575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" name="图片 111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488562" y="3601305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" name="图片 112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642290" y="3601305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" name="图片 113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796018" y="3601305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" name="图片 114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949746" y="3601305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" name="图片 115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103474" y="3601305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7" name="图片 116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257202" y="3601305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" name="图片 117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410930" y="3601305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" name="图片 118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564658" y="3601305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0" name="图片 119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718386" y="3601305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1" name="图片 120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872107" y="3601305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" name="图片 121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070512" y="3595787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" name="图片 122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24462" y="3595787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" name="图片 123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378412" y="3595787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" name="图片 124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532362" y="3595787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" name="图片 125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686312" y="3595787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7" name="图片 126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840262" y="3595787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8" name="图片 127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994212" y="3595787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图片 128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148162" y="3595787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0" name="图片 129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302112" y="3595787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" name="图片 130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456062" y="3595787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4500"/>
                            </p:stCondLst>
                            <p:childTnLst>
                              <p:par>
                                <p:cTn id="1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000"/>
                            </p:stCondLst>
                            <p:childTnLst>
                              <p:par>
                                <p:cTn id="1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500"/>
                            </p:stCondLst>
                            <p:childTnLst>
                              <p:par>
                                <p:cTn id="1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6000"/>
                            </p:stCondLst>
                            <p:childTnLst>
                              <p:par>
                                <p:cTn id="1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6500"/>
                            </p:stCondLst>
                            <p:childTnLst>
                              <p:par>
                                <p:cTn id="1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一、新课导入</a:t>
            </a:r>
            <a:endParaRPr lang="zh-CN" altLang="en-US" dirty="0" smtClean="0">
              <a:solidFill>
                <a:schemeClr val="bg1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22829" y="1551982"/>
            <a:ext cx="7294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/>
            <a:r>
              <a:rPr lang="zh-CN" altLang="en-US" sz="3200" dirty="0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  <a:cs typeface="+mn-ea"/>
                <a:sym typeface="Arial" panose="020B0604020202020204" pitchFamily="34" charset="0"/>
              </a:rPr>
              <a:t>数出小棒 </a:t>
            </a:r>
            <a:r>
              <a:rPr lang="en-US" sz="3200" dirty="0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  <a:cs typeface="+mn-ea"/>
                <a:sym typeface="Arial" panose="020B0604020202020204" pitchFamily="34" charset="0"/>
              </a:rPr>
              <a:t>50 </a:t>
            </a:r>
            <a:r>
              <a:rPr lang="zh-CN" altLang="en-US" sz="3200" dirty="0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  <a:cs typeface="+mn-ea"/>
                <a:sym typeface="Arial" panose="020B0604020202020204" pitchFamily="34" charset="0"/>
              </a:rPr>
              <a:t>根，并说说你是怎么数的。</a:t>
            </a:r>
            <a:endParaRPr lang="zh-CN" altLang="en-US" sz="3200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4" name="图片 3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41797" y="3503678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37775" y="3503678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49253" y="3503678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45231" y="3503678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56709" y="3503678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52687" y="3503678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64165" y="3503678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60143" y="3503678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71621" y="3503678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167599" y="3503678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379077" y="3503678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75055" y="3503678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686533" y="3503678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782511" y="3503678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17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93989" y="3503678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089967" y="3503678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9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301445" y="3503678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397423" y="3503678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08901" y="3503678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22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04879" y="3503678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图片 23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916357" y="3503678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24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12335" y="3503678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25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223813" y="3503678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26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19791" y="3503678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图片 27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31269" y="3503678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627247" y="3503678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29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838725" y="3503678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30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934703" y="3503678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图片 31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46181" y="3503678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32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42159" y="3503678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33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453637" y="3509230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34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49615" y="3509230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图片 35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761093" y="3509230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图片 36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57071" y="3509230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图片 37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068549" y="3509230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图片 38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164527" y="3509230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图片 39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376005" y="3509230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图片 40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471983" y="3509230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图片 41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683461" y="3509230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图片 42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779432" y="3509230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图片 43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016537" y="3508792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图片 44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112737" y="3508792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图片 45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324437" y="3508792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图片 46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420637" y="3508792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图片 47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632337" y="3508792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图片 48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728537" y="3508792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图片 49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940237" y="3508792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图片 50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036437" y="3508792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图片 51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248137" y="3508792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图片 52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344337" y="3508792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500"/>
                            </p:stCondLst>
                            <p:childTnLst>
                              <p:par>
                                <p:cTn id="1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一</a:t>
            </a:r>
            <a:r>
              <a:rPr lang="zh-CN" altLang="en-US" dirty="0">
                <a:solidFill>
                  <a:schemeClr val="bg1"/>
                </a:solidFill>
                <a:latin typeface="Times New Roman" panose="02020603050405020304"/>
              </a:rPr>
              <a:t>、新课导</a:t>
            </a:r>
            <a:r>
              <a:rPr lang="zh-CN" altLang="en-US" dirty="0" smtClean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入</a:t>
            </a:r>
            <a:endParaRPr lang="zh-CN" altLang="en-US" dirty="0" smtClean="0">
              <a:solidFill>
                <a:schemeClr val="bg1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22829" y="1551982"/>
            <a:ext cx="7294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/>
            <a:r>
              <a:rPr lang="zh-CN" altLang="en-US" sz="3200" dirty="0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  <a:cs typeface="+mn-ea"/>
                <a:sym typeface="Arial" panose="020B0604020202020204" pitchFamily="34" charset="0"/>
              </a:rPr>
              <a:t>数出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  <a:cs typeface="+mn-ea"/>
                <a:sym typeface="Arial" panose="020B0604020202020204" pitchFamily="34" charset="0"/>
              </a:rPr>
              <a:t>小棒 </a:t>
            </a:r>
            <a:r>
              <a:rPr lang="en-US" sz="3200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  <a:cs typeface="+mn-ea"/>
                <a:sym typeface="Arial" panose="020B0604020202020204" pitchFamily="34" charset="0"/>
              </a:rPr>
              <a:t>50 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  <a:cs typeface="+mn-ea"/>
                <a:sym typeface="Arial" panose="020B0604020202020204" pitchFamily="34" charset="0"/>
              </a:rPr>
              <a:t>根</a:t>
            </a:r>
            <a:r>
              <a:rPr lang="zh-CN" altLang="en-US" sz="3200" dirty="0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  <a:cs typeface="+mn-ea"/>
                <a:sym typeface="Arial" panose="020B0604020202020204" pitchFamily="34" charset="0"/>
              </a:rPr>
              <a:t>，并说说你是怎么数的。</a:t>
            </a:r>
            <a:endParaRPr lang="zh-CN" altLang="en-US" sz="3200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4" name="图片 3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90692" y="345732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04532" y="345732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18372" y="345732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32212" y="345732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46052" y="3450350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59332" y="345732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87070" y="345732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914808" y="345732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42546" y="345732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170284" y="345732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27972" y="345732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50205" y="345732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672438" y="345732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794671" y="345732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17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16903" y="345732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196612" y="345732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9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318662" y="345732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40712" y="345732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562763" y="345732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22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84814" y="345732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图片 23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965252" y="345732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24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92289" y="345732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25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219326" y="345732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26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46363" y="345732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图片 27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473401" y="345732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33892" y="345732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29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858431" y="345732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30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982970" y="345732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图片 31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07510" y="345732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32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32050" y="345732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33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02532" y="3462875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34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627467" y="3462875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图片 35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752402" y="3462875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图片 36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77337" y="3468427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图片 37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002271" y="3468427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图片 38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271172" y="3462875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图片 39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398462" y="3462875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图片 40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525752" y="3462875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图片 41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653042" y="3465651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图片 42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780331" y="3465651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图片 43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087022" y="3450372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图片 44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12047" y="3450372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图片 45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337072" y="3450372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图片 46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462098" y="3450372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图片 47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587124" y="3450372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图片 48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856772" y="3450372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图片 49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984232" y="3450372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图片 50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111692" y="3450372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图片 51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239153" y="3450372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图片 52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366614" y="3450372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500"/>
                            </p:stCondLst>
                            <p:childTnLst>
                              <p:par>
                                <p:cTn id="1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一</a:t>
            </a:r>
            <a:r>
              <a:rPr lang="zh-CN" altLang="en-US" dirty="0">
                <a:solidFill>
                  <a:schemeClr val="bg1"/>
                </a:solidFill>
                <a:latin typeface="Times New Roman" panose="02020603050405020304"/>
              </a:rPr>
              <a:t>、新课导</a:t>
            </a:r>
            <a:r>
              <a:rPr lang="zh-CN" altLang="en-US" dirty="0" smtClean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入</a:t>
            </a:r>
            <a:endParaRPr lang="zh-CN" altLang="en-US" dirty="0" smtClean="0">
              <a:solidFill>
                <a:schemeClr val="bg1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22829" y="1551982"/>
            <a:ext cx="7294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/>
            <a:r>
              <a:rPr lang="zh-CN" altLang="en-US" sz="3200" dirty="0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  <a:cs typeface="+mn-ea"/>
                <a:sym typeface="Arial" panose="020B0604020202020204" pitchFamily="34" charset="0"/>
              </a:rPr>
              <a:t>数出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  <a:cs typeface="+mn-ea"/>
                <a:sym typeface="Arial" panose="020B0604020202020204" pitchFamily="34" charset="0"/>
              </a:rPr>
              <a:t>小棒 </a:t>
            </a:r>
            <a:r>
              <a:rPr lang="en-US" sz="3200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  <a:cs typeface="+mn-ea"/>
                <a:sym typeface="Arial" panose="020B0604020202020204" pitchFamily="34" charset="0"/>
              </a:rPr>
              <a:t>50 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  <a:cs typeface="+mn-ea"/>
                <a:sym typeface="Arial" panose="020B0604020202020204" pitchFamily="34" charset="0"/>
              </a:rPr>
              <a:t>根</a:t>
            </a:r>
            <a:r>
              <a:rPr lang="zh-CN" altLang="en-US" sz="3200" dirty="0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  <a:cs typeface="+mn-ea"/>
                <a:sym typeface="Arial" panose="020B0604020202020204" pitchFamily="34" charset="0"/>
              </a:rPr>
              <a:t>，并说说你是怎么数的。</a:t>
            </a:r>
            <a:endParaRPr lang="zh-CN" altLang="en-US" sz="3200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4" name="图片 3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53878" y="341033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7606" y="341033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61334" y="341033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15062" y="341033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68790" y="341033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22518" y="341033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76246" y="341033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29974" y="341033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83702" y="341033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37430" y="341033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44602" y="341033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198330" y="341033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352058" y="341033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05786" y="341033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17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659514" y="341033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13242" y="341033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9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66970" y="341033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120698" y="341033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74426" y="341033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22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28154" y="341033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图片 23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27341" y="341033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24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181069" y="341033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25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34797" y="341033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26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488525" y="341033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图片 27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642253" y="341033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95981" y="341033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29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949709" y="341033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30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03437" y="341033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图片 31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57165" y="341033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32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410893" y="341033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33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185066" y="341033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34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338794" y="341033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图片 35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492522" y="341033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图片 36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646250" y="341033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图片 37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799978" y="341033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图片 38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953706" y="341033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图片 39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107434" y="341033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图片 40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61162" y="341033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图片 41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414890" y="341033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图片 42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568611" y="3410333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图片 43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336597" y="3410734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图片 44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490547" y="3410734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图片 45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644497" y="3410734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图片 46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798447" y="3410734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图片 47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952397" y="3410734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图片 48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106347" y="3410734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图片 49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260297" y="3410734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图片 50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414247" y="3410734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图片 51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568197" y="3410734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图片 52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722147" y="3410734"/>
            <a:ext cx="5010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5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000"/>
                            </p:stCondLst>
                            <p:childTnLst>
                              <p:par>
                                <p:cTn id="1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mtClean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二、探究新知</a:t>
            </a:r>
            <a:endParaRPr lang="zh-CN" altLang="en-US" dirty="0" smtClean="0">
              <a:solidFill>
                <a:schemeClr val="bg1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0280" name="Text Box 55"/>
          <p:cNvSpPr txBox="1">
            <a:spLocks noChangeArrowheads="1"/>
          </p:cNvSpPr>
          <p:nvPr/>
        </p:nvSpPr>
        <p:spPr bwMode="auto">
          <a:xfrm>
            <a:off x="4389134" y="4000375"/>
            <a:ext cx="44640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28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rPr>
              <a:t>七</a:t>
            </a:r>
            <a:r>
              <a:rPr lang="zh-CN" altLang="en-US" sz="2800" dirty="0" smtClean="0">
                <a:solidFill>
                  <a:srgbClr val="990000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rPr>
              <a:t>十</a:t>
            </a:r>
            <a:endParaRPr lang="zh-CN" altLang="en-US" sz="2800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0281" name="Text Box 57"/>
          <p:cNvSpPr txBox="1">
            <a:spLocks noChangeArrowheads="1"/>
          </p:cNvSpPr>
          <p:nvPr/>
        </p:nvSpPr>
        <p:spPr bwMode="auto">
          <a:xfrm>
            <a:off x="5325758" y="4000375"/>
            <a:ext cx="2087563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280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+mn-ea"/>
                <a:sym typeface="Arial" panose="020B0604020202020204" pitchFamily="34" charset="0"/>
              </a:rPr>
              <a:t>是 </a:t>
            </a:r>
            <a:r>
              <a:rPr lang="en-US" altLang="zh-CN" sz="280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+mn-ea"/>
                <a:sym typeface="Arial" panose="020B0604020202020204" pitchFamily="34" charset="0"/>
              </a:rPr>
              <a:t>7 </a:t>
            </a:r>
            <a:r>
              <a:rPr lang="zh-CN" altLang="en-US" sz="280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+mn-ea"/>
                <a:sym typeface="Arial" panose="020B0604020202020204" pitchFamily="34" charset="0"/>
              </a:rPr>
              <a:t>个</a:t>
            </a:r>
            <a:r>
              <a:rPr lang="zh-CN" altLang="en-US" sz="28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+mn-ea"/>
                <a:sym typeface="Arial" panose="020B0604020202020204" pitchFamily="34" charset="0"/>
              </a:rPr>
              <a:t>十</a:t>
            </a:r>
            <a:endParaRPr lang="en-US" sz="2800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 rot="360000">
            <a:off x="3002743" y="2024401"/>
            <a:ext cx="465437" cy="892372"/>
            <a:chOff x="0" y="0"/>
            <a:chExt cx="2996" cy="6567"/>
          </a:xfrm>
        </p:grpSpPr>
        <p:sp>
          <p:nvSpPr>
            <p:cNvPr id="54" name="AutoShape 44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55" name="AutoShape 45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56" name="AutoShape 46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57" name="AutoShape 47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58" name="AutoShape 48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59" name="AutoShape 49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60" name="AutoShape 50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61" name="AutoShape 51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62" name="AutoShape 52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63" name="AutoShape 53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64" name="Freeform 54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solidFill>
              <a:srgbClr val="99CC00"/>
            </a:solidFill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28"/>
          <p:cNvGrpSpPr/>
          <p:nvPr/>
        </p:nvGrpSpPr>
        <p:grpSpPr bwMode="auto">
          <a:xfrm rot="360000">
            <a:off x="3931436" y="2024401"/>
            <a:ext cx="465437" cy="892372"/>
            <a:chOff x="0" y="0"/>
            <a:chExt cx="2996" cy="6567"/>
          </a:xfrm>
        </p:grpSpPr>
        <p:sp>
          <p:nvSpPr>
            <p:cNvPr id="66" name="AutoShape 44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67" name="AutoShape 45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68" name="AutoShape 46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69" name="AutoShape 47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70" name="AutoShape 48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71" name="AutoShape 49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72" name="AutoShape 50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73" name="AutoShape 51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74" name="AutoShape 52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75" name="AutoShape 53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76" name="Freeform 54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solidFill>
              <a:srgbClr val="99CC00"/>
            </a:solidFill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28"/>
          <p:cNvGrpSpPr/>
          <p:nvPr/>
        </p:nvGrpSpPr>
        <p:grpSpPr bwMode="auto">
          <a:xfrm rot="360000">
            <a:off x="4945856" y="2024401"/>
            <a:ext cx="465437" cy="892372"/>
            <a:chOff x="0" y="0"/>
            <a:chExt cx="2996" cy="6567"/>
          </a:xfrm>
        </p:grpSpPr>
        <p:sp>
          <p:nvSpPr>
            <p:cNvPr id="78" name="AutoShape 44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79" name="AutoShape 45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80" name="AutoShape 46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81" name="AutoShape 47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82" name="AutoShape 48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83" name="AutoShape 49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84" name="AutoShape 50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85" name="AutoShape 51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86" name="AutoShape 52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87" name="AutoShape 53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88" name="Freeform 54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solidFill>
              <a:srgbClr val="99CC00"/>
            </a:solidFill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28"/>
          <p:cNvGrpSpPr/>
          <p:nvPr/>
        </p:nvGrpSpPr>
        <p:grpSpPr bwMode="auto">
          <a:xfrm rot="360000">
            <a:off x="5960276" y="2024401"/>
            <a:ext cx="465437" cy="892372"/>
            <a:chOff x="0" y="0"/>
            <a:chExt cx="2996" cy="6567"/>
          </a:xfrm>
        </p:grpSpPr>
        <p:sp>
          <p:nvSpPr>
            <p:cNvPr id="90" name="AutoShape 44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91" name="AutoShape 45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92" name="AutoShape 46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93" name="AutoShape 47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94" name="AutoShape 48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95" name="AutoShape 49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96" name="AutoShape 50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97" name="AutoShape 51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98" name="AutoShape 52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99" name="AutoShape 53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0" name="Freeform 54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solidFill>
              <a:srgbClr val="99CC00"/>
            </a:solidFill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28"/>
          <p:cNvGrpSpPr/>
          <p:nvPr/>
        </p:nvGrpSpPr>
        <p:grpSpPr bwMode="auto">
          <a:xfrm rot="360000">
            <a:off x="6974696" y="2024401"/>
            <a:ext cx="465437" cy="892372"/>
            <a:chOff x="0" y="0"/>
            <a:chExt cx="2996" cy="6567"/>
          </a:xfrm>
        </p:grpSpPr>
        <p:sp>
          <p:nvSpPr>
            <p:cNvPr id="102" name="AutoShape 44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3" name="AutoShape 45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4" name="AutoShape 46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5" name="AutoShape 47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6" name="AutoShape 48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7" name="AutoShape 49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8" name="AutoShape 50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9" name="AutoShape 51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10" name="AutoShape 52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11" name="AutoShape 53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12" name="Freeform 54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solidFill>
              <a:srgbClr val="99CC00"/>
            </a:solidFill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28"/>
          <p:cNvGrpSpPr/>
          <p:nvPr/>
        </p:nvGrpSpPr>
        <p:grpSpPr bwMode="auto">
          <a:xfrm rot="360000">
            <a:off x="7989116" y="2024401"/>
            <a:ext cx="465437" cy="892372"/>
            <a:chOff x="0" y="0"/>
            <a:chExt cx="2996" cy="6567"/>
          </a:xfrm>
        </p:grpSpPr>
        <p:sp>
          <p:nvSpPr>
            <p:cNvPr id="114" name="AutoShape 44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15" name="AutoShape 45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16" name="AutoShape 46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17" name="AutoShape 47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18" name="AutoShape 48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19" name="AutoShape 49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20" name="AutoShape 50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21" name="AutoShape 51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22" name="AutoShape 52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23" name="AutoShape 53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24" name="Freeform 54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solidFill>
              <a:srgbClr val="99CC00"/>
            </a:solidFill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28"/>
          <p:cNvGrpSpPr/>
          <p:nvPr/>
        </p:nvGrpSpPr>
        <p:grpSpPr bwMode="auto">
          <a:xfrm rot="360000">
            <a:off x="9003535" y="2024401"/>
            <a:ext cx="465437" cy="892372"/>
            <a:chOff x="0" y="0"/>
            <a:chExt cx="2996" cy="6567"/>
          </a:xfrm>
        </p:grpSpPr>
        <p:sp>
          <p:nvSpPr>
            <p:cNvPr id="126" name="AutoShape 44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27" name="AutoShape 45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28" name="AutoShape 46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29" name="AutoShape 47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30" name="AutoShape 48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31" name="AutoShape 49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32" name="AutoShape 50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33" name="AutoShape 51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34" name="AutoShape 52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35" name="AutoShape 53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36" name="Freeform 54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solidFill>
              <a:srgbClr val="99CC00"/>
            </a:solidFill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4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37" name="矩形 136"/>
          <p:cNvSpPr/>
          <p:nvPr/>
        </p:nvSpPr>
        <p:spPr>
          <a:xfrm>
            <a:off x="797686" y="1072033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zh-CN" altLang="en-US" sz="32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rPr>
              <a:t>数一数有多少根小棒</a:t>
            </a:r>
            <a:endParaRPr lang="zh-CN" altLang="en-US" sz="3200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4359697" y="5070615"/>
            <a:ext cx="30276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 smtClean="0">
                <a:solidFill>
                  <a:srgbClr val="0070C0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  <a:sym typeface="Arial" panose="020B0604020202020204" pitchFamily="34" charset="0"/>
              </a:rPr>
              <a:t>你是怎么数的呢？</a:t>
            </a:r>
            <a:endParaRPr lang="zh-CN" altLang="en-US" sz="2800" dirty="0" smtClean="0">
              <a:solidFill>
                <a:srgbClr val="0070C0"/>
              </a:solidFill>
              <a:latin typeface="Times New Roman" panose="02020603050405020304"/>
              <a:ea typeface="楷体" panose="02010609060101010101" pitchFamily="49" charset="-122"/>
              <a:cs typeface="Times New Roman" panose="02020603050405020304"/>
              <a:sym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0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0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/>
      <p:bldP spid="1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mtClean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二、探究新知</a:t>
            </a:r>
            <a:endParaRPr lang="zh-CN" altLang="en-US" dirty="0" smtClean="0">
              <a:solidFill>
                <a:schemeClr val="bg1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9" name="AutoShape 32"/>
          <p:cNvSpPr/>
          <p:nvPr/>
        </p:nvSpPr>
        <p:spPr>
          <a:xfrm>
            <a:off x="3416300" y="1204819"/>
            <a:ext cx="5646653" cy="1280346"/>
          </a:xfrm>
          <a:prstGeom prst="wedgeRoundRectCallout">
            <a:avLst>
              <a:gd name="adj1" fmla="val -55190"/>
              <a:gd name="adj2" fmla="val 27546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121917" tIns="60958" rIns="121917" bIns="60958"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zh-CN" altLang="en-US" sz="2800" dirty="0">
                <a:latin typeface="Times New Roman" panose="02020603050405020304"/>
                <a:ea typeface="楷体" panose="02010609060101010101" pitchFamily="49" charset="-122"/>
              </a:rPr>
              <a:t>请利用手中的学具</a:t>
            </a:r>
            <a:r>
              <a:rPr lang="zh-CN" altLang="en-US" sz="2800">
                <a:latin typeface="Times New Roman" panose="02020603050405020304"/>
                <a:ea typeface="楷体" panose="02010609060101010101" pitchFamily="49" charset="-122"/>
              </a:rPr>
              <a:t>摆</a:t>
            </a:r>
            <a:r>
              <a:rPr lang="zh-CN" altLang="en-US" sz="2800" smtClean="0">
                <a:latin typeface="Times New Roman" panose="02020603050405020304"/>
                <a:ea typeface="楷体" panose="02010609060101010101" pitchFamily="49" charset="-122"/>
              </a:rPr>
              <a:t>出 4 个</a:t>
            </a:r>
            <a:r>
              <a:rPr lang="zh-CN" altLang="en-US" sz="2800">
                <a:latin typeface="Times New Roman" panose="02020603050405020304"/>
                <a:ea typeface="楷体" panose="02010609060101010101" pitchFamily="49" charset="-122"/>
              </a:rPr>
              <a:t>十</a:t>
            </a:r>
            <a:r>
              <a:rPr lang="zh-CN" altLang="en-US" sz="2800" smtClean="0">
                <a:latin typeface="Times New Roman" panose="02020603050405020304"/>
                <a:ea typeface="楷体" panose="02010609060101010101" pitchFamily="49" charset="-122"/>
              </a:rPr>
              <a:t>和 6 个</a:t>
            </a:r>
            <a:r>
              <a:rPr lang="zh-CN" altLang="en-US" sz="2800" dirty="0">
                <a:latin typeface="Times New Roman" panose="02020603050405020304"/>
                <a:ea typeface="楷体" panose="02010609060101010101" pitchFamily="49" charset="-122"/>
              </a:rPr>
              <a:t>一。</a:t>
            </a:r>
            <a:endParaRPr lang="zh-CN" altLang="en-US" sz="2800" dirty="0"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0" name="AutoShape 34"/>
          <p:cNvSpPr/>
          <p:nvPr/>
        </p:nvSpPr>
        <p:spPr>
          <a:xfrm>
            <a:off x="5516880" y="4732020"/>
            <a:ext cx="3051175" cy="619460"/>
          </a:xfrm>
          <a:prstGeom prst="wedgeRoundRectCallout">
            <a:avLst>
              <a:gd name="adj1" fmla="val 53074"/>
              <a:gd name="adj2" fmla="val -42065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/>
                <a:ea typeface="楷体" panose="02010609060101010101" pitchFamily="49" charset="-122"/>
                <a:sym typeface="+mn-ea"/>
              </a:rPr>
              <a:t>这个数是多少？</a:t>
            </a:r>
            <a:endParaRPr lang="zh-CN" altLang="en-US" sz="2800" dirty="0">
              <a:latin typeface="Times New Roman" panose="02020603050405020304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6195" name="Picture 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6300" y="3013710"/>
            <a:ext cx="676275" cy="904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2575" y="3013710"/>
            <a:ext cx="676275" cy="904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40288" y="3004185"/>
            <a:ext cx="676275" cy="904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Picture 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6563" y="3004185"/>
            <a:ext cx="676275" cy="904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AutoShape 32"/>
          <p:cNvSpPr/>
          <p:nvPr/>
        </p:nvSpPr>
        <p:spPr>
          <a:xfrm>
            <a:off x="3409040" y="1204819"/>
            <a:ext cx="5419685" cy="1280346"/>
          </a:xfrm>
          <a:prstGeom prst="wedgeRoundRectCallout">
            <a:avLst>
              <a:gd name="adj1" fmla="val -55190"/>
              <a:gd name="adj2" fmla="val 27546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121917" tIns="60958" rIns="121917" bIns="60958"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46 </a:t>
            </a:r>
            <a:r>
              <a:rPr lang="zh-CN" altLang="en-US" sz="2800" dirty="0" smtClean="0">
                <a:latin typeface="Times New Roman" panose="02020603050405020304"/>
                <a:ea typeface="楷体" panose="02010609060101010101" pitchFamily="49" charset="-122"/>
              </a:rPr>
              <a:t>是由 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4 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个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十</a:t>
            </a:r>
            <a:r>
              <a:rPr lang="zh-CN" altLang="en-US" sz="2800" dirty="0" smtClean="0">
                <a:latin typeface="Times New Roman" panose="02020603050405020304"/>
                <a:ea typeface="楷体" panose="02010609060101010101" pitchFamily="49" charset="-122"/>
              </a:rPr>
              <a:t>和 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6 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个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一</a:t>
            </a:r>
            <a:r>
              <a:rPr lang="zh-CN" altLang="en-US" sz="2800" dirty="0">
                <a:latin typeface="Times New Roman" panose="02020603050405020304"/>
                <a:ea typeface="楷体" panose="02010609060101010101" pitchFamily="49" charset="-122"/>
              </a:rPr>
              <a:t>组成的，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4 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个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十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和 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6 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个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一合起来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是 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46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pic>
        <p:nvPicPr>
          <p:cNvPr id="156" name="Picture 7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3625" y="3023235"/>
            <a:ext cx="428625" cy="819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7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15088" y="3021648"/>
            <a:ext cx="428625" cy="819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7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45275" y="3024823"/>
            <a:ext cx="428625" cy="819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7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15150" y="3023235"/>
            <a:ext cx="428625" cy="819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7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2488" y="3007360"/>
            <a:ext cx="428625" cy="819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7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72363" y="3007360"/>
            <a:ext cx="428625" cy="819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3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1512185" y="1429970"/>
            <a:ext cx="1570740" cy="179008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037280" y="4185920"/>
            <a:ext cx="1122126" cy="1496168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19" grpId="1" bldLvl="0" animBg="1"/>
      <p:bldP spid="20" grpId="0" bldLvl="0" animBg="1"/>
      <p:bldP spid="2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mtClean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二、探究新知</a:t>
            </a:r>
            <a:endParaRPr lang="zh-CN" altLang="en-US" dirty="0" smtClean="0">
              <a:solidFill>
                <a:schemeClr val="bg1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9" name="AutoShape 32"/>
          <p:cNvSpPr/>
          <p:nvPr/>
        </p:nvSpPr>
        <p:spPr>
          <a:xfrm>
            <a:off x="3701410" y="1823067"/>
            <a:ext cx="3780388" cy="1280346"/>
          </a:xfrm>
          <a:prstGeom prst="wedgeRoundRectCallout">
            <a:avLst>
              <a:gd name="adj1" fmla="val -55190"/>
              <a:gd name="adj2" fmla="val 27546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121917" tIns="60958" rIns="121917" bIns="60958"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/>
                <a:ea typeface="楷体" panose="02010609060101010101" pitchFamily="49" charset="-122"/>
              </a:rPr>
              <a:t>请利用手中的学具</a:t>
            </a:r>
            <a:r>
              <a:rPr lang="zh-CN" altLang="en-US" sz="2800">
                <a:latin typeface="Times New Roman" panose="02020603050405020304"/>
                <a:ea typeface="楷体" panose="02010609060101010101" pitchFamily="49" charset="-122"/>
              </a:rPr>
              <a:t>摆</a:t>
            </a:r>
            <a:r>
              <a:rPr lang="zh-CN" altLang="en-US" sz="2800" smtClean="0">
                <a:latin typeface="Times New Roman" panose="02020603050405020304"/>
                <a:ea typeface="楷体" panose="02010609060101010101" pitchFamily="49" charset="-122"/>
              </a:rPr>
              <a:t>出 </a:t>
            </a:r>
            <a:r>
              <a:rPr lang="en-US" altLang="zh-CN" sz="2800" smtClean="0">
                <a:latin typeface="Times New Roman" panose="02020603050405020304"/>
                <a:ea typeface="楷体" panose="02010609060101010101" pitchFamily="49" charset="-122"/>
              </a:rPr>
              <a:t>35</a:t>
            </a:r>
            <a:r>
              <a:rPr lang="zh-CN" altLang="en-US" sz="2800" dirty="0">
                <a:latin typeface="Times New Roman" panose="02020603050405020304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0" name="AutoShape 34"/>
          <p:cNvSpPr/>
          <p:nvPr/>
        </p:nvSpPr>
        <p:spPr>
          <a:xfrm>
            <a:off x="2387065" y="5068035"/>
            <a:ext cx="7486550" cy="674227"/>
          </a:xfrm>
          <a:prstGeom prst="wedgeRoundRectCallout">
            <a:avLst>
              <a:gd name="adj1" fmla="val 53074"/>
              <a:gd name="adj2" fmla="val -42065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/>
                <a:ea typeface="楷体" panose="02010609060101010101" pitchFamily="49" charset="-122"/>
                <a:sym typeface="+mn-ea"/>
              </a:rPr>
              <a:t>说一说这个数是由几个十和几个一组成的？</a:t>
            </a:r>
            <a:endParaRPr lang="zh-CN" altLang="en-US" sz="2800" dirty="0">
              <a:latin typeface="Times New Roman" panose="02020603050405020304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6195" name="Picture 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6843" y="3343593"/>
            <a:ext cx="676275" cy="904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23118" y="3342005"/>
            <a:ext cx="676275" cy="904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9243" y="3332480"/>
            <a:ext cx="676275" cy="904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AutoShape 32"/>
          <p:cNvSpPr/>
          <p:nvPr/>
        </p:nvSpPr>
        <p:spPr>
          <a:xfrm>
            <a:off x="3736251" y="1394124"/>
            <a:ext cx="4411068" cy="1850749"/>
          </a:xfrm>
          <a:prstGeom prst="wedgeRoundRectCallout">
            <a:avLst>
              <a:gd name="adj1" fmla="val -55190"/>
              <a:gd name="adj2" fmla="val 27546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121917" tIns="60958" rIns="121917" bIns="60958"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35 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是由 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3 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个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十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和 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5 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个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一组成的，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3 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个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十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和 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5 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个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一合起来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是 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35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pic>
        <p:nvPicPr>
          <p:cNvPr id="156" name="Picture 7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493" y="3351530"/>
            <a:ext cx="428625" cy="819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7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70955" y="3351530"/>
            <a:ext cx="428625" cy="819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7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99555" y="3353118"/>
            <a:ext cx="428625" cy="819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7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71018" y="3351530"/>
            <a:ext cx="428625" cy="819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7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8355" y="3337243"/>
            <a:ext cx="428625" cy="819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3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1822313" y="1194435"/>
            <a:ext cx="1312183" cy="1495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0231715" y="4031615"/>
            <a:ext cx="1122126" cy="1496168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19" grpId="1" bldLvl="0" animBg="1"/>
      <p:bldP spid="20" grpId="0" bldLvl="0" animBg="1"/>
      <p:bldP spid="2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三</a:t>
            </a:r>
            <a:r>
              <a:rPr lang="zh-CN" altLang="en-US" smtClean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、巩固练习</a:t>
            </a:r>
            <a:endParaRPr lang="zh-CN" altLang="en-US" dirty="0" smtClean="0">
              <a:solidFill>
                <a:schemeClr val="bg1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4350" name="Text Box 18"/>
          <p:cNvSpPr txBox="1"/>
          <p:nvPr/>
        </p:nvSpPr>
        <p:spPr>
          <a:xfrm>
            <a:off x="608728" y="1171927"/>
            <a:ext cx="6252210" cy="6093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dirty="0" smtClean="0">
                <a:latin typeface="Times New Roman" panose="02020603050405020304"/>
                <a:ea typeface="楷体" panose="02010609060101010101" pitchFamily="49" charset="-122"/>
                <a:cs typeface="+mn-ea"/>
              </a:rPr>
              <a:t>1. </a:t>
            </a:r>
            <a:r>
              <a:rPr sz="2800" dirty="0" err="1" smtClean="0">
                <a:latin typeface="Times New Roman" panose="02020603050405020304"/>
                <a:ea typeface="楷体" panose="02010609060101010101" pitchFamily="49" charset="-122"/>
                <a:cs typeface="+mn-ea"/>
              </a:rPr>
              <a:t>摆一摆</a:t>
            </a:r>
            <a:r>
              <a:rPr sz="2800" dirty="0" err="1">
                <a:latin typeface="Times New Roman" panose="02020603050405020304"/>
                <a:ea typeface="楷体" panose="02010609060101010101" pitchFamily="49" charset="-122"/>
                <a:cs typeface="+mn-ea"/>
              </a:rPr>
              <a:t>，说一说，填一填</a:t>
            </a:r>
            <a:r>
              <a:rPr sz="2800" dirty="0">
                <a:latin typeface="Times New Roman" panose="02020603050405020304"/>
                <a:ea typeface="楷体" panose="02010609060101010101" pitchFamily="49" charset="-122"/>
                <a:cs typeface="+mn-ea"/>
              </a:rPr>
              <a:t>。</a:t>
            </a:r>
            <a:endParaRPr sz="2800" dirty="0">
              <a:latin typeface="Times New Roman" panose="02020603050405020304"/>
              <a:ea typeface="楷体" panose="02010609060101010101" pitchFamily="49" charset="-122"/>
              <a:cs typeface="+mn-ea"/>
            </a:endParaRPr>
          </a:p>
        </p:txBody>
      </p:sp>
      <p:grpSp>
        <p:nvGrpSpPr>
          <p:cNvPr id="17" name="Group 28"/>
          <p:cNvGrpSpPr/>
          <p:nvPr/>
        </p:nvGrpSpPr>
        <p:grpSpPr bwMode="auto">
          <a:xfrm rot="360000">
            <a:off x="1938457" y="2733320"/>
            <a:ext cx="465437" cy="892372"/>
            <a:chOff x="0" y="0"/>
            <a:chExt cx="2996" cy="6567"/>
          </a:xfrm>
        </p:grpSpPr>
        <p:sp>
          <p:nvSpPr>
            <p:cNvPr id="2" name="AutoShape 44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9" name="AutoShape 45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3" name="AutoShape 46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7" name="AutoShape 47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8" name="AutoShape 48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9" name="AutoShape 49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6" name="AutoShape 50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46" name="AutoShape 51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47" name="AutoShape 52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48" name="AutoShape 53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54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solidFill>
              <a:srgbClr val="99CC00"/>
            </a:solidFill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28"/>
          <p:cNvGrpSpPr/>
          <p:nvPr/>
        </p:nvGrpSpPr>
        <p:grpSpPr bwMode="auto">
          <a:xfrm rot="360000">
            <a:off x="2795713" y="2733320"/>
            <a:ext cx="465437" cy="892372"/>
            <a:chOff x="0" y="0"/>
            <a:chExt cx="2996" cy="6567"/>
          </a:xfrm>
        </p:grpSpPr>
        <p:sp>
          <p:nvSpPr>
            <p:cNvPr id="51" name="AutoShape 44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52" name="AutoShape 45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53" name="AutoShape 46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54" name="AutoShape 47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55" name="AutoShape 48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56" name="AutoShape 49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57" name="AutoShape 50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58" name="AutoShape 51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59" name="AutoShape 52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60" name="AutoShape 53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61" name="Freeform 54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solidFill>
              <a:srgbClr val="99CC00"/>
            </a:solidFill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28"/>
          <p:cNvGrpSpPr/>
          <p:nvPr/>
        </p:nvGrpSpPr>
        <p:grpSpPr bwMode="auto">
          <a:xfrm rot="360000">
            <a:off x="3652969" y="2733320"/>
            <a:ext cx="465437" cy="892372"/>
            <a:chOff x="0" y="0"/>
            <a:chExt cx="2996" cy="6567"/>
          </a:xfrm>
        </p:grpSpPr>
        <p:sp>
          <p:nvSpPr>
            <p:cNvPr id="63" name="AutoShape 44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64" name="AutoShape 45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65" name="AutoShape 46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66" name="AutoShape 47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67" name="AutoShape 48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68" name="AutoShape 49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69" name="AutoShape 50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70" name="AutoShape 51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71" name="AutoShape 52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72" name="AutoShape 53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73" name="Freeform 54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solidFill>
              <a:srgbClr val="99CC00"/>
            </a:solidFill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Group 28"/>
          <p:cNvGrpSpPr/>
          <p:nvPr/>
        </p:nvGrpSpPr>
        <p:grpSpPr bwMode="auto">
          <a:xfrm rot="360000">
            <a:off x="4510225" y="2733320"/>
            <a:ext cx="465437" cy="892372"/>
            <a:chOff x="0" y="0"/>
            <a:chExt cx="2996" cy="6567"/>
          </a:xfrm>
        </p:grpSpPr>
        <p:sp>
          <p:nvSpPr>
            <p:cNvPr id="75" name="AutoShape 44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76" name="AutoShape 45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77" name="AutoShape 46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78" name="AutoShape 47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79" name="AutoShape 48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80" name="AutoShape 49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81" name="AutoShape 50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82" name="AutoShape 51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83" name="AutoShape 52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84" name="AutoShape 53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85" name="Freeform 54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solidFill>
              <a:srgbClr val="99CC00"/>
            </a:solidFill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6" name="Group 28"/>
          <p:cNvGrpSpPr/>
          <p:nvPr/>
        </p:nvGrpSpPr>
        <p:grpSpPr bwMode="auto">
          <a:xfrm rot="360000">
            <a:off x="5367481" y="2733320"/>
            <a:ext cx="465437" cy="892372"/>
            <a:chOff x="0" y="0"/>
            <a:chExt cx="2996" cy="6567"/>
          </a:xfrm>
        </p:grpSpPr>
        <p:sp>
          <p:nvSpPr>
            <p:cNvPr id="87" name="AutoShape 44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88" name="AutoShape 45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89" name="AutoShape 46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90" name="AutoShape 47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91" name="AutoShape 48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92" name="AutoShape 49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93" name="AutoShape 50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94" name="AutoShape 51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95" name="AutoShape 52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96" name="AutoShape 53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97" name="Freeform 54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solidFill>
              <a:srgbClr val="99CC00"/>
            </a:solidFill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8" name="Group 28"/>
          <p:cNvGrpSpPr/>
          <p:nvPr/>
        </p:nvGrpSpPr>
        <p:grpSpPr bwMode="auto">
          <a:xfrm rot="360000">
            <a:off x="6224737" y="2733320"/>
            <a:ext cx="465437" cy="892372"/>
            <a:chOff x="0" y="0"/>
            <a:chExt cx="2996" cy="6567"/>
          </a:xfrm>
        </p:grpSpPr>
        <p:sp>
          <p:nvSpPr>
            <p:cNvPr id="99" name="AutoShape 44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0" name="AutoShape 45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1" name="AutoShape 46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2" name="AutoShape 47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3" name="AutoShape 48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4" name="AutoShape 49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5" name="AutoShape 50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6" name="AutoShape 51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7" name="AutoShape 52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8" name="AutoShape 53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9" name="Freeform 54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solidFill>
              <a:srgbClr val="99CC00"/>
            </a:solidFill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0" name="Group 28"/>
          <p:cNvGrpSpPr/>
          <p:nvPr/>
        </p:nvGrpSpPr>
        <p:grpSpPr bwMode="auto">
          <a:xfrm rot="360000">
            <a:off x="7081993" y="2733320"/>
            <a:ext cx="465437" cy="892372"/>
            <a:chOff x="0" y="0"/>
            <a:chExt cx="2996" cy="6567"/>
          </a:xfrm>
        </p:grpSpPr>
        <p:sp>
          <p:nvSpPr>
            <p:cNvPr id="111" name="AutoShape 44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12" name="AutoShape 45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13" name="AutoShape 46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14" name="AutoShape 47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15" name="AutoShape 48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16" name="AutoShape 49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17" name="AutoShape 50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18" name="AutoShape 51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19" name="AutoShape 52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20" name="AutoShape 53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21" name="Freeform 54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solidFill>
              <a:srgbClr val="99CC00"/>
            </a:solidFill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2" name="Group 28"/>
          <p:cNvGrpSpPr/>
          <p:nvPr/>
        </p:nvGrpSpPr>
        <p:grpSpPr bwMode="auto">
          <a:xfrm rot="360000">
            <a:off x="7939249" y="2733320"/>
            <a:ext cx="465437" cy="892372"/>
            <a:chOff x="0" y="0"/>
            <a:chExt cx="2996" cy="6567"/>
          </a:xfrm>
        </p:grpSpPr>
        <p:sp>
          <p:nvSpPr>
            <p:cNvPr id="123" name="AutoShape 44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24" name="AutoShape 45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25" name="AutoShape 46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26" name="AutoShape 47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27" name="AutoShape 48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28" name="AutoShape 49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29" name="AutoShape 50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30" name="AutoShape 51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31" name="AutoShape 52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32" name="AutoShape 53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33" name="Freeform 54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solidFill>
              <a:srgbClr val="99CC00"/>
            </a:solidFill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4" name="Group 28"/>
          <p:cNvGrpSpPr/>
          <p:nvPr/>
        </p:nvGrpSpPr>
        <p:grpSpPr bwMode="auto">
          <a:xfrm rot="360000">
            <a:off x="8796505" y="2733320"/>
            <a:ext cx="465437" cy="892372"/>
            <a:chOff x="0" y="0"/>
            <a:chExt cx="2996" cy="6567"/>
          </a:xfrm>
        </p:grpSpPr>
        <p:sp>
          <p:nvSpPr>
            <p:cNvPr id="135" name="AutoShape 44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36" name="AutoShape 45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37" name="AutoShape 46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38" name="AutoShape 47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39" name="AutoShape 48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40" name="AutoShape 49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41" name="AutoShape 50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42" name="AutoShape 51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43" name="AutoShape 52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44" name="AutoShape 53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45" name="Freeform 54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solidFill>
              <a:srgbClr val="99CC00"/>
            </a:solidFill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6" name="Group 28"/>
          <p:cNvGrpSpPr/>
          <p:nvPr/>
        </p:nvGrpSpPr>
        <p:grpSpPr bwMode="auto">
          <a:xfrm rot="360000">
            <a:off x="9653760" y="2733320"/>
            <a:ext cx="465437" cy="892372"/>
            <a:chOff x="0" y="0"/>
            <a:chExt cx="2996" cy="6567"/>
          </a:xfrm>
        </p:grpSpPr>
        <p:sp>
          <p:nvSpPr>
            <p:cNvPr id="147" name="AutoShape 44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48" name="AutoShape 45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49" name="AutoShape 46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50" name="AutoShape 47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51" name="AutoShape 48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52" name="AutoShape 49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53" name="AutoShape 50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54" name="AutoShape 51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55" name="AutoShape 52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56" name="AutoShape 53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57" name="Freeform 54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solidFill>
              <a:srgbClr val="99CC00"/>
            </a:solidFill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58" name="矩形 157"/>
          <p:cNvSpPr/>
          <p:nvPr/>
        </p:nvSpPr>
        <p:spPr>
          <a:xfrm>
            <a:off x="1767840" y="4575810"/>
            <a:ext cx="865695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zh-CN" altLang="en-US" sz="28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+mn-ea"/>
                <a:sym typeface="Arial" panose="020B0604020202020204" pitchFamily="34" charset="0"/>
              </a:rPr>
              <a:t>上面有（   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+mn-ea"/>
                <a:sym typeface="Arial" panose="020B0604020202020204" pitchFamily="34" charset="0"/>
              </a:rPr>
              <a:t>     </a:t>
            </a:r>
            <a:r>
              <a:rPr lang="zh-CN" altLang="en-US" sz="28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+mn-ea"/>
                <a:sym typeface="Arial" panose="020B0604020202020204" pitchFamily="34" charset="0"/>
              </a:rPr>
              <a:t>）根小棒，这个数里面有（   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+mn-ea"/>
                <a:sym typeface="Arial" panose="020B0604020202020204" pitchFamily="34" charset="0"/>
              </a:rPr>
              <a:t>    </a:t>
            </a:r>
            <a:r>
              <a:rPr lang="zh-CN" altLang="en-US" sz="28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+mn-ea"/>
                <a:sym typeface="Arial" panose="020B0604020202020204" pitchFamily="34" charset="0"/>
              </a:rPr>
              <a:t>）个十。</a:t>
            </a:r>
            <a:endParaRPr lang="zh-CN" altLang="en-US" sz="2800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Text Box 62"/>
          <p:cNvSpPr txBox="1">
            <a:spLocks noChangeArrowheads="1"/>
          </p:cNvSpPr>
          <p:nvPr/>
        </p:nvSpPr>
        <p:spPr bwMode="auto">
          <a:xfrm>
            <a:off x="3192600" y="4565299"/>
            <a:ext cx="857256" cy="521970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 defTabSz="914400"/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100</a:t>
            </a:r>
            <a:endParaRPr lang="en-US" altLang="zh-CN" sz="2800" dirty="0" smtClean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60" name="Text Box 62"/>
          <p:cNvSpPr txBox="1">
            <a:spLocks noChangeArrowheads="1"/>
          </p:cNvSpPr>
          <p:nvPr/>
        </p:nvSpPr>
        <p:spPr bwMode="auto">
          <a:xfrm>
            <a:off x="8204496" y="4557598"/>
            <a:ext cx="739775" cy="521970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defTabSz="914400"/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10</a:t>
            </a:r>
            <a:endParaRPr lang="en-US" altLang="zh-CN" sz="2800" dirty="0" smtClean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" grpId="0" bldLvl="0" animBg="1"/>
      <p:bldP spid="160" grpId="0" bldLvl="0" animBg="1"/>
    </p:bldLst>
  </p:timing>
</p:sld>
</file>

<file path=ppt/tags/tag1.xml><?xml version="1.0" encoding="utf-8"?>
<p:tagLst xmlns:p="http://schemas.openxmlformats.org/presentationml/2006/main">
  <p:tag name="PA" val="v3.2.0"/>
</p:tagLst>
</file>

<file path=ppt/tags/tag2.xml><?xml version="1.0" encoding="utf-8"?>
<p:tagLst xmlns:p="http://schemas.openxmlformats.org/presentationml/2006/main">
  <p:tag name="PA" val="v3.2.0"/>
</p:tagLst>
</file>

<file path=ppt/tags/tag3.xml><?xml version="1.0" encoding="utf-8"?>
<p:tagLst xmlns:p="http://schemas.openxmlformats.org/presentationml/2006/main">
  <p:tag name="PA" val="v3.2.0"/>
</p:tagLst>
</file>

<file path=ppt/tags/tag4.xml><?xml version="1.0" encoding="utf-8"?>
<p:tagLst xmlns:p="http://schemas.openxmlformats.org/presentationml/2006/main">
  <p:tag name="KSO_WPP_MARK_KEY" val="bfdbbb37-1898-4c91-adc4-5d45d2c1954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636</Words>
  <Application>WPS 演示</Application>
  <PresentationFormat>自定义</PresentationFormat>
  <Paragraphs>109</Paragraphs>
  <Slides>15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Arial</vt:lpstr>
      <vt:lpstr>宋体</vt:lpstr>
      <vt:lpstr>Wingdings</vt:lpstr>
      <vt:lpstr>Times New Roman</vt:lpstr>
      <vt:lpstr>楷体</vt:lpstr>
      <vt:lpstr>Times New Roman</vt:lpstr>
      <vt:lpstr>微软雅黑</vt:lpstr>
      <vt:lpstr>Arial</vt:lpstr>
      <vt:lpstr>Arial Unicode MS</vt:lpstr>
      <vt:lpstr>Calibri</vt:lpstr>
      <vt:lpstr>第一PPT模板网-WWW.1PPT.COM</vt:lpstr>
      <vt:lpstr>数的组成</vt:lpstr>
      <vt:lpstr>一、新课导入</vt:lpstr>
      <vt:lpstr>一、新课导入</vt:lpstr>
      <vt:lpstr>一、新课导入</vt:lpstr>
      <vt:lpstr>一、新课导入</vt:lpstr>
      <vt:lpstr>二、探究新知</vt:lpstr>
      <vt:lpstr>二、探究新知</vt:lpstr>
      <vt:lpstr>二、探究新知</vt:lpstr>
      <vt:lpstr>三、巩固练习</vt:lpstr>
      <vt:lpstr>三、巩固练习</vt:lpstr>
      <vt:lpstr>三、巩固练习</vt:lpstr>
      <vt:lpstr>三、巩固练习</vt:lpstr>
      <vt:lpstr>三、巩固练习</vt:lpstr>
      <vt:lpstr>四、课堂小结</vt:lpstr>
      <vt:lpstr>再见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10</cp:revision>
  <dcterms:created xsi:type="dcterms:W3CDTF">2018-12-13T05:08:00Z</dcterms:created>
  <dcterms:modified xsi:type="dcterms:W3CDTF">2023-01-26T10:41:26Z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8AA3BC4B08EC4E1093A9C887F5979ABD</vt:lpwstr>
  </property>
</Properties>
</file>