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0"/>
  </p:handoutMasterIdLst>
  <p:sldIdLst>
    <p:sldId id="257" r:id="rId3"/>
    <p:sldId id="259" r:id="rId4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8" clrIdx="0"/>
  <p:cmAuthor id="1" name="Administrator" initials="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7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002452AB-6438-4C5F-8441-EED9880EF3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FD712FF-4DAB-47BC-90F5-69D549D1B0D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71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921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126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331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5362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741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1945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1506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rrowheads="1"/>
          </p:cNvSpPr>
          <p:nvPr>
            <p:ph type="sldImg" idx="4294967295"/>
          </p:nvPr>
        </p:nvSpPr>
        <p:spPr>
          <a:xfrm>
            <a:off x="685800" y="1143000"/>
            <a:ext cx="5486400" cy="3086100"/>
          </a:xfrm>
          <a:ln>
            <a:miter lim="800000"/>
          </a:ln>
        </p:spPr>
      </p:sp>
      <p:sp>
        <p:nvSpPr>
          <p:cNvPr id="23554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9D30BD-905B-4268-9E2E-3750E5B030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3F9599-1A6E-4E39-91EB-3F2FB08190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52930" cy="4388644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9C815-F5B7-46C5-A9D2-144A2F180E2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30241-67A1-49FC-8E40-2492B71DCD9D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A569D-F701-4F0B-A128-5CED4798F1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200151"/>
            <a:ext cx="4032504" cy="339447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3A17B8-CB41-4864-B84C-8D23F5987EB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2" y="1333829"/>
            <a:ext cx="3655181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2" y="1999034"/>
            <a:ext cx="3655181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76FAD-1A42-4477-B7A5-0B47FDE6863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3A379-4459-4539-963A-2BE8D9EAE34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8C07E-166E-489D-BB78-E9E7CD0BFB4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EA83D1-ADAC-4807-B67F-5F188A1A37B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5C4E4E-AAE9-4EBA-B275-A5D406F4C7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D1B088EA-25B6-42B1-A718-C2030A6E1D9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ChangeArrowheads="1"/>
          </p:cNvSpPr>
          <p:nvPr/>
        </p:nvSpPr>
        <p:spPr bwMode="auto">
          <a:xfrm>
            <a:off x="12700" y="4876006"/>
            <a:ext cx="9131300" cy="264542"/>
          </a:xfrm>
          <a:prstGeom prst="rect">
            <a:avLst/>
          </a:prstGeom>
          <a:gradFill rotWithShape="1">
            <a:gsLst>
              <a:gs pos="0">
                <a:srgbClr val="A87A3A"/>
              </a:gs>
              <a:gs pos="19000">
                <a:srgbClr val="A8773C"/>
              </a:gs>
              <a:gs pos="71001">
                <a:srgbClr val="835A2B"/>
              </a:gs>
              <a:gs pos="100000">
                <a:srgbClr val="9C7339"/>
              </a:gs>
            </a:gsLst>
            <a:lin ang="54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100"/>
          </a:p>
        </p:txBody>
      </p:sp>
      <p:grpSp>
        <p:nvGrpSpPr>
          <p:cNvPr id="4098" name="组合 5"/>
          <p:cNvGrpSpPr/>
          <p:nvPr/>
        </p:nvGrpSpPr>
        <p:grpSpPr bwMode="auto">
          <a:xfrm>
            <a:off x="12700" y="3525737"/>
            <a:ext cx="427038" cy="1375172"/>
            <a:chOff x="1082676" y="2309813"/>
            <a:chExt cx="566738" cy="2441576"/>
          </a:xfrm>
        </p:grpSpPr>
        <p:sp>
          <p:nvSpPr>
            <p:cNvPr id="4099" name="Freeform 12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Freeform 13"/>
            <p:cNvSpPr>
              <a:spLocks noChangeArrowheads="1"/>
            </p:cNvSpPr>
            <p:nvPr/>
          </p:nvSpPr>
          <p:spPr bwMode="auto">
            <a:xfrm>
              <a:off x="1200151" y="2309813"/>
              <a:ext cx="449263" cy="2441575"/>
            </a:xfrm>
            <a:custGeom>
              <a:avLst/>
              <a:gdLst>
                <a:gd name="T0" fmla="*/ 146 w 283"/>
                <a:gd name="T1" fmla="*/ 0 h 1538"/>
                <a:gd name="T2" fmla="*/ 0 w 283"/>
                <a:gd name="T3" fmla="*/ 0 h 1538"/>
                <a:gd name="T4" fmla="*/ 0 w 283"/>
                <a:gd name="T5" fmla="*/ 941 h 1538"/>
                <a:gd name="T6" fmla="*/ 0 w 283"/>
                <a:gd name="T7" fmla="*/ 1299 h 1538"/>
                <a:gd name="T8" fmla="*/ 0 w 283"/>
                <a:gd name="T9" fmla="*/ 1538 h 1538"/>
                <a:gd name="T10" fmla="*/ 56 w 283"/>
                <a:gd name="T11" fmla="*/ 1538 h 1538"/>
                <a:gd name="T12" fmla="*/ 146 w 283"/>
                <a:gd name="T13" fmla="*/ 1538 h 1538"/>
                <a:gd name="T14" fmla="*/ 175 w 283"/>
                <a:gd name="T15" fmla="*/ 1538 h 1538"/>
                <a:gd name="T16" fmla="*/ 224 w 283"/>
                <a:gd name="T17" fmla="*/ 1538 h 1538"/>
                <a:gd name="T18" fmla="*/ 255 w 283"/>
                <a:gd name="T19" fmla="*/ 1538 h 1538"/>
                <a:gd name="T20" fmla="*/ 283 w 283"/>
                <a:gd name="T21" fmla="*/ 1538 h 1538"/>
                <a:gd name="T22" fmla="*/ 283 w 283"/>
                <a:gd name="T23" fmla="*/ 1299 h 1538"/>
                <a:gd name="T24" fmla="*/ 283 w 283"/>
                <a:gd name="T25" fmla="*/ 941 h 1538"/>
                <a:gd name="T26" fmla="*/ 283 w 283"/>
                <a:gd name="T27" fmla="*/ 0 h 1538"/>
                <a:gd name="T28" fmla="*/ 146 w 283"/>
                <a:gd name="T29" fmla="*/ 0 h 1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3" h="1538">
                  <a:moveTo>
                    <a:pt x="146" y="0"/>
                  </a:moveTo>
                  <a:lnTo>
                    <a:pt x="0" y="0"/>
                  </a:lnTo>
                  <a:lnTo>
                    <a:pt x="0" y="941"/>
                  </a:lnTo>
                  <a:lnTo>
                    <a:pt x="0" y="1299"/>
                  </a:lnTo>
                  <a:lnTo>
                    <a:pt x="0" y="1538"/>
                  </a:lnTo>
                  <a:lnTo>
                    <a:pt x="56" y="1538"/>
                  </a:lnTo>
                  <a:lnTo>
                    <a:pt x="146" y="1538"/>
                  </a:lnTo>
                  <a:lnTo>
                    <a:pt x="175" y="1538"/>
                  </a:lnTo>
                  <a:lnTo>
                    <a:pt x="224" y="1538"/>
                  </a:lnTo>
                  <a:lnTo>
                    <a:pt x="255" y="1538"/>
                  </a:lnTo>
                  <a:lnTo>
                    <a:pt x="283" y="1538"/>
                  </a:lnTo>
                  <a:lnTo>
                    <a:pt x="283" y="1299"/>
                  </a:lnTo>
                  <a:lnTo>
                    <a:pt x="283" y="941"/>
                  </a:lnTo>
                  <a:lnTo>
                    <a:pt x="283" y="0"/>
                  </a:lnTo>
                  <a:lnTo>
                    <a:pt x="1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Rectangle 14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2" name="Rectangle 15"/>
            <p:cNvSpPr>
              <a:spLocks noChangeArrowheads="1"/>
            </p:cNvSpPr>
            <p:nvPr/>
          </p:nvSpPr>
          <p:spPr bwMode="auto">
            <a:xfrm>
              <a:off x="1082676" y="2309813"/>
              <a:ext cx="450850" cy="2441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3" name="Rectangle 16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4" name="Rectangle 17"/>
            <p:cNvSpPr>
              <a:spLocks noChangeArrowheads="1"/>
            </p:cNvSpPr>
            <p:nvPr/>
          </p:nvSpPr>
          <p:spPr bwMode="auto">
            <a:xfrm>
              <a:off x="1082676" y="3803651"/>
              <a:ext cx="450850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5" name="Rectangle 18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6" name="Rectangle 19"/>
            <p:cNvSpPr>
              <a:spLocks noChangeArrowheads="1"/>
            </p:cNvSpPr>
            <p:nvPr/>
          </p:nvSpPr>
          <p:spPr bwMode="auto">
            <a:xfrm>
              <a:off x="1173163" y="4438651"/>
              <a:ext cx="266700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7" name="Oval 20"/>
            <p:cNvSpPr>
              <a:spLocks noChangeArrowheads="1"/>
            </p:cNvSpPr>
            <p:nvPr/>
          </p:nvSpPr>
          <p:spPr bwMode="auto">
            <a:xfrm>
              <a:off x="1173163" y="3370263"/>
              <a:ext cx="266700" cy="2714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08" name="Freeform 21"/>
            <p:cNvSpPr>
              <a:spLocks noEditPoints="1" noChangeArrowheads="1"/>
            </p:cNvSpPr>
            <p:nvPr/>
          </p:nvSpPr>
          <p:spPr bwMode="auto">
            <a:xfrm>
              <a:off x="1316038" y="2309813"/>
              <a:ext cx="217488" cy="2441575"/>
            </a:xfrm>
            <a:custGeom>
              <a:avLst/>
              <a:gdLst>
                <a:gd name="T0" fmla="*/ 58 w 58"/>
                <a:gd name="T1" fmla="*/ 548 h 649"/>
                <a:gd name="T2" fmla="*/ 0 w 58"/>
                <a:gd name="T3" fmla="*/ 548 h 649"/>
                <a:gd name="T4" fmla="*/ 0 w 58"/>
                <a:gd name="T5" fmla="*/ 566 h 649"/>
                <a:gd name="T6" fmla="*/ 33 w 58"/>
                <a:gd name="T7" fmla="*/ 566 h 649"/>
                <a:gd name="T8" fmla="*/ 33 w 58"/>
                <a:gd name="T9" fmla="*/ 649 h 649"/>
                <a:gd name="T10" fmla="*/ 46 w 58"/>
                <a:gd name="T11" fmla="*/ 649 h 649"/>
                <a:gd name="T12" fmla="*/ 58 w 58"/>
                <a:gd name="T13" fmla="*/ 649 h 649"/>
                <a:gd name="T14" fmla="*/ 58 w 58"/>
                <a:gd name="T15" fmla="*/ 548 h 649"/>
                <a:gd name="T16" fmla="*/ 58 w 58"/>
                <a:gd name="T17" fmla="*/ 0 h 649"/>
                <a:gd name="T18" fmla="*/ 0 w 58"/>
                <a:gd name="T19" fmla="*/ 0 h 649"/>
                <a:gd name="T20" fmla="*/ 0 w 58"/>
                <a:gd name="T21" fmla="*/ 282 h 649"/>
                <a:gd name="T22" fmla="*/ 33 w 58"/>
                <a:gd name="T23" fmla="*/ 318 h 649"/>
                <a:gd name="T24" fmla="*/ 0 w 58"/>
                <a:gd name="T25" fmla="*/ 354 h 649"/>
                <a:gd name="T26" fmla="*/ 0 w 58"/>
                <a:gd name="T27" fmla="*/ 397 h 649"/>
                <a:gd name="T28" fmla="*/ 58 w 58"/>
                <a:gd name="T29" fmla="*/ 397 h 649"/>
                <a:gd name="T30" fmla="*/ 58 w 58"/>
                <a:gd name="T31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8" h="649">
                  <a:moveTo>
                    <a:pt x="58" y="548"/>
                  </a:moveTo>
                  <a:cubicBezTo>
                    <a:pt x="0" y="548"/>
                    <a:pt x="0" y="548"/>
                    <a:pt x="0" y="548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33" y="566"/>
                    <a:pt x="33" y="566"/>
                    <a:pt x="33" y="566"/>
                  </a:cubicBezTo>
                  <a:cubicBezTo>
                    <a:pt x="33" y="649"/>
                    <a:pt x="33" y="649"/>
                    <a:pt x="33" y="649"/>
                  </a:cubicBezTo>
                  <a:cubicBezTo>
                    <a:pt x="46" y="649"/>
                    <a:pt x="46" y="649"/>
                    <a:pt x="46" y="649"/>
                  </a:cubicBezTo>
                  <a:cubicBezTo>
                    <a:pt x="58" y="649"/>
                    <a:pt x="58" y="649"/>
                    <a:pt x="58" y="649"/>
                  </a:cubicBezTo>
                  <a:cubicBezTo>
                    <a:pt x="58" y="548"/>
                    <a:pt x="58" y="548"/>
                    <a:pt x="58" y="548"/>
                  </a:cubicBezTo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9" y="283"/>
                    <a:pt x="33" y="299"/>
                    <a:pt x="33" y="318"/>
                  </a:cubicBezTo>
                  <a:cubicBezTo>
                    <a:pt x="33" y="337"/>
                    <a:pt x="19" y="353"/>
                    <a:pt x="0" y="354"/>
                  </a:cubicBezTo>
                  <a:cubicBezTo>
                    <a:pt x="0" y="397"/>
                    <a:pt x="0" y="397"/>
                    <a:pt x="0" y="397"/>
                  </a:cubicBezTo>
                  <a:cubicBezTo>
                    <a:pt x="58" y="397"/>
                    <a:pt x="58" y="397"/>
                    <a:pt x="58" y="397"/>
                  </a:cubicBezTo>
                  <a:cubicBezTo>
                    <a:pt x="58" y="0"/>
                    <a:pt x="58" y="0"/>
                    <a:pt x="58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9" name="Freeform 22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0" name="Freeform 23"/>
            <p:cNvSpPr>
              <a:spLocks noChangeArrowheads="1"/>
            </p:cNvSpPr>
            <p:nvPr/>
          </p:nvSpPr>
          <p:spPr bwMode="auto">
            <a:xfrm>
              <a:off x="1316038" y="3803651"/>
              <a:ext cx="217488" cy="568325"/>
            </a:xfrm>
            <a:custGeom>
              <a:avLst/>
              <a:gdLst>
                <a:gd name="T0" fmla="*/ 137 w 137"/>
                <a:gd name="T1" fmla="*/ 0 h 358"/>
                <a:gd name="T2" fmla="*/ 137 w 137"/>
                <a:gd name="T3" fmla="*/ 0 h 358"/>
                <a:gd name="T4" fmla="*/ 0 w 137"/>
                <a:gd name="T5" fmla="*/ 0 h 358"/>
                <a:gd name="T6" fmla="*/ 0 w 137"/>
                <a:gd name="T7" fmla="*/ 358 h 358"/>
                <a:gd name="T8" fmla="*/ 137 w 137"/>
                <a:gd name="T9" fmla="*/ 358 h 358"/>
                <a:gd name="T10" fmla="*/ 137 w 137"/>
                <a:gd name="T11" fmla="*/ 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358">
                  <a:moveTo>
                    <a:pt x="137" y="0"/>
                  </a:moveTo>
                  <a:lnTo>
                    <a:pt x="137" y="0"/>
                  </a:lnTo>
                  <a:lnTo>
                    <a:pt x="0" y="0"/>
                  </a:lnTo>
                  <a:lnTo>
                    <a:pt x="0" y="358"/>
                  </a:lnTo>
                  <a:lnTo>
                    <a:pt x="137" y="358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Freeform 24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2" name="Freeform 25"/>
            <p:cNvSpPr>
              <a:spLocks noChangeArrowheads="1"/>
            </p:cNvSpPr>
            <p:nvPr/>
          </p:nvSpPr>
          <p:spPr bwMode="auto">
            <a:xfrm>
              <a:off x="1316038" y="4438651"/>
              <a:ext cx="123825" cy="312738"/>
            </a:xfrm>
            <a:custGeom>
              <a:avLst/>
              <a:gdLst>
                <a:gd name="T0" fmla="*/ 78 w 78"/>
                <a:gd name="T1" fmla="*/ 0 h 197"/>
                <a:gd name="T2" fmla="*/ 0 w 78"/>
                <a:gd name="T3" fmla="*/ 0 h 197"/>
                <a:gd name="T4" fmla="*/ 0 w 78"/>
                <a:gd name="T5" fmla="*/ 197 h 197"/>
                <a:gd name="T6" fmla="*/ 28 w 78"/>
                <a:gd name="T7" fmla="*/ 197 h 197"/>
                <a:gd name="T8" fmla="*/ 78 w 78"/>
                <a:gd name="T9" fmla="*/ 197 h 197"/>
                <a:gd name="T10" fmla="*/ 78 w 78"/>
                <a:gd name="T11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97">
                  <a:moveTo>
                    <a:pt x="78" y="0"/>
                  </a:moveTo>
                  <a:lnTo>
                    <a:pt x="0" y="0"/>
                  </a:lnTo>
                  <a:lnTo>
                    <a:pt x="0" y="197"/>
                  </a:lnTo>
                  <a:lnTo>
                    <a:pt x="28" y="197"/>
                  </a:lnTo>
                  <a:lnTo>
                    <a:pt x="78" y="197"/>
                  </a:lnTo>
                  <a:lnTo>
                    <a:pt x="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Freeform 26"/>
            <p:cNvSpPr>
              <a:spLocks noChangeArrowheads="1"/>
            </p:cNvSpPr>
            <p:nvPr/>
          </p:nvSpPr>
          <p:spPr bwMode="auto">
            <a:xfrm>
              <a:off x="1316038" y="3370263"/>
              <a:ext cx="123825" cy="271463"/>
            </a:xfrm>
            <a:custGeom>
              <a:avLst/>
              <a:gdLst>
                <a:gd name="T0" fmla="*/ 0 w 33"/>
                <a:gd name="T1" fmla="*/ 0 h 72"/>
                <a:gd name="T2" fmla="*/ 0 w 33"/>
                <a:gd name="T3" fmla="*/ 72 h 72"/>
                <a:gd name="T4" fmla="*/ 33 w 33"/>
                <a:gd name="T5" fmla="*/ 36 h 72"/>
                <a:gd name="T6" fmla="*/ 0 w 3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72">
                  <a:moveTo>
                    <a:pt x="0" y="0"/>
                  </a:moveTo>
                  <a:cubicBezTo>
                    <a:pt x="0" y="72"/>
                    <a:pt x="0" y="72"/>
                    <a:pt x="0" y="72"/>
                  </a:cubicBezTo>
                  <a:cubicBezTo>
                    <a:pt x="19" y="71"/>
                    <a:pt x="33" y="55"/>
                    <a:pt x="33" y="36"/>
                  </a:cubicBezTo>
                  <a:cubicBezTo>
                    <a:pt x="33" y="17"/>
                    <a:pt x="19" y="1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4" name="组合 227"/>
          <p:cNvGrpSpPr/>
          <p:nvPr/>
        </p:nvGrpSpPr>
        <p:grpSpPr bwMode="auto">
          <a:xfrm>
            <a:off x="465139" y="4740175"/>
            <a:ext cx="2390775" cy="171450"/>
            <a:chOff x="1684338" y="4465638"/>
            <a:chExt cx="3175001" cy="304800"/>
          </a:xfrm>
        </p:grpSpPr>
        <p:sp>
          <p:nvSpPr>
            <p:cNvPr id="4115" name="Freeform 51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Freeform 52"/>
            <p:cNvSpPr>
              <a:spLocks noChangeArrowheads="1"/>
            </p:cNvSpPr>
            <p:nvPr/>
          </p:nvSpPr>
          <p:spPr bwMode="auto">
            <a:xfrm>
              <a:off x="1797051" y="4465638"/>
              <a:ext cx="3062288" cy="304800"/>
            </a:xfrm>
            <a:custGeom>
              <a:avLst/>
              <a:gdLst>
                <a:gd name="T0" fmla="*/ 1929 w 1929"/>
                <a:gd name="T1" fmla="*/ 9 h 192"/>
                <a:gd name="T2" fmla="*/ 2 w 1929"/>
                <a:gd name="T3" fmla="*/ 0 h 192"/>
                <a:gd name="T4" fmla="*/ 0 w 1929"/>
                <a:gd name="T5" fmla="*/ 180 h 192"/>
                <a:gd name="T6" fmla="*/ 89 w 1929"/>
                <a:gd name="T7" fmla="*/ 180 h 192"/>
                <a:gd name="T8" fmla="*/ 89 w 1929"/>
                <a:gd name="T9" fmla="*/ 180 h 192"/>
                <a:gd name="T10" fmla="*/ 118 w 1929"/>
                <a:gd name="T11" fmla="*/ 180 h 192"/>
                <a:gd name="T12" fmla="*/ 184 w 1929"/>
                <a:gd name="T13" fmla="*/ 182 h 192"/>
                <a:gd name="T14" fmla="*/ 184 w 1929"/>
                <a:gd name="T15" fmla="*/ 182 h 192"/>
                <a:gd name="T16" fmla="*/ 212 w 1929"/>
                <a:gd name="T17" fmla="*/ 182 h 192"/>
                <a:gd name="T18" fmla="*/ 212 w 1929"/>
                <a:gd name="T19" fmla="*/ 182 h 192"/>
                <a:gd name="T20" fmla="*/ 279 w 1929"/>
                <a:gd name="T21" fmla="*/ 182 h 192"/>
                <a:gd name="T22" fmla="*/ 309 w 1929"/>
                <a:gd name="T23" fmla="*/ 182 h 192"/>
                <a:gd name="T24" fmla="*/ 373 w 1929"/>
                <a:gd name="T25" fmla="*/ 182 h 192"/>
                <a:gd name="T26" fmla="*/ 373 w 1929"/>
                <a:gd name="T27" fmla="*/ 182 h 192"/>
                <a:gd name="T28" fmla="*/ 404 w 1929"/>
                <a:gd name="T29" fmla="*/ 182 h 192"/>
                <a:gd name="T30" fmla="*/ 404 w 1929"/>
                <a:gd name="T31" fmla="*/ 182 h 192"/>
                <a:gd name="T32" fmla="*/ 470 w 1929"/>
                <a:gd name="T33" fmla="*/ 182 h 192"/>
                <a:gd name="T34" fmla="*/ 498 w 1929"/>
                <a:gd name="T35" fmla="*/ 182 h 192"/>
                <a:gd name="T36" fmla="*/ 565 w 1929"/>
                <a:gd name="T37" fmla="*/ 182 h 192"/>
                <a:gd name="T38" fmla="*/ 565 w 1929"/>
                <a:gd name="T39" fmla="*/ 182 h 192"/>
                <a:gd name="T40" fmla="*/ 595 w 1929"/>
                <a:gd name="T41" fmla="*/ 185 h 192"/>
                <a:gd name="T42" fmla="*/ 595 w 1929"/>
                <a:gd name="T43" fmla="*/ 185 h 192"/>
                <a:gd name="T44" fmla="*/ 659 w 1929"/>
                <a:gd name="T45" fmla="*/ 185 h 192"/>
                <a:gd name="T46" fmla="*/ 659 w 1929"/>
                <a:gd name="T47" fmla="*/ 185 h 192"/>
                <a:gd name="T48" fmla="*/ 690 w 1929"/>
                <a:gd name="T49" fmla="*/ 185 h 192"/>
                <a:gd name="T50" fmla="*/ 690 w 1929"/>
                <a:gd name="T51" fmla="*/ 185 h 192"/>
                <a:gd name="T52" fmla="*/ 756 w 1929"/>
                <a:gd name="T53" fmla="*/ 185 h 192"/>
                <a:gd name="T54" fmla="*/ 756 w 1929"/>
                <a:gd name="T55" fmla="*/ 185 h 192"/>
                <a:gd name="T56" fmla="*/ 775 w 1929"/>
                <a:gd name="T57" fmla="*/ 185 h 192"/>
                <a:gd name="T58" fmla="*/ 851 w 1929"/>
                <a:gd name="T59" fmla="*/ 185 h 192"/>
                <a:gd name="T60" fmla="*/ 851 w 1929"/>
                <a:gd name="T61" fmla="*/ 185 h 192"/>
                <a:gd name="T62" fmla="*/ 879 w 1929"/>
                <a:gd name="T63" fmla="*/ 185 h 192"/>
                <a:gd name="T64" fmla="*/ 879 w 1929"/>
                <a:gd name="T65" fmla="*/ 185 h 192"/>
                <a:gd name="T66" fmla="*/ 1231 w 1929"/>
                <a:gd name="T67" fmla="*/ 187 h 192"/>
                <a:gd name="T68" fmla="*/ 1260 w 1929"/>
                <a:gd name="T69" fmla="*/ 187 h 192"/>
                <a:gd name="T70" fmla="*/ 1326 w 1929"/>
                <a:gd name="T71" fmla="*/ 187 h 192"/>
                <a:gd name="T72" fmla="*/ 1357 w 1929"/>
                <a:gd name="T73" fmla="*/ 187 h 192"/>
                <a:gd name="T74" fmla="*/ 1421 w 1929"/>
                <a:gd name="T75" fmla="*/ 187 h 192"/>
                <a:gd name="T76" fmla="*/ 1451 w 1929"/>
                <a:gd name="T77" fmla="*/ 190 h 192"/>
                <a:gd name="T78" fmla="*/ 1518 w 1929"/>
                <a:gd name="T79" fmla="*/ 190 h 192"/>
                <a:gd name="T80" fmla="*/ 1546 w 1929"/>
                <a:gd name="T81" fmla="*/ 190 h 192"/>
                <a:gd name="T82" fmla="*/ 1707 w 1929"/>
                <a:gd name="T83" fmla="*/ 190 h 192"/>
                <a:gd name="T84" fmla="*/ 1719 w 1929"/>
                <a:gd name="T85" fmla="*/ 190 h 192"/>
                <a:gd name="T86" fmla="*/ 1929 w 1929"/>
                <a:gd name="T87" fmla="*/ 192 h 192"/>
                <a:gd name="T88" fmla="*/ 1929 w 1929"/>
                <a:gd name="T89" fmla="*/ 9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29" h="192">
                  <a:moveTo>
                    <a:pt x="1929" y="9"/>
                  </a:moveTo>
                  <a:lnTo>
                    <a:pt x="2" y="0"/>
                  </a:lnTo>
                  <a:lnTo>
                    <a:pt x="0" y="180"/>
                  </a:lnTo>
                  <a:lnTo>
                    <a:pt x="89" y="180"/>
                  </a:lnTo>
                  <a:lnTo>
                    <a:pt x="118" y="180"/>
                  </a:lnTo>
                  <a:lnTo>
                    <a:pt x="184" y="182"/>
                  </a:lnTo>
                  <a:lnTo>
                    <a:pt x="212" y="182"/>
                  </a:lnTo>
                  <a:lnTo>
                    <a:pt x="279" y="182"/>
                  </a:lnTo>
                  <a:lnTo>
                    <a:pt x="309" y="182"/>
                  </a:lnTo>
                  <a:lnTo>
                    <a:pt x="373" y="182"/>
                  </a:lnTo>
                  <a:lnTo>
                    <a:pt x="404" y="182"/>
                  </a:lnTo>
                  <a:lnTo>
                    <a:pt x="470" y="182"/>
                  </a:lnTo>
                  <a:lnTo>
                    <a:pt x="498" y="182"/>
                  </a:lnTo>
                  <a:lnTo>
                    <a:pt x="565" y="182"/>
                  </a:lnTo>
                  <a:lnTo>
                    <a:pt x="595" y="185"/>
                  </a:lnTo>
                  <a:lnTo>
                    <a:pt x="659" y="185"/>
                  </a:lnTo>
                  <a:lnTo>
                    <a:pt x="690" y="185"/>
                  </a:lnTo>
                  <a:lnTo>
                    <a:pt x="756" y="185"/>
                  </a:lnTo>
                  <a:lnTo>
                    <a:pt x="775" y="185"/>
                  </a:lnTo>
                  <a:lnTo>
                    <a:pt x="851" y="185"/>
                  </a:lnTo>
                  <a:lnTo>
                    <a:pt x="879" y="185"/>
                  </a:lnTo>
                  <a:lnTo>
                    <a:pt x="1231" y="187"/>
                  </a:lnTo>
                  <a:lnTo>
                    <a:pt x="1260" y="187"/>
                  </a:lnTo>
                  <a:lnTo>
                    <a:pt x="1326" y="187"/>
                  </a:lnTo>
                  <a:lnTo>
                    <a:pt x="1357" y="187"/>
                  </a:lnTo>
                  <a:lnTo>
                    <a:pt x="1421" y="187"/>
                  </a:lnTo>
                  <a:lnTo>
                    <a:pt x="1451" y="190"/>
                  </a:lnTo>
                  <a:lnTo>
                    <a:pt x="1518" y="190"/>
                  </a:lnTo>
                  <a:lnTo>
                    <a:pt x="1546" y="190"/>
                  </a:lnTo>
                  <a:lnTo>
                    <a:pt x="1707" y="190"/>
                  </a:lnTo>
                  <a:lnTo>
                    <a:pt x="1719" y="190"/>
                  </a:lnTo>
                  <a:lnTo>
                    <a:pt x="1929" y="192"/>
                  </a:lnTo>
                  <a:lnTo>
                    <a:pt x="1929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Freeform 53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8" name="Freeform 54"/>
            <p:cNvSpPr>
              <a:spLocks noChangeArrowheads="1"/>
            </p:cNvSpPr>
            <p:nvPr/>
          </p:nvSpPr>
          <p:spPr bwMode="auto">
            <a:xfrm>
              <a:off x="1684338" y="4465638"/>
              <a:ext cx="3062288" cy="304800"/>
            </a:xfrm>
            <a:custGeom>
              <a:avLst/>
              <a:gdLst>
                <a:gd name="T0" fmla="*/ 1927 w 1929"/>
                <a:gd name="T1" fmla="*/ 192 h 192"/>
                <a:gd name="T2" fmla="*/ 0 w 1929"/>
                <a:gd name="T3" fmla="*/ 180 h 192"/>
                <a:gd name="T4" fmla="*/ 0 w 1929"/>
                <a:gd name="T5" fmla="*/ 0 h 192"/>
                <a:gd name="T6" fmla="*/ 1929 w 1929"/>
                <a:gd name="T7" fmla="*/ 9 h 192"/>
                <a:gd name="T8" fmla="*/ 1927 w 1929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9" h="192">
                  <a:moveTo>
                    <a:pt x="1927" y="192"/>
                  </a:moveTo>
                  <a:lnTo>
                    <a:pt x="0" y="180"/>
                  </a:lnTo>
                  <a:lnTo>
                    <a:pt x="0" y="0"/>
                  </a:lnTo>
                  <a:lnTo>
                    <a:pt x="1929" y="9"/>
                  </a:lnTo>
                  <a:lnTo>
                    <a:pt x="1927" y="1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9" name="Freeform 55"/>
            <p:cNvSpPr>
              <a:spLocks noChangeArrowheads="1"/>
            </p:cNvSpPr>
            <p:nvPr/>
          </p:nvSpPr>
          <p:spPr bwMode="auto">
            <a:xfrm>
              <a:off x="3486151" y="4605338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0" name="Freeform 56"/>
            <p:cNvSpPr>
              <a:spLocks noChangeArrowheads="1"/>
            </p:cNvSpPr>
            <p:nvPr/>
          </p:nvSpPr>
          <p:spPr bwMode="auto">
            <a:xfrm>
              <a:off x="3335338" y="4605338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1" name="Freeform 57"/>
            <p:cNvSpPr>
              <a:spLocks noChangeArrowheads="1"/>
            </p:cNvSpPr>
            <p:nvPr/>
          </p:nvSpPr>
          <p:spPr bwMode="auto">
            <a:xfrm>
              <a:off x="3184526" y="4605338"/>
              <a:ext cx="46038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2" name="Freeform 58"/>
            <p:cNvSpPr>
              <a:spLocks noChangeArrowheads="1"/>
            </p:cNvSpPr>
            <p:nvPr/>
          </p:nvSpPr>
          <p:spPr bwMode="auto">
            <a:xfrm>
              <a:off x="3030538" y="4605338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1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3" name="Freeform 59"/>
            <p:cNvSpPr>
              <a:spLocks noChangeArrowheads="1"/>
            </p:cNvSpPr>
            <p:nvPr/>
          </p:nvSpPr>
          <p:spPr bwMode="auto">
            <a:xfrm>
              <a:off x="28813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4" name="Freeform 60"/>
            <p:cNvSpPr>
              <a:spLocks noChangeArrowheads="1"/>
            </p:cNvSpPr>
            <p:nvPr/>
          </p:nvSpPr>
          <p:spPr bwMode="auto">
            <a:xfrm>
              <a:off x="2730501" y="4600576"/>
              <a:ext cx="49213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5" name="Freeform 61"/>
            <p:cNvSpPr>
              <a:spLocks noChangeArrowheads="1"/>
            </p:cNvSpPr>
            <p:nvPr/>
          </p:nvSpPr>
          <p:spPr bwMode="auto">
            <a:xfrm>
              <a:off x="2576513" y="4600576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1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4" y="0"/>
                    <a:pt x="1" y="3"/>
                    <a:pt x="1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6" name="Freeform 62"/>
            <p:cNvSpPr>
              <a:spLocks noChangeArrowheads="1"/>
            </p:cNvSpPr>
            <p:nvPr/>
          </p:nvSpPr>
          <p:spPr bwMode="auto">
            <a:xfrm>
              <a:off x="2427288" y="4600576"/>
              <a:ext cx="47625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2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7" name="Freeform 63"/>
            <p:cNvSpPr>
              <a:spLocks noChangeArrowheads="1"/>
            </p:cNvSpPr>
            <p:nvPr/>
          </p:nvSpPr>
          <p:spPr bwMode="auto">
            <a:xfrm>
              <a:off x="2276476" y="4597401"/>
              <a:ext cx="49213" cy="157163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8" name="Freeform 64"/>
            <p:cNvSpPr>
              <a:spLocks noChangeArrowheads="1"/>
            </p:cNvSpPr>
            <p:nvPr/>
          </p:nvSpPr>
          <p:spPr bwMode="auto">
            <a:xfrm>
              <a:off x="2127251" y="4597401"/>
              <a:ext cx="44450" cy="157163"/>
            </a:xfrm>
            <a:custGeom>
              <a:avLst/>
              <a:gdLst>
                <a:gd name="T0" fmla="*/ 6 w 12"/>
                <a:gd name="T1" fmla="*/ 0 h 42"/>
                <a:gd name="T2" fmla="*/ 0 w 12"/>
                <a:gd name="T3" fmla="*/ 6 h 42"/>
                <a:gd name="T4" fmla="*/ 0 w 12"/>
                <a:gd name="T5" fmla="*/ 42 h 42"/>
                <a:gd name="T6" fmla="*/ 12 w 12"/>
                <a:gd name="T7" fmla="*/ 42 h 42"/>
                <a:gd name="T8" fmla="*/ 12 w 12"/>
                <a:gd name="T9" fmla="*/ 6 h 42"/>
                <a:gd name="T10" fmla="*/ 6 w 12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29" name="Freeform 65"/>
            <p:cNvSpPr>
              <a:spLocks noChangeArrowheads="1"/>
            </p:cNvSpPr>
            <p:nvPr/>
          </p:nvSpPr>
          <p:spPr bwMode="auto">
            <a:xfrm>
              <a:off x="1973263" y="4597401"/>
              <a:ext cx="47625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0" name="Freeform 66"/>
            <p:cNvSpPr>
              <a:spLocks noChangeArrowheads="1"/>
            </p:cNvSpPr>
            <p:nvPr/>
          </p:nvSpPr>
          <p:spPr bwMode="auto">
            <a:xfrm>
              <a:off x="1822451" y="4597401"/>
              <a:ext cx="49213" cy="153988"/>
            </a:xfrm>
            <a:custGeom>
              <a:avLst/>
              <a:gdLst>
                <a:gd name="T0" fmla="*/ 7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3 w 13"/>
                <a:gd name="T7" fmla="*/ 41 h 41"/>
                <a:gd name="T8" fmla="*/ 13 w 13"/>
                <a:gd name="T9" fmla="*/ 6 h 41"/>
                <a:gd name="T10" fmla="*/ 7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7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1" name="Freeform 67"/>
            <p:cNvSpPr>
              <a:spLocks noChangeArrowheads="1"/>
            </p:cNvSpPr>
            <p:nvPr/>
          </p:nvSpPr>
          <p:spPr bwMode="auto">
            <a:xfrm>
              <a:off x="4543426" y="4611688"/>
              <a:ext cx="49213" cy="155575"/>
            </a:xfrm>
            <a:custGeom>
              <a:avLst/>
              <a:gdLst>
                <a:gd name="T0" fmla="*/ 6 w 13"/>
                <a:gd name="T1" fmla="*/ 0 h 41"/>
                <a:gd name="T2" fmla="*/ 0 w 13"/>
                <a:gd name="T3" fmla="*/ 6 h 41"/>
                <a:gd name="T4" fmla="*/ 0 w 13"/>
                <a:gd name="T5" fmla="*/ 41 h 41"/>
                <a:gd name="T6" fmla="*/ 12 w 13"/>
                <a:gd name="T7" fmla="*/ 41 h 41"/>
                <a:gd name="T8" fmla="*/ 13 w 13"/>
                <a:gd name="T9" fmla="*/ 6 h 41"/>
                <a:gd name="T10" fmla="*/ 6 w 13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1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2" name="Freeform 68"/>
            <p:cNvSpPr>
              <a:spLocks noChangeArrowheads="1"/>
            </p:cNvSpPr>
            <p:nvPr/>
          </p:nvSpPr>
          <p:spPr bwMode="auto">
            <a:xfrm>
              <a:off x="4394201" y="4611688"/>
              <a:ext cx="44450" cy="155575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3" name="Freeform 69"/>
            <p:cNvSpPr>
              <a:spLocks noChangeArrowheads="1"/>
            </p:cNvSpPr>
            <p:nvPr/>
          </p:nvSpPr>
          <p:spPr bwMode="auto">
            <a:xfrm>
              <a:off x="4240213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4" name="Freeform 70"/>
            <p:cNvSpPr>
              <a:spLocks noChangeArrowheads="1"/>
            </p:cNvSpPr>
            <p:nvPr/>
          </p:nvSpPr>
          <p:spPr bwMode="auto">
            <a:xfrm>
              <a:off x="4089401" y="4608513"/>
              <a:ext cx="49213" cy="158750"/>
            </a:xfrm>
            <a:custGeom>
              <a:avLst/>
              <a:gdLst>
                <a:gd name="T0" fmla="*/ 7 w 13"/>
                <a:gd name="T1" fmla="*/ 0 h 42"/>
                <a:gd name="T2" fmla="*/ 0 w 13"/>
                <a:gd name="T3" fmla="*/ 6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6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5" name="Freeform 71"/>
            <p:cNvSpPr>
              <a:spLocks noChangeArrowheads="1"/>
            </p:cNvSpPr>
            <p:nvPr/>
          </p:nvSpPr>
          <p:spPr bwMode="auto">
            <a:xfrm>
              <a:off x="3940176" y="4608513"/>
              <a:ext cx="47625" cy="158750"/>
            </a:xfrm>
            <a:custGeom>
              <a:avLst/>
              <a:gdLst>
                <a:gd name="T0" fmla="*/ 6 w 13"/>
                <a:gd name="T1" fmla="*/ 0 h 42"/>
                <a:gd name="T2" fmla="*/ 0 w 13"/>
                <a:gd name="T3" fmla="*/ 6 h 42"/>
                <a:gd name="T4" fmla="*/ 0 w 13"/>
                <a:gd name="T5" fmla="*/ 41 h 42"/>
                <a:gd name="T6" fmla="*/ 12 w 13"/>
                <a:gd name="T7" fmla="*/ 42 h 42"/>
                <a:gd name="T8" fmla="*/ 13 w 13"/>
                <a:gd name="T9" fmla="*/ 6 h 42"/>
                <a:gd name="T10" fmla="*/ 6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6" name="Freeform 72"/>
            <p:cNvSpPr>
              <a:spLocks noChangeArrowheads="1"/>
            </p:cNvSpPr>
            <p:nvPr/>
          </p:nvSpPr>
          <p:spPr bwMode="auto">
            <a:xfrm>
              <a:off x="3789363" y="4608513"/>
              <a:ext cx="44450" cy="153988"/>
            </a:xfrm>
            <a:custGeom>
              <a:avLst/>
              <a:gdLst>
                <a:gd name="T0" fmla="*/ 6 w 12"/>
                <a:gd name="T1" fmla="*/ 0 h 41"/>
                <a:gd name="T2" fmla="*/ 0 w 12"/>
                <a:gd name="T3" fmla="*/ 6 h 41"/>
                <a:gd name="T4" fmla="*/ 0 w 12"/>
                <a:gd name="T5" fmla="*/ 41 h 41"/>
                <a:gd name="T6" fmla="*/ 12 w 12"/>
                <a:gd name="T7" fmla="*/ 41 h 41"/>
                <a:gd name="T8" fmla="*/ 12 w 12"/>
                <a:gd name="T9" fmla="*/ 6 h 41"/>
                <a:gd name="T10" fmla="*/ 6 w 12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1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2"/>
                    <a:pt x="10" y="0"/>
                    <a:pt x="6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37" name="Freeform 73"/>
            <p:cNvSpPr>
              <a:spLocks noChangeArrowheads="1"/>
            </p:cNvSpPr>
            <p:nvPr/>
          </p:nvSpPr>
          <p:spPr bwMode="auto">
            <a:xfrm>
              <a:off x="3635376" y="4605338"/>
              <a:ext cx="49213" cy="157163"/>
            </a:xfrm>
            <a:custGeom>
              <a:avLst/>
              <a:gdLst>
                <a:gd name="T0" fmla="*/ 7 w 13"/>
                <a:gd name="T1" fmla="*/ 0 h 42"/>
                <a:gd name="T2" fmla="*/ 1 w 13"/>
                <a:gd name="T3" fmla="*/ 7 h 42"/>
                <a:gd name="T4" fmla="*/ 0 w 13"/>
                <a:gd name="T5" fmla="*/ 42 h 42"/>
                <a:gd name="T6" fmla="*/ 13 w 13"/>
                <a:gd name="T7" fmla="*/ 42 h 42"/>
                <a:gd name="T8" fmla="*/ 13 w 13"/>
                <a:gd name="T9" fmla="*/ 7 h 42"/>
                <a:gd name="T10" fmla="*/ 7 w 13"/>
                <a:gd name="T1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42">
                  <a:moveTo>
                    <a:pt x="7" y="0"/>
                  </a:moveTo>
                  <a:cubicBezTo>
                    <a:pt x="3" y="0"/>
                    <a:pt x="1" y="3"/>
                    <a:pt x="1" y="7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38" name="组合 313"/>
          <p:cNvGrpSpPr/>
          <p:nvPr/>
        </p:nvGrpSpPr>
        <p:grpSpPr bwMode="auto">
          <a:xfrm>
            <a:off x="528639" y="3666232"/>
            <a:ext cx="460375" cy="1234678"/>
            <a:chOff x="1766888" y="2557463"/>
            <a:chExt cx="611188" cy="2193925"/>
          </a:xfrm>
        </p:grpSpPr>
        <p:sp>
          <p:nvSpPr>
            <p:cNvPr id="4139" name="Freeform 74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0" name="Freeform 75"/>
            <p:cNvSpPr>
              <a:spLocks noChangeArrowheads="1"/>
            </p:cNvSpPr>
            <p:nvPr/>
          </p:nvSpPr>
          <p:spPr bwMode="auto">
            <a:xfrm>
              <a:off x="1871663" y="2557463"/>
              <a:ext cx="506413" cy="2193925"/>
            </a:xfrm>
            <a:custGeom>
              <a:avLst/>
              <a:gdLst>
                <a:gd name="T0" fmla="*/ 161 w 319"/>
                <a:gd name="T1" fmla="*/ 0 h 1382"/>
                <a:gd name="T2" fmla="*/ 0 w 319"/>
                <a:gd name="T3" fmla="*/ 0 h 1382"/>
                <a:gd name="T4" fmla="*/ 0 w 319"/>
                <a:gd name="T5" fmla="*/ 48 h 1382"/>
                <a:gd name="T6" fmla="*/ 0 w 319"/>
                <a:gd name="T7" fmla="*/ 1112 h 1382"/>
                <a:gd name="T8" fmla="*/ 0 w 319"/>
                <a:gd name="T9" fmla="*/ 1382 h 1382"/>
                <a:gd name="T10" fmla="*/ 161 w 319"/>
                <a:gd name="T11" fmla="*/ 1382 h 1382"/>
                <a:gd name="T12" fmla="*/ 319 w 319"/>
                <a:gd name="T13" fmla="*/ 1382 h 1382"/>
                <a:gd name="T14" fmla="*/ 319 w 319"/>
                <a:gd name="T15" fmla="*/ 1112 h 1382"/>
                <a:gd name="T16" fmla="*/ 319 w 319"/>
                <a:gd name="T17" fmla="*/ 48 h 1382"/>
                <a:gd name="T18" fmla="*/ 319 w 319"/>
                <a:gd name="T19" fmla="*/ 0 h 1382"/>
                <a:gd name="T20" fmla="*/ 161 w 319"/>
                <a:gd name="T21" fmla="*/ 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1382">
                  <a:moveTo>
                    <a:pt x="161" y="0"/>
                  </a:moveTo>
                  <a:lnTo>
                    <a:pt x="0" y="0"/>
                  </a:lnTo>
                  <a:lnTo>
                    <a:pt x="0" y="48"/>
                  </a:lnTo>
                  <a:lnTo>
                    <a:pt x="0" y="1112"/>
                  </a:lnTo>
                  <a:lnTo>
                    <a:pt x="0" y="1382"/>
                  </a:lnTo>
                  <a:lnTo>
                    <a:pt x="161" y="1382"/>
                  </a:lnTo>
                  <a:lnTo>
                    <a:pt x="319" y="1382"/>
                  </a:lnTo>
                  <a:lnTo>
                    <a:pt x="319" y="1112"/>
                  </a:lnTo>
                  <a:lnTo>
                    <a:pt x="319" y="48"/>
                  </a:lnTo>
                  <a:lnTo>
                    <a:pt x="319" y="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1" name="Rectangle 76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2" name="Rectangle 77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2193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3" name="Freeform 78"/>
            <p:cNvSpPr>
              <a:spLocks noChangeArrowheads="1"/>
            </p:cNvSpPr>
            <p:nvPr/>
          </p:nvSpPr>
          <p:spPr bwMode="auto">
            <a:xfrm>
              <a:off x="1866901" y="3103563"/>
              <a:ext cx="301625" cy="966788"/>
            </a:xfrm>
            <a:custGeom>
              <a:avLst/>
              <a:gdLst>
                <a:gd name="T0" fmla="*/ 80 w 80"/>
                <a:gd name="T1" fmla="*/ 217 h 257"/>
                <a:gd name="T2" fmla="*/ 40 w 80"/>
                <a:gd name="T3" fmla="*/ 257 h 257"/>
                <a:gd name="T4" fmla="*/ 0 w 80"/>
                <a:gd name="T5" fmla="*/ 217 h 257"/>
                <a:gd name="T6" fmla="*/ 0 w 80"/>
                <a:gd name="T7" fmla="*/ 40 h 257"/>
                <a:gd name="T8" fmla="*/ 40 w 80"/>
                <a:gd name="T9" fmla="*/ 0 h 257"/>
                <a:gd name="T10" fmla="*/ 80 w 80"/>
                <a:gd name="T11" fmla="*/ 40 h 257"/>
                <a:gd name="T12" fmla="*/ 80 w 80"/>
                <a:gd name="T13" fmla="*/ 21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257">
                  <a:moveTo>
                    <a:pt x="80" y="217"/>
                  </a:moveTo>
                  <a:cubicBezTo>
                    <a:pt x="80" y="239"/>
                    <a:pt x="62" y="257"/>
                    <a:pt x="40" y="257"/>
                  </a:cubicBezTo>
                  <a:cubicBezTo>
                    <a:pt x="18" y="257"/>
                    <a:pt x="0" y="239"/>
                    <a:pt x="0" y="2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217"/>
                    <a:pt x="80" y="217"/>
                    <a:pt x="80" y="2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4" name="Rectangle 79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5" name="Rectangle 80"/>
            <p:cNvSpPr>
              <a:spLocks noChangeArrowheads="1"/>
            </p:cNvSpPr>
            <p:nvPr/>
          </p:nvSpPr>
          <p:spPr bwMode="auto">
            <a:xfrm>
              <a:off x="1766888" y="2557463"/>
              <a:ext cx="506413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6" name="Rectangle 81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solidFill>
              <a:srgbClr val="D9C2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7" name="Rectangle 82"/>
            <p:cNvSpPr>
              <a:spLocks noChangeArrowheads="1"/>
            </p:cNvSpPr>
            <p:nvPr/>
          </p:nvSpPr>
          <p:spPr bwMode="auto">
            <a:xfrm>
              <a:off x="1766888" y="4322763"/>
              <a:ext cx="506413" cy="428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48" name="Freeform 83"/>
            <p:cNvSpPr>
              <a:spLocks noChangeArrowheads="1"/>
            </p:cNvSpPr>
            <p:nvPr/>
          </p:nvSpPr>
          <p:spPr bwMode="auto">
            <a:xfrm>
              <a:off x="2017713" y="2633663"/>
              <a:ext cx="255588" cy="1689100"/>
            </a:xfrm>
            <a:custGeom>
              <a:avLst/>
              <a:gdLst>
                <a:gd name="T0" fmla="*/ 68 w 68"/>
                <a:gd name="T1" fmla="*/ 0 h 449"/>
                <a:gd name="T2" fmla="*/ 0 w 68"/>
                <a:gd name="T3" fmla="*/ 0 h 449"/>
                <a:gd name="T4" fmla="*/ 0 w 68"/>
                <a:gd name="T5" fmla="*/ 125 h 449"/>
                <a:gd name="T6" fmla="*/ 40 w 68"/>
                <a:gd name="T7" fmla="*/ 165 h 449"/>
                <a:gd name="T8" fmla="*/ 40 w 68"/>
                <a:gd name="T9" fmla="*/ 342 h 449"/>
                <a:gd name="T10" fmla="*/ 0 w 68"/>
                <a:gd name="T11" fmla="*/ 382 h 449"/>
                <a:gd name="T12" fmla="*/ 0 w 68"/>
                <a:gd name="T13" fmla="*/ 449 h 449"/>
                <a:gd name="T14" fmla="*/ 68 w 68"/>
                <a:gd name="T15" fmla="*/ 449 h 449"/>
                <a:gd name="T16" fmla="*/ 68 w 68"/>
                <a:gd name="T17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449">
                  <a:moveTo>
                    <a:pt x="6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22" y="125"/>
                    <a:pt x="40" y="143"/>
                    <a:pt x="40" y="165"/>
                  </a:cubicBezTo>
                  <a:cubicBezTo>
                    <a:pt x="40" y="342"/>
                    <a:pt x="40" y="342"/>
                    <a:pt x="40" y="342"/>
                  </a:cubicBezTo>
                  <a:cubicBezTo>
                    <a:pt x="40" y="364"/>
                    <a:pt x="22" y="382"/>
                    <a:pt x="0" y="382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68" y="449"/>
                    <a:pt x="68" y="449"/>
                    <a:pt x="68" y="44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49" name="Freeform 84"/>
            <p:cNvSpPr>
              <a:spLocks noChangeArrowheads="1"/>
            </p:cNvSpPr>
            <p:nvPr/>
          </p:nvSpPr>
          <p:spPr bwMode="auto">
            <a:xfrm>
              <a:off x="2017713" y="3103563"/>
              <a:ext cx="150813" cy="966788"/>
            </a:xfrm>
            <a:custGeom>
              <a:avLst/>
              <a:gdLst>
                <a:gd name="T0" fmla="*/ 0 w 40"/>
                <a:gd name="T1" fmla="*/ 0 h 257"/>
                <a:gd name="T2" fmla="*/ 0 w 40"/>
                <a:gd name="T3" fmla="*/ 966788 h 257"/>
                <a:gd name="T4" fmla="*/ 150813 w 40"/>
                <a:gd name="T5" fmla="*/ 816315 h 257"/>
                <a:gd name="T6" fmla="*/ 150813 w 40"/>
                <a:gd name="T7" fmla="*/ 150472 h 257"/>
                <a:gd name="T8" fmla="*/ 0 w 40"/>
                <a:gd name="T9" fmla="*/ 0 h 2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0"/>
                <a:gd name="T16" fmla="*/ 0 h 257"/>
                <a:gd name="T17" fmla="*/ 40 w 40"/>
                <a:gd name="T18" fmla="*/ 257 h 2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0" h="257">
                  <a:moveTo>
                    <a:pt x="0" y="0"/>
                  </a:moveTo>
                  <a:cubicBezTo>
                    <a:pt x="0" y="257"/>
                    <a:pt x="0" y="257"/>
                    <a:pt x="0" y="257"/>
                  </a:cubicBezTo>
                  <a:cubicBezTo>
                    <a:pt x="22" y="257"/>
                    <a:pt x="40" y="239"/>
                    <a:pt x="40" y="217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18"/>
                    <a:pt x="22" y="0"/>
                    <a:pt x="0" y="0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r>
                <a:rPr lang="zh-CN" altLang="en-US" sz="600">
                  <a:solidFill>
                    <a:srgbClr val="D9D9D9"/>
                  </a:solidFill>
                </a:rPr>
                <a:t>优翼</a:t>
              </a:r>
              <a:endParaRPr lang="zh-CN" altLang="en-US" sz="600">
                <a:solidFill>
                  <a:srgbClr val="D9D9D9"/>
                </a:solidFill>
              </a:endParaRPr>
            </a:p>
          </p:txBody>
        </p:sp>
        <p:sp>
          <p:nvSpPr>
            <p:cNvPr id="4150" name="Rectangle 85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1" name="Rectangle 86"/>
            <p:cNvSpPr>
              <a:spLocks noChangeArrowheads="1"/>
            </p:cNvSpPr>
            <p:nvPr/>
          </p:nvSpPr>
          <p:spPr bwMode="auto">
            <a:xfrm>
              <a:off x="2017713" y="2557463"/>
              <a:ext cx="255588" cy="76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0"/>
            </a:p>
          </p:txBody>
        </p:sp>
        <p:sp>
          <p:nvSpPr>
            <p:cNvPr id="4152" name="Freeform 87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  <a:close/>
                </a:path>
              </a:pathLst>
            </a:custGeom>
            <a:solidFill>
              <a:srgbClr val="B9A5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3" name="Freeform 88"/>
            <p:cNvSpPr>
              <a:spLocks noChangeArrowheads="1"/>
            </p:cNvSpPr>
            <p:nvPr/>
          </p:nvSpPr>
          <p:spPr bwMode="auto">
            <a:xfrm>
              <a:off x="2017713" y="4322763"/>
              <a:ext cx="255588" cy="428625"/>
            </a:xfrm>
            <a:custGeom>
              <a:avLst/>
              <a:gdLst>
                <a:gd name="T0" fmla="*/ 161 w 161"/>
                <a:gd name="T1" fmla="*/ 0 h 270"/>
                <a:gd name="T2" fmla="*/ 161 w 161"/>
                <a:gd name="T3" fmla="*/ 0 h 270"/>
                <a:gd name="T4" fmla="*/ 0 w 161"/>
                <a:gd name="T5" fmla="*/ 0 h 270"/>
                <a:gd name="T6" fmla="*/ 0 w 161"/>
                <a:gd name="T7" fmla="*/ 270 h 270"/>
                <a:gd name="T8" fmla="*/ 161 w 161"/>
                <a:gd name="T9" fmla="*/ 270 h 270"/>
                <a:gd name="T10" fmla="*/ 161 w 161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270">
                  <a:moveTo>
                    <a:pt x="161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270"/>
                  </a:lnTo>
                  <a:lnTo>
                    <a:pt x="161" y="270"/>
                  </a:lnTo>
                  <a:lnTo>
                    <a:pt x="16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54" name="组合 341"/>
          <p:cNvGrpSpPr/>
          <p:nvPr/>
        </p:nvGrpSpPr>
        <p:grpSpPr bwMode="auto">
          <a:xfrm>
            <a:off x="1009651" y="4080569"/>
            <a:ext cx="708025" cy="578644"/>
            <a:chOff x="2559051" y="2430463"/>
            <a:chExt cx="941387" cy="1027113"/>
          </a:xfrm>
        </p:grpSpPr>
        <p:sp>
          <p:nvSpPr>
            <p:cNvPr id="4155" name="Freeform 100"/>
            <p:cNvSpPr>
              <a:spLocks noChangeArrowheads="1"/>
            </p:cNvSpPr>
            <p:nvPr/>
          </p:nvSpPr>
          <p:spPr bwMode="auto">
            <a:xfrm>
              <a:off x="2559051" y="2430463"/>
              <a:ext cx="933450" cy="860425"/>
            </a:xfrm>
            <a:custGeom>
              <a:avLst/>
              <a:gdLst>
                <a:gd name="T0" fmla="*/ 94 w 249"/>
                <a:gd name="T1" fmla="*/ 88 h 229"/>
                <a:gd name="T2" fmla="*/ 82 w 249"/>
                <a:gd name="T3" fmla="*/ 91 h 229"/>
                <a:gd name="T4" fmla="*/ 78 w 249"/>
                <a:gd name="T5" fmla="*/ 92 h 229"/>
                <a:gd name="T6" fmla="*/ 86 w 249"/>
                <a:gd name="T7" fmla="*/ 85 h 229"/>
                <a:gd name="T8" fmla="*/ 91 w 249"/>
                <a:gd name="T9" fmla="*/ 78 h 229"/>
                <a:gd name="T10" fmla="*/ 93 w 249"/>
                <a:gd name="T11" fmla="*/ 75 h 229"/>
                <a:gd name="T12" fmla="*/ 129 w 249"/>
                <a:gd name="T13" fmla="*/ 41 h 229"/>
                <a:gd name="T14" fmla="*/ 89 w 249"/>
                <a:gd name="T15" fmla="*/ 48 h 229"/>
                <a:gd name="T16" fmla="*/ 89 w 249"/>
                <a:gd name="T17" fmla="*/ 70 h 229"/>
                <a:gd name="T18" fmla="*/ 79 w 249"/>
                <a:gd name="T19" fmla="*/ 63 h 229"/>
                <a:gd name="T20" fmla="*/ 70 w 249"/>
                <a:gd name="T21" fmla="*/ 60 h 229"/>
                <a:gd name="T22" fmla="*/ 58 w 249"/>
                <a:gd name="T23" fmla="*/ 59 h 229"/>
                <a:gd name="T24" fmla="*/ 49 w 249"/>
                <a:gd name="T25" fmla="*/ 59 h 229"/>
                <a:gd name="T26" fmla="*/ 51 w 249"/>
                <a:gd name="T27" fmla="*/ 104 h 229"/>
                <a:gd name="T28" fmla="*/ 65 w 249"/>
                <a:gd name="T29" fmla="*/ 100 h 229"/>
                <a:gd name="T30" fmla="*/ 66 w 249"/>
                <a:gd name="T31" fmla="*/ 100 h 229"/>
                <a:gd name="T32" fmla="*/ 62 w 249"/>
                <a:gd name="T33" fmla="*/ 104 h 229"/>
                <a:gd name="T34" fmla="*/ 57 w 249"/>
                <a:gd name="T35" fmla="*/ 109 h 229"/>
                <a:gd name="T36" fmla="*/ 54 w 249"/>
                <a:gd name="T37" fmla="*/ 113 h 229"/>
                <a:gd name="T38" fmla="*/ 50 w 249"/>
                <a:gd name="T39" fmla="*/ 119 h 229"/>
                <a:gd name="T40" fmla="*/ 47 w 249"/>
                <a:gd name="T41" fmla="*/ 125 h 229"/>
                <a:gd name="T42" fmla="*/ 45 w 249"/>
                <a:gd name="T43" fmla="*/ 132 h 229"/>
                <a:gd name="T44" fmla="*/ 44 w 249"/>
                <a:gd name="T45" fmla="*/ 138 h 229"/>
                <a:gd name="T46" fmla="*/ 43 w 249"/>
                <a:gd name="T47" fmla="*/ 146 h 229"/>
                <a:gd name="T48" fmla="*/ 43 w 249"/>
                <a:gd name="T49" fmla="*/ 151 h 229"/>
                <a:gd name="T50" fmla="*/ 44 w 249"/>
                <a:gd name="T51" fmla="*/ 160 h 229"/>
                <a:gd name="T52" fmla="*/ 45 w 249"/>
                <a:gd name="T53" fmla="*/ 165 h 229"/>
                <a:gd name="T54" fmla="*/ 48 w 249"/>
                <a:gd name="T55" fmla="*/ 174 h 229"/>
                <a:gd name="T56" fmla="*/ 50 w 249"/>
                <a:gd name="T57" fmla="*/ 180 h 229"/>
                <a:gd name="T58" fmla="*/ 56 w 249"/>
                <a:gd name="T59" fmla="*/ 188 h 229"/>
                <a:gd name="T60" fmla="*/ 63 w 249"/>
                <a:gd name="T61" fmla="*/ 198 h 229"/>
                <a:gd name="T62" fmla="*/ 68 w 249"/>
                <a:gd name="T63" fmla="*/ 203 h 229"/>
                <a:gd name="T64" fmla="*/ 74 w 249"/>
                <a:gd name="T65" fmla="*/ 208 h 229"/>
                <a:gd name="T66" fmla="*/ 79 w 249"/>
                <a:gd name="T67" fmla="*/ 212 h 229"/>
                <a:gd name="T68" fmla="*/ 85 w 249"/>
                <a:gd name="T69" fmla="*/ 216 h 229"/>
                <a:gd name="T70" fmla="*/ 92 w 249"/>
                <a:gd name="T71" fmla="*/ 220 h 229"/>
                <a:gd name="T72" fmla="*/ 98 w 249"/>
                <a:gd name="T73" fmla="*/ 222 h 229"/>
                <a:gd name="T74" fmla="*/ 105 w 249"/>
                <a:gd name="T75" fmla="*/ 225 h 229"/>
                <a:gd name="T76" fmla="*/ 110 w 249"/>
                <a:gd name="T77" fmla="*/ 227 h 229"/>
                <a:gd name="T78" fmla="*/ 118 w 249"/>
                <a:gd name="T79" fmla="*/ 228 h 229"/>
                <a:gd name="T80" fmla="*/ 123 w 249"/>
                <a:gd name="T81" fmla="*/ 229 h 229"/>
                <a:gd name="T82" fmla="*/ 132 w 249"/>
                <a:gd name="T83" fmla="*/ 229 h 229"/>
                <a:gd name="T84" fmla="*/ 136 w 249"/>
                <a:gd name="T85" fmla="*/ 229 h 229"/>
                <a:gd name="T86" fmla="*/ 145 w 249"/>
                <a:gd name="T87" fmla="*/ 228 h 229"/>
                <a:gd name="T88" fmla="*/ 149 w 249"/>
                <a:gd name="T89" fmla="*/ 227 h 229"/>
                <a:gd name="T90" fmla="*/ 158 w 249"/>
                <a:gd name="T91" fmla="*/ 224 h 229"/>
                <a:gd name="T92" fmla="*/ 162 w 249"/>
                <a:gd name="T93" fmla="*/ 223 h 229"/>
                <a:gd name="T94" fmla="*/ 181 w 249"/>
                <a:gd name="T95" fmla="*/ 210 h 229"/>
                <a:gd name="T96" fmla="*/ 185 w 249"/>
                <a:gd name="T97" fmla="*/ 207 h 229"/>
                <a:gd name="T98" fmla="*/ 188 w 249"/>
                <a:gd name="T99" fmla="*/ 20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9" h="229">
                  <a:moveTo>
                    <a:pt x="216" y="74"/>
                  </a:moveTo>
                  <a:cubicBezTo>
                    <a:pt x="178" y="20"/>
                    <a:pt x="111" y="45"/>
                    <a:pt x="103" y="88"/>
                  </a:cubicBezTo>
                  <a:cubicBezTo>
                    <a:pt x="100" y="88"/>
                    <a:pt x="97" y="88"/>
                    <a:pt x="94" y="88"/>
                  </a:cubicBezTo>
                  <a:cubicBezTo>
                    <a:pt x="93" y="88"/>
                    <a:pt x="93" y="88"/>
                    <a:pt x="93" y="88"/>
                  </a:cubicBezTo>
                  <a:cubicBezTo>
                    <a:pt x="89" y="89"/>
                    <a:pt x="85" y="90"/>
                    <a:pt x="82" y="91"/>
                  </a:cubicBezTo>
                  <a:cubicBezTo>
                    <a:pt x="82" y="91"/>
                    <a:pt x="82" y="91"/>
                    <a:pt x="82" y="91"/>
                  </a:cubicBezTo>
                  <a:cubicBezTo>
                    <a:pt x="80" y="92"/>
                    <a:pt x="78" y="93"/>
                    <a:pt x="76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8" y="92"/>
                    <a:pt x="78" y="92"/>
                  </a:cubicBezTo>
                  <a:cubicBezTo>
                    <a:pt x="79" y="91"/>
                    <a:pt x="80" y="90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4" y="87"/>
                    <a:pt x="85" y="86"/>
                    <a:pt x="86" y="85"/>
                  </a:cubicBezTo>
                  <a:cubicBezTo>
                    <a:pt x="86" y="84"/>
                    <a:pt x="87" y="84"/>
                    <a:pt x="87" y="83"/>
                  </a:cubicBezTo>
                  <a:cubicBezTo>
                    <a:pt x="88" y="82"/>
                    <a:pt x="89" y="81"/>
                    <a:pt x="89" y="80"/>
                  </a:cubicBezTo>
                  <a:cubicBezTo>
                    <a:pt x="90" y="80"/>
                    <a:pt x="91" y="79"/>
                    <a:pt x="91" y="78"/>
                  </a:cubicBezTo>
                  <a:cubicBezTo>
                    <a:pt x="91" y="78"/>
                    <a:pt x="91" y="78"/>
                    <a:pt x="91" y="78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92" y="77"/>
                    <a:pt x="92" y="76"/>
                    <a:pt x="93" y="75"/>
                  </a:cubicBezTo>
                  <a:cubicBezTo>
                    <a:pt x="96" y="80"/>
                    <a:pt x="99" y="84"/>
                    <a:pt x="103" y="88"/>
                  </a:cubicBezTo>
                  <a:cubicBezTo>
                    <a:pt x="103" y="88"/>
                    <a:pt x="97" y="75"/>
                    <a:pt x="92" y="59"/>
                  </a:cubicBezTo>
                  <a:cubicBezTo>
                    <a:pt x="105" y="59"/>
                    <a:pt x="119" y="53"/>
                    <a:pt x="129" y="41"/>
                  </a:cubicBezTo>
                  <a:cubicBezTo>
                    <a:pt x="139" y="29"/>
                    <a:pt x="143" y="14"/>
                    <a:pt x="140" y="1"/>
                  </a:cubicBezTo>
                  <a:cubicBezTo>
                    <a:pt x="126" y="0"/>
                    <a:pt x="112" y="6"/>
                    <a:pt x="101" y="18"/>
                  </a:cubicBezTo>
                  <a:cubicBezTo>
                    <a:pt x="94" y="27"/>
                    <a:pt x="90" y="38"/>
                    <a:pt x="89" y="48"/>
                  </a:cubicBezTo>
                  <a:cubicBezTo>
                    <a:pt x="86" y="34"/>
                    <a:pt x="84" y="19"/>
                    <a:pt x="88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10"/>
                    <a:pt x="73" y="41"/>
                    <a:pt x="89" y="70"/>
                  </a:cubicBezTo>
                  <a:cubicBezTo>
                    <a:pt x="87" y="68"/>
                    <a:pt x="84" y="66"/>
                    <a:pt x="82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1" y="64"/>
                    <a:pt x="80" y="64"/>
                    <a:pt x="79" y="63"/>
                  </a:cubicBezTo>
                  <a:cubicBezTo>
                    <a:pt x="78" y="63"/>
                    <a:pt x="77" y="63"/>
                    <a:pt x="76" y="62"/>
                  </a:cubicBezTo>
                  <a:cubicBezTo>
                    <a:pt x="75" y="62"/>
                    <a:pt x="73" y="61"/>
                    <a:pt x="72" y="61"/>
                  </a:cubicBezTo>
                  <a:cubicBezTo>
                    <a:pt x="71" y="61"/>
                    <a:pt x="70" y="61"/>
                    <a:pt x="70" y="60"/>
                  </a:cubicBezTo>
                  <a:cubicBezTo>
                    <a:pt x="68" y="60"/>
                    <a:pt x="67" y="60"/>
                    <a:pt x="66" y="59"/>
                  </a:cubicBezTo>
                  <a:cubicBezTo>
                    <a:pt x="65" y="59"/>
                    <a:pt x="64" y="59"/>
                    <a:pt x="64" y="59"/>
                  </a:cubicBezTo>
                  <a:cubicBezTo>
                    <a:pt x="62" y="59"/>
                    <a:pt x="60" y="59"/>
                    <a:pt x="58" y="59"/>
                  </a:cubicBezTo>
                  <a:cubicBezTo>
                    <a:pt x="57" y="59"/>
                    <a:pt x="57" y="59"/>
                    <a:pt x="56" y="59"/>
                  </a:cubicBezTo>
                  <a:cubicBezTo>
                    <a:pt x="55" y="58"/>
                    <a:pt x="53" y="58"/>
                    <a:pt x="51" y="59"/>
                  </a:cubicBezTo>
                  <a:cubicBezTo>
                    <a:pt x="51" y="59"/>
                    <a:pt x="50" y="59"/>
                    <a:pt x="49" y="59"/>
                  </a:cubicBezTo>
                  <a:cubicBezTo>
                    <a:pt x="47" y="59"/>
                    <a:pt x="45" y="59"/>
                    <a:pt x="43" y="60"/>
                  </a:cubicBezTo>
                  <a:cubicBezTo>
                    <a:pt x="23" y="63"/>
                    <a:pt x="8" y="75"/>
                    <a:pt x="0" y="90"/>
                  </a:cubicBezTo>
                  <a:cubicBezTo>
                    <a:pt x="13" y="102"/>
                    <a:pt x="32" y="108"/>
                    <a:pt x="51" y="104"/>
                  </a:cubicBezTo>
                  <a:cubicBezTo>
                    <a:pt x="53" y="104"/>
                    <a:pt x="55" y="103"/>
                    <a:pt x="58" y="102"/>
                  </a:cubicBezTo>
                  <a:cubicBezTo>
                    <a:pt x="58" y="102"/>
                    <a:pt x="58" y="102"/>
                    <a:pt x="59" y="102"/>
                  </a:cubicBezTo>
                  <a:cubicBezTo>
                    <a:pt x="61" y="101"/>
                    <a:pt x="63" y="101"/>
                    <a:pt x="65" y="100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67" y="99"/>
                    <a:pt x="67" y="99"/>
                    <a:pt x="68" y="98"/>
                  </a:cubicBezTo>
                  <a:cubicBezTo>
                    <a:pt x="67" y="99"/>
                    <a:pt x="67" y="100"/>
                    <a:pt x="66" y="100"/>
                  </a:cubicBezTo>
                  <a:cubicBezTo>
                    <a:pt x="65" y="101"/>
                    <a:pt x="65" y="101"/>
                    <a:pt x="64" y="101"/>
                  </a:cubicBezTo>
                  <a:cubicBezTo>
                    <a:pt x="64" y="102"/>
                    <a:pt x="63" y="102"/>
                    <a:pt x="63" y="103"/>
                  </a:cubicBezTo>
                  <a:cubicBezTo>
                    <a:pt x="63" y="103"/>
                    <a:pt x="62" y="103"/>
                    <a:pt x="62" y="104"/>
                  </a:cubicBezTo>
                  <a:cubicBezTo>
                    <a:pt x="61" y="104"/>
                    <a:pt x="61" y="105"/>
                    <a:pt x="60" y="105"/>
                  </a:cubicBezTo>
                  <a:cubicBezTo>
                    <a:pt x="59" y="106"/>
                    <a:pt x="59" y="107"/>
                    <a:pt x="58" y="107"/>
                  </a:cubicBezTo>
                  <a:cubicBezTo>
                    <a:pt x="58" y="108"/>
                    <a:pt x="57" y="108"/>
                    <a:pt x="57" y="109"/>
                  </a:cubicBezTo>
                  <a:cubicBezTo>
                    <a:pt x="57" y="109"/>
                    <a:pt x="56" y="110"/>
                    <a:pt x="56" y="110"/>
                  </a:cubicBezTo>
                  <a:cubicBezTo>
                    <a:pt x="55" y="111"/>
                    <a:pt x="55" y="111"/>
                    <a:pt x="55" y="112"/>
                  </a:cubicBezTo>
                  <a:cubicBezTo>
                    <a:pt x="54" y="112"/>
                    <a:pt x="54" y="113"/>
                    <a:pt x="54" y="113"/>
                  </a:cubicBezTo>
                  <a:cubicBezTo>
                    <a:pt x="53" y="114"/>
                    <a:pt x="52" y="115"/>
                    <a:pt x="52" y="116"/>
                  </a:cubicBezTo>
                  <a:cubicBezTo>
                    <a:pt x="52" y="116"/>
                    <a:pt x="51" y="117"/>
                    <a:pt x="51" y="117"/>
                  </a:cubicBezTo>
                  <a:cubicBezTo>
                    <a:pt x="51" y="118"/>
                    <a:pt x="50" y="119"/>
                    <a:pt x="50" y="119"/>
                  </a:cubicBezTo>
                  <a:cubicBezTo>
                    <a:pt x="50" y="120"/>
                    <a:pt x="49" y="120"/>
                    <a:pt x="49" y="121"/>
                  </a:cubicBezTo>
                  <a:cubicBezTo>
                    <a:pt x="49" y="122"/>
                    <a:pt x="48" y="123"/>
                    <a:pt x="48" y="124"/>
                  </a:cubicBezTo>
                  <a:cubicBezTo>
                    <a:pt x="48" y="124"/>
                    <a:pt x="47" y="125"/>
                    <a:pt x="47" y="125"/>
                  </a:cubicBezTo>
                  <a:cubicBezTo>
                    <a:pt x="47" y="126"/>
                    <a:pt x="47" y="127"/>
                    <a:pt x="46" y="128"/>
                  </a:cubicBezTo>
                  <a:cubicBezTo>
                    <a:pt x="46" y="128"/>
                    <a:pt x="46" y="129"/>
                    <a:pt x="46" y="129"/>
                  </a:cubicBezTo>
                  <a:cubicBezTo>
                    <a:pt x="45" y="130"/>
                    <a:pt x="45" y="131"/>
                    <a:pt x="45" y="132"/>
                  </a:cubicBezTo>
                  <a:cubicBezTo>
                    <a:pt x="45" y="132"/>
                    <a:pt x="45" y="132"/>
                    <a:pt x="45" y="133"/>
                  </a:cubicBezTo>
                  <a:cubicBezTo>
                    <a:pt x="44" y="134"/>
                    <a:pt x="44" y="135"/>
                    <a:pt x="44" y="136"/>
                  </a:cubicBezTo>
                  <a:cubicBezTo>
                    <a:pt x="44" y="137"/>
                    <a:pt x="44" y="137"/>
                    <a:pt x="44" y="138"/>
                  </a:cubicBezTo>
                  <a:cubicBezTo>
                    <a:pt x="43" y="139"/>
                    <a:pt x="43" y="140"/>
                    <a:pt x="43" y="141"/>
                  </a:cubicBezTo>
                  <a:cubicBezTo>
                    <a:pt x="43" y="141"/>
                    <a:pt x="43" y="141"/>
                    <a:pt x="43" y="142"/>
                  </a:cubicBezTo>
                  <a:cubicBezTo>
                    <a:pt x="43" y="143"/>
                    <a:pt x="43" y="144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7"/>
                    <a:pt x="43" y="149"/>
                    <a:pt x="43" y="150"/>
                  </a:cubicBezTo>
                  <a:cubicBezTo>
                    <a:pt x="43" y="150"/>
                    <a:pt x="43" y="151"/>
                    <a:pt x="43" y="151"/>
                  </a:cubicBezTo>
                  <a:cubicBezTo>
                    <a:pt x="43" y="152"/>
                    <a:pt x="43" y="153"/>
                    <a:pt x="43" y="154"/>
                  </a:cubicBezTo>
                  <a:cubicBezTo>
                    <a:pt x="43" y="155"/>
                    <a:pt x="43" y="155"/>
                    <a:pt x="43" y="155"/>
                  </a:cubicBezTo>
                  <a:cubicBezTo>
                    <a:pt x="43" y="157"/>
                    <a:pt x="43" y="158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2"/>
                    <a:pt x="44" y="163"/>
                    <a:pt x="44" y="164"/>
                  </a:cubicBezTo>
                  <a:cubicBezTo>
                    <a:pt x="45" y="164"/>
                    <a:pt x="45" y="165"/>
                    <a:pt x="45" y="165"/>
                  </a:cubicBezTo>
                  <a:cubicBezTo>
                    <a:pt x="45" y="167"/>
                    <a:pt x="46" y="168"/>
                    <a:pt x="46" y="170"/>
                  </a:cubicBezTo>
                  <a:cubicBezTo>
                    <a:pt x="46" y="170"/>
                    <a:pt x="46" y="170"/>
                    <a:pt x="46" y="170"/>
                  </a:cubicBezTo>
                  <a:cubicBezTo>
                    <a:pt x="47" y="171"/>
                    <a:pt x="47" y="172"/>
                    <a:pt x="48" y="174"/>
                  </a:cubicBezTo>
                  <a:cubicBezTo>
                    <a:pt x="48" y="174"/>
                    <a:pt x="48" y="175"/>
                    <a:pt x="48" y="175"/>
                  </a:cubicBezTo>
                  <a:cubicBezTo>
                    <a:pt x="49" y="176"/>
                    <a:pt x="49" y="177"/>
                    <a:pt x="50" y="179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2" y="182"/>
                    <a:pt x="53" y="184"/>
                  </a:cubicBezTo>
                  <a:cubicBezTo>
                    <a:pt x="53" y="185"/>
                    <a:pt x="53" y="185"/>
                    <a:pt x="53" y="185"/>
                  </a:cubicBezTo>
                  <a:cubicBezTo>
                    <a:pt x="54" y="186"/>
                    <a:pt x="55" y="187"/>
                    <a:pt x="56" y="188"/>
                  </a:cubicBezTo>
                  <a:cubicBezTo>
                    <a:pt x="56" y="189"/>
                    <a:pt x="56" y="189"/>
                    <a:pt x="57" y="190"/>
                  </a:cubicBezTo>
                  <a:cubicBezTo>
                    <a:pt x="58" y="191"/>
                    <a:pt x="59" y="192"/>
                    <a:pt x="60" y="194"/>
                  </a:cubicBezTo>
                  <a:cubicBezTo>
                    <a:pt x="61" y="195"/>
                    <a:pt x="62" y="196"/>
                    <a:pt x="63" y="198"/>
                  </a:cubicBezTo>
                  <a:cubicBezTo>
                    <a:pt x="63" y="198"/>
                    <a:pt x="64" y="198"/>
                    <a:pt x="64" y="199"/>
                  </a:cubicBezTo>
                  <a:cubicBezTo>
                    <a:pt x="65" y="200"/>
                    <a:pt x="66" y="201"/>
                    <a:pt x="67" y="201"/>
                  </a:cubicBezTo>
                  <a:cubicBezTo>
                    <a:pt x="67" y="202"/>
                    <a:pt x="67" y="202"/>
                    <a:pt x="68" y="203"/>
                  </a:cubicBezTo>
                  <a:cubicBezTo>
                    <a:pt x="69" y="203"/>
                    <a:pt x="69" y="204"/>
                    <a:pt x="70" y="205"/>
                  </a:cubicBezTo>
                  <a:cubicBezTo>
                    <a:pt x="71" y="205"/>
                    <a:pt x="71" y="206"/>
                    <a:pt x="72" y="206"/>
                  </a:cubicBezTo>
                  <a:cubicBezTo>
                    <a:pt x="72" y="207"/>
                    <a:pt x="73" y="207"/>
                    <a:pt x="74" y="208"/>
                  </a:cubicBezTo>
                  <a:cubicBezTo>
                    <a:pt x="74" y="208"/>
                    <a:pt x="75" y="209"/>
                    <a:pt x="75" y="209"/>
                  </a:cubicBezTo>
                  <a:cubicBezTo>
                    <a:pt x="76" y="210"/>
                    <a:pt x="77" y="210"/>
                    <a:pt x="78" y="211"/>
                  </a:cubicBezTo>
                  <a:cubicBezTo>
                    <a:pt x="78" y="211"/>
                    <a:pt x="79" y="212"/>
                    <a:pt x="79" y="212"/>
                  </a:cubicBezTo>
                  <a:cubicBezTo>
                    <a:pt x="80" y="213"/>
                    <a:pt x="81" y="213"/>
                    <a:pt x="81" y="214"/>
                  </a:cubicBezTo>
                  <a:cubicBezTo>
                    <a:pt x="82" y="214"/>
                    <a:pt x="83" y="215"/>
                    <a:pt x="83" y="215"/>
                  </a:cubicBezTo>
                  <a:cubicBezTo>
                    <a:pt x="84" y="215"/>
                    <a:pt x="85" y="216"/>
                    <a:pt x="85" y="216"/>
                  </a:cubicBezTo>
                  <a:cubicBezTo>
                    <a:pt x="86" y="217"/>
                    <a:pt x="87" y="217"/>
                    <a:pt x="88" y="217"/>
                  </a:cubicBezTo>
                  <a:cubicBezTo>
                    <a:pt x="88" y="218"/>
                    <a:pt x="89" y="218"/>
                    <a:pt x="89" y="219"/>
                  </a:cubicBezTo>
                  <a:cubicBezTo>
                    <a:pt x="90" y="219"/>
                    <a:pt x="91" y="219"/>
                    <a:pt x="92" y="220"/>
                  </a:cubicBezTo>
                  <a:cubicBezTo>
                    <a:pt x="92" y="220"/>
                    <a:pt x="93" y="220"/>
                    <a:pt x="94" y="221"/>
                  </a:cubicBezTo>
                  <a:cubicBezTo>
                    <a:pt x="94" y="221"/>
                    <a:pt x="95" y="221"/>
                    <a:pt x="96" y="222"/>
                  </a:cubicBezTo>
                  <a:cubicBezTo>
                    <a:pt x="97" y="222"/>
                    <a:pt x="97" y="222"/>
                    <a:pt x="98" y="222"/>
                  </a:cubicBezTo>
                  <a:cubicBezTo>
                    <a:pt x="99" y="223"/>
                    <a:pt x="100" y="223"/>
                    <a:pt x="100" y="224"/>
                  </a:cubicBezTo>
                  <a:cubicBezTo>
                    <a:pt x="101" y="224"/>
                    <a:pt x="101" y="224"/>
                    <a:pt x="102" y="224"/>
                  </a:cubicBezTo>
                  <a:cubicBezTo>
                    <a:pt x="103" y="224"/>
                    <a:pt x="104" y="225"/>
                    <a:pt x="105" y="225"/>
                  </a:cubicBezTo>
                  <a:cubicBezTo>
                    <a:pt x="105" y="225"/>
                    <a:pt x="106" y="225"/>
                    <a:pt x="106" y="225"/>
                  </a:cubicBezTo>
                  <a:cubicBezTo>
                    <a:pt x="107" y="226"/>
                    <a:pt x="108" y="226"/>
                    <a:pt x="109" y="226"/>
                  </a:cubicBezTo>
                  <a:cubicBezTo>
                    <a:pt x="110" y="226"/>
                    <a:pt x="110" y="227"/>
                    <a:pt x="110" y="227"/>
                  </a:cubicBezTo>
                  <a:cubicBezTo>
                    <a:pt x="112" y="227"/>
                    <a:pt x="113" y="227"/>
                    <a:pt x="114" y="227"/>
                  </a:cubicBezTo>
                  <a:cubicBezTo>
                    <a:pt x="114" y="227"/>
                    <a:pt x="114" y="228"/>
                    <a:pt x="115" y="228"/>
                  </a:cubicBezTo>
                  <a:cubicBezTo>
                    <a:pt x="116" y="228"/>
                    <a:pt x="117" y="228"/>
                    <a:pt x="118" y="228"/>
                  </a:cubicBezTo>
                  <a:cubicBezTo>
                    <a:pt x="119" y="228"/>
                    <a:pt x="119" y="228"/>
                    <a:pt x="119" y="228"/>
                  </a:cubicBezTo>
                  <a:cubicBezTo>
                    <a:pt x="120" y="228"/>
                    <a:pt x="121" y="229"/>
                    <a:pt x="123" y="229"/>
                  </a:cubicBezTo>
                  <a:cubicBezTo>
                    <a:pt x="123" y="229"/>
                    <a:pt x="123" y="229"/>
                    <a:pt x="123" y="229"/>
                  </a:cubicBezTo>
                  <a:cubicBezTo>
                    <a:pt x="125" y="229"/>
                    <a:pt x="126" y="229"/>
                    <a:pt x="127" y="229"/>
                  </a:cubicBezTo>
                  <a:cubicBezTo>
                    <a:pt x="128" y="229"/>
                    <a:pt x="128" y="229"/>
                    <a:pt x="128" y="229"/>
                  </a:cubicBezTo>
                  <a:cubicBezTo>
                    <a:pt x="129" y="229"/>
                    <a:pt x="130" y="229"/>
                    <a:pt x="132" y="229"/>
                  </a:cubicBezTo>
                  <a:cubicBezTo>
                    <a:pt x="132" y="229"/>
                    <a:pt x="132" y="229"/>
                    <a:pt x="132" y="229"/>
                  </a:cubicBezTo>
                  <a:cubicBezTo>
                    <a:pt x="133" y="229"/>
                    <a:pt x="135" y="229"/>
                    <a:pt x="136" y="229"/>
                  </a:cubicBezTo>
                  <a:cubicBezTo>
                    <a:pt x="136" y="229"/>
                    <a:pt x="136" y="229"/>
                    <a:pt x="136" y="229"/>
                  </a:cubicBezTo>
                  <a:cubicBezTo>
                    <a:pt x="138" y="229"/>
                    <a:pt x="139" y="229"/>
                    <a:pt x="140" y="228"/>
                  </a:cubicBezTo>
                  <a:cubicBezTo>
                    <a:pt x="141" y="228"/>
                    <a:pt x="141" y="228"/>
                    <a:pt x="141" y="228"/>
                  </a:cubicBezTo>
                  <a:cubicBezTo>
                    <a:pt x="142" y="228"/>
                    <a:pt x="143" y="228"/>
                    <a:pt x="145" y="228"/>
                  </a:cubicBezTo>
                  <a:cubicBezTo>
                    <a:pt x="145" y="228"/>
                    <a:pt x="145" y="228"/>
                    <a:pt x="145" y="228"/>
                  </a:cubicBezTo>
                  <a:cubicBezTo>
                    <a:pt x="146" y="227"/>
                    <a:pt x="148" y="227"/>
                    <a:pt x="149" y="227"/>
                  </a:cubicBezTo>
                  <a:cubicBezTo>
                    <a:pt x="149" y="227"/>
                    <a:pt x="149" y="227"/>
                    <a:pt x="149" y="227"/>
                  </a:cubicBezTo>
                  <a:cubicBezTo>
                    <a:pt x="151" y="226"/>
                    <a:pt x="152" y="226"/>
                    <a:pt x="153" y="226"/>
                  </a:cubicBezTo>
                  <a:cubicBezTo>
                    <a:pt x="154" y="226"/>
                    <a:pt x="154" y="226"/>
                    <a:pt x="154" y="226"/>
                  </a:cubicBezTo>
                  <a:cubicBezTo>
                    <a:pt x="155" y="225"/>
                    <a:pt x="156" y="225"/>
                    <a:pt x="158" y="224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59" y="224"/>
                    <a:pt x="160" y="223"/>
                    <a:pt x="162" y="223"/>
                  </a:cubicBezTo>
                  <a:cubicBezTo>
                    <a:pt x="162" y="223"/>
                    <a:pt x="162" y="223"/>
                    <a:pt x="162" y="223"/>
                  </a:cubicBezTo>
                  <a:cubicBezTo>
                    <a:pt x="167" y="220"/>
                    <a:pt x="172" y="217"/>
                    <a:pt x="177" y="213"/>
                  </a:cubicBezTo>
                  <a:cubicBezTo>
                    <a:pt x="177" y="213"/>
                    <a:pt x="177" y="213"/>
                    <a:pt x="177" y="213"/>
                  </a:cubicBezTo>
                  <a:cubicBezTo>
                    <a:pt x="179" y="212"/>
                    <a:pt x="180" y="211"/>
                    <a:pt x="181" y="210"/>
                  </a:cubicBezTo>
                  <a:cubicBezTo>
                    <a:pt x="181" y="210"/>
                    <a:pt x="181" y="210"/>
                    <a:pt x="181" y="210"/>
                  </a:cubicBezTo>
                  <a:cubicBezTo>
                    <a:pt x="182" y="209"/>
                    <a:pt x="183" y="208"/>
                    <a:pt x="185" y="207"/>
                  </a:cubicBezTo>
                  <a:cubicBezTo>
                    <a:pt x="185" y="207"/>
                    <a:pt x="185" y="207"/>
                    <a:pt x="185" y="207"/>
                  </a:cubicBezTo>
                  <a:cubicBezTo>
                    <a:pt x="186" y="206"/>
                    <a:pt x="187" y="205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8" y="204"/>
                    <a:pt x="188" y="204"/>
                    <a:pt x="188" y="204"/>
                  </a:cubicBezTo>
                  <a:cubicBezTo>
                    <a:pt x="189" y="203"/>
                    <a:pt x="189" y="202"/>
                    <a:pt x="190" y="202"/>
                  </a:cubicBezTo>
                  <a:cubicBezTo>
                    <a:pt x="238" y="178"/>
                    <a:pt x="249" y="119"/>
                    <a:pt x="216" y="7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6" name="Freeform 101"/>
            <p:cNvSpPr>
              <a:spLocks noChangeArrowheads="1"/>
            </p:cNvSpPr>
            <p:nvPr/>
          </p:nvSpPr>
          <p:spPr bwMode="auto">
            <a:xfrm>
              <a:off x="2636838" y="2622551"/>
              <a:ext cx="863600" cy="835025"/>
            </a:xfrm>
            <a:custGeom>
              <a:avLst/>
              <a:gdLst>
                <a:gd name="T0" fmla="*/ 85 w 230"/>
                <a:gd name="T1" fmla="*/ 68 h 222"/>
                <a:gd name="T2" fmla="*/ 41 w 230"/>
                <a:gd name="T3" fmla="*/ 174 h 222"/>
                <a:gd name="T4" fmla="*/ 172 w 230"/>
                <a:gd name="T5" fmla="*/ 182 h 222"/>
                <a:gd name="T6" fmla="*/ 198 w 230"/>
                <a:gd name="T7" fmla="*/ 54 h 222"/>
                <a:gd name="T8" fmla="*/ 85 w 230"/>
                <a:gd name="T9" fmla="*/ 68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2">
                  <a:moveTo>
                    <a:pt x="85" y="68"/>
                  </a:moveTo>
                  <a:cubicBezTo>
                    <a:pt x="41" y="64"/>
                    <a:pt x="0" y="123"/>
                    <a:pt x="41" y="174"/>
                  </a:cubicBezTo>
                  <a:cubicBezTo>
                    <a:pt x="76" y="217"/>
                    <a:pt x="136" y="222"/>
                    <a:pt x="172" y="182"/>
                  </a:cubicBezTo>
                  <a:cubicBezTo>
                    <a:pt x="220" y="158"/>
                    <a:pt x="230" y="99"/>
                    <a:pt x="198" y="54"/>
                  </a:cubicBezTo>
                  <a:cubicBezTo>
                    <a:pt x="160" y="0"/>
                    <a:pt x="92" y="25"/>
                    <a:pt x="85" y="68"/>
                  </a:cubicBezTo>
                </a:path>
              </a:pathLst>
            </a:custGeom>
            <a:solidFill>
              <a:srgbClr val="74AB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7" name="Freeform 102"/>
            <p:cNvSpPr>
              <a:spLocks noChangeArrowheads="1"/>
            </p:cNvSpPr>
            <p:nvPr/>
          </p:nvSpPr>
          <p:spPr bwMode="auto">
            <a:xfrm>
              <a:off x="2895601" y="2546351"/>
              <a:ext cx="206375" cy="225425"/>
            </a:xfrm>
            <a:custGeom>
              <a:avLst/>
              <a:gdLst>
                <a:gd name="T0" fmla="*/ 14 w 55"/>
                <a:gd name="T1" fmla="*/ 18 h 60"/>
                <a:gd name="T2" fmla="*/ 52 w 55"/>
                <a:gd name="T3" fmla="*/ 1 h 60"/>
                <a:gd name="T4" fmla="*/ 41 w 55"/>
                <a:gd name="T5" fmla="*/ 42 h 60"/>
                <a:gd name="T6" fmla="*/ 3 w 55"/>
                <a:gd name="T7" fmla="*/ 59 h 60"/>
                <a:gd name="T8" fmla="*/ 14 w 55"/>
                <a:gd name="T9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0">
                  <a:moveTo>
                    <a:pt x="14" y="18"/>
                  </a:moveTo>
                  <a:cubicBezTo>
                    <a:pt x="24" y="6"/>
                    <a:pt x="39" y="0"/>
                    <a:pt x="52" y="1"/>
                  </a:cubicBezTo>
                  <a:cubicBezTo>
                    <a:pt x="55" y="14"/>
                    <a:pt x="52" y="29"/>
                    <a:pt x="41" y="42"/>
                  </a:cubicBezTo>
                  <a:cubicBezTo>
                    <a:pt x="31" y="54"/>
                    <a:pt x="17" y="60"/>
                    <a:pt x="3" y="59"/>
                  </a:cubicBezTo>
                  <a:cubicBezTo>
                    <a:pt x="0" y="46"/>
                    <a:pt x="3" y="30"/>
                    <a:pt x="14" y="18"/>
                  </a:cubicBezTo>
                  <a:close/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8" name="Freeform 103"/>
            <p:cNvSpPr>
              <a:spLocks noChangeArrowheads="1"/>
            </p:cNvSpPr>
            <p:nvPr/>
          </p:nvSpPr>
          <p:spPr bwMode="auto">
            <a:xfrm>
              <a:off x="2840038" y="2579688"/>
              <a:ext cx="115888" cy="298450"/>
            </a:xfrm>
            <a:custGeom>
              <a:avLst/>
              <a:gdLst>
                <a:gd name="T0" fmla="*/ 16 w 31"/>
                <a:gd name="T1" fmla="*/ 0 h 79"/>
                <a:gd name="T2" fmla="*/ 4 w 31"/>
                <a:gd name="T3" fmla="*/ 1 h 79"/>
                <a:gd name="T4" fmla="*/ 31 w 31"/>
                <a:gd name="T5" fmla="*/ 79 h 79"/>
                <a:gd name="T6" fmla="*/ 16 w 31"/>
                <a:gd name="T7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79">
                  <a:moveTo>
                    <a:pt x="1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0" y="47"/>
                    <a:pt x="31" y="79"/>
                  </a:cubicBezTo>
                  <a:cubicBezTo>
                    <a:pt x="31" y="79"/>
                    <a:pt x="6" y="26"/>
                    <a:pt x="16" y="0"/>
                  </a:cubicBezTo>
                </a:path>
              </a:pathLst>
            </a:custGeom>
            <a:solidFill>
              <a:srgbClr val="693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59" name="Freeform 104"/>
            <p:cNvSpPr>
              <a:spLocks noChangeArrowheads="1"/>
            </p:cNvSpPr>
            <p:nvPr/>
          </p:nvSpPr>
          <p:spPr bwMode="auto">
            <a:xfrm>
              <a:off x="2570163" y="2757488"/>
              <a:ext cx="349250" cy="195263"/>
            </a:xfrm>
            <a:custGeom>
              <a:avLst/>
              <a:gdLst>
                <a:gd name="T0" fmla="*/ 43 w 93"/>
                <a:gd name="T1" fmla="*/ 4 h 52"/>
                <a:gd name="T2" fmla="*/ 93 w 93"/>
                <a:gd name="T3" fmla="*/ 17 h 52"/>
                <a:gd name="T4" fmla="*/ 51 w 93"/>
                <a:gd name="T5" fmla="*/ 48 h 52"/>
                <a:gd name="T6" fmla="*/ 0 w 93"/>
                <a:gd name="T7" fmla="*/ 34 h 52"/>
                <a:gd name="T8" fmla="*/ 43 w 93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" h="52">
                  <a:moveTo>
                    <a:pt x="43" y="4"/>
                  </a:moveTo>
                  <a:cubicBezTo>
                    <a:pt x="62" y="0"/>
                    <a:pt x="81" y="6"/>
                    <a:pt x="93" y="17"/>
                  </a:cubicBezTo>
                  <a:cubicBezTo>
                    <a:pt x="86" y="32"/>
                    <a:pt x="70" y="44"/>
                    <a:pt x="51" y="48"/>
                  </a:cubicBezTo>
                  <a:cubicBezTo>
                    <a:pt x="31" y="52"/>
                    <a:pt x="12" y="46"/>
                    <a:pt x="0" y="34"/>
                  </a:cubicBezTo>
                  <a:cubicBezTo>
                    <a:pt x="7" y="19"/>
                    <a:pt x="23" y="7"/>
                    <a:pt x="43" y="4"/>
                  </a:cubicBezTo>
                </a:path>
              </a:pathLst>
            </a:custGeom>
            <a:solidFill>
              <a:srgbClr val="92D6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0" name="Freeform 105"/>
            <p:cNvSpPr>
              <a:spLocks noChangeArrowheads="1"/>
            </p:cNvSpPr>
            <p:nvPr/>
          </p:nvSpPr>
          <p:spPr bwMode="auto">
            <a:xfrm>
              <a:off x="2633663" y="2768601"/>
              <a:ext cx="131763" cy="44450"/>
            </a:xfrm>
            <a:custGeom>
              <a:avLst/>
              <a:gdLst>
                <a:gd name="T0" fmla="*/ 35 w 35"/>
                <a:gd name="T1" fmla="*/ 0 h 12"/>
                <a:gd name="T2" fmla="*/ 26 w 35"/>
                <a:gd name="T3" fmla="*/ 1 h 12"/>
                <a:gd name="T4" fmla="*/ 0 w 35"/>
                <a:gd name="T5" fmla="*/ 12 h 12"/>
                <a:gd name="T6" fmla="*/ 0 w 35"/>
                <a:gd name="T7" fmla="*/ 12 h 12"/>
                <a:gd name="T8" fmla="*/ 26 w 35"/>
                <a:gd name="T9" fmla="*/ 1 h 12"/>
                <a:gd name="T10" fmla="*/ 35 w 35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5" y="0"/>
                  </a:moveTo>
                  <a:cubicBezTo>
                    <a:pt x="32" y="0"/>
                    <a:pt x="29" y="0"/>
                    <a:pt x="26" y="1"/>
                  </a:cubicBezTo>
                  <a:cubicBezTo>
                    <a:pt x="16" y="2"/>
                    <a:pt x="7" y="6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7" y="6"/>
                    <a:pt x="16" y="2"/>
                    <a:pt x="26" y="1"/>
                  </a:cubicBezTo>
                  <a:cubicBezTo>
                    <a:pt x="29" y="0"/>
                    <a:pt x="32" y="0"/>
                    <a:pt x="35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1" name="Freeform 106"/>
            <p:cNvSpPr>
              <a:spLocks noEditPoints="1" noChangeArrowheads="1"/>
            </p:cNvSpPr>
            <p:nvPr/>
          </p:nvSpPr>
          <p:spPr bwMode="auto">
            <a:xfrm>
              <a:off x="2735263" y="3160713"/>
              <a:ext cx="141288" cy="190500"/>
            </a:xfrm>
            <a:custGeom>
              <a:avLst/>
              <a:gdLst>
                <a:gd name="T0" fmla="*/ 15 w 38"/>
                <a:gd name="T1" fmla="*/ 31 h 51"/>
                <a:gd name="T2" fmla="*/ 38 w 38"/>
                <a:gd name="T3" fmla="*/ 51 h 51"/>
                <a:gd name="T4" fmla="*/ 15 w 38"/>
                <a:gd name="T5" fmla="*/ 31 h 51"/>
                <a:gd name="T6" fmla="*/ 15 w 38"/>
                <a:gd name="T7" fmla="*/ 31 h 51"/>
                <a:gd name="T8" fmla="*/ 15 w 38"/>
                <a:gd name="T9" fmla="*/ 31 h 51"/>
                <a:gd name="T10" fmla="*/ 15 w 38"/>
                <a:gd name="T11" fmla="*/ 31 h 51"/>
                <a:gd name="T12" fmla="*/ 0 w 38"/>
                <a:gd name="T13" fmla="*/ 0 h 51"/>
                <a:gd name="T14" fmla="*/ 15 w 38"/>
                <a:gd name="T15" fmla="*/ 31 h 51"/>
                <a:gd name="T16" fmla="*/ 0 w 38"/>
                <a:gd name="T17" fmla="*/ 0 h 51"/>
                <a:gd name="T18" fmla="*/ 0 w 38"/>
                <a:gd name="T19" fmla="*/ 0 h 51"/>
                <a:gd name="T20" fmla="*/ 0 w 38"/>
                <a:gd name="T21" fmla="*/ 0 h 51"/>
                <a:gd name="T22" fmla="*/ 0 w 38"/>
                <a:gd name="T23" fmla="*/ 0 h 51"/>
                <a:gd name="T24" fmla="*/ 0 w 38"/>
                <a:gd name="T25" fmla="*/ 0 h 51"/>
                <a:gd name="T26" fmla="*/ 0 w 38"/>
                <a:gd name="T27" fmla="*/ 0 h 51"/>
                <a:gd name="T28" fmla="*/ 0 w 38"/>
                <a:gd name="T2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" h="51">
                  <a:moveTo>
                    <a:pt x="15" y="31"/>
                  </a:moveTo>
                  <a:cubicBezTo>
                    <a:pt x="22" y="39"/>
                    <a:pt x="30" y="46"/>
                    <a:pt x="38" y="51"/>
                  </a:cubicBezTo>
                  <a:cubicBezTo>
                    <a:pt x="30" y="46"/>
                    <a:pt x="22" y="39"/>
                    <a:pt x="15" y="31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0" y="0"/>
                  </a:moveTo>
                  <a:cubicBezTo>
                    <a:pt x="2" y="10"/>
                    <a:pt x="7" y="21"/>
                    <a:pt x="15" y="31"/>
                  </a:cubicBezTo>
                  <a:cubicBezTo>
                    <a:pt x="7" y="21"/>
                    <a:pt x="2" y="1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2" name="Freeform 107"/>
            <p:cNvSpPr>
              <a:spLocks noChangeArrowheads="1"/>
            </p:cNvSpPr>
            <p:nvPr/>
          </p:nvSpPr>
          <p:spPr bwMode="auto">
            <a:xfrm>
              <a:off x="2711451" y="2878138"/>
              <a:ext cx="563563" cy="530225"/>
            </a:xfrm>
            <a:custGeom>
              <a:avLst/>
              <a:gdLst>
                <a:gd name="T0" fmla="*/ 60 w 150"/>
                <a:gd name="T1" fmla="*/ 0 h 141"/>
                <a:gd name="T2" fmla="*/ 38 w 150"/>
                <a:gd name="T3" fmla="*/ 5 h 141"/>
                <a:gd name="T4" fmla="*/ 30 w 150"/>
                <a:gd name="T5" fmla="*/ 10 h 141"/>
                <a:gd name="T6" fmla="*/ 6 w 150"/>
                <a:gd name="T7" fmla="*/ 75 h 141"/>
                <a:gd name="T8" fmla="*/ 6 w 150"/>
                <a:gd name="T9" fmla="*/ 75 h 141"/>
                <a:gd name="T10" fmla="*/ 6 w 150"/>
                <a:gd name="T11" fmla="*/ 75 h 141"/>
                <a:gd name="T12" fmla="*/ 6 w 150"/>
                <a:gd name="T13" fmla="*/ 75 h 141"/>
                <a:gd name="T14" fmla="*/ 6 w 150"/>
                <a:gd name="T15" fmla="*/ 75 h 141"/>
                <a:gd name="T16" fmla="*/ 21 w 150"/>
                <a:gd name="T17" fmla="*/ 106 h 141"/>
                <a:gd name="T18" fmla="*/ 21 w 150"/>
                <a:gd name="T19" fmla="*/ 106 h 141"/>
                <a:gd name="T20" fmla="*/ 21 w 150"/>
                <a:gd name="T21" fmla="*/ 106 h 141"/>
                <a:gd name="T22" fmla="*/ 21 w 150"/>
                <a:gd name="T23" fmla="*/ 106 h 141"/>
                <a:gd name="T24" fmla="*/ 21 w 150"/>
                <a:gd name="T25" fmla="*/ 106 h 141"/>
                <a:gd name="T26" fmla="*/ 44 w 150"/>
                <a:gd name="T27" fmla="*/ 126 h 141"/>
                <a:gd name="T28" fmla="*/ 92 w 150"/>
                <a:gd name="T29" fmla="*/ 141 h 141"/>
                <a:gd name="T30" fmla="*/ 150 w 150"/>
                <a:gd name="T31" fmla="*/ 116 h 141"/>
                <a:gd name="T32" fmla="*/ 61 w 150"/>
                <a:gd name="T33" fmla="*/ 0 h 141"/>
                <a:gd name="T34" fmla="*/ 60 w 150"/>
                <a:gd name="T3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0" h="141">
                  <a:moveTo>
                    <a:pt x="60" y="0"/>
                  </a:moveTo>
                  <a:cubicBezTo>
                    <a:pt x="53" y="0"/>
                    <a:pt x="45" y="2"/>
                    <a:pt x="38" y="5"/>
                  </a:cubicBezTo>
                  <a:cubicBezTo>
                    <a:pt x="35" y="7"/>
                    <a:pt x="33" y="9"/>
                    <a:pt x="30" y="10"/>
                  </a:cubicBezTo>
                  <a:cubicBezTo>
                    <a:pt x="11" y="24"/>
                    <a:pt x="0" y="48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8" y="85"/>
                    <a:pt x="13" y="9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4"/>
                    <a:pt x="36" y="121"/>
                    <a:pt x="44" y="126"/>
                  </a:cubicBezTo>
                  <a:cubicBezTo>
                    <a:pt x="59" y="136"/>
                    <a:pt x="75" y="141"/>
                    <a:pt x="92" y="141"/>
                  </a:cubicBezTo>
                  <a:cubicBezTo>
                    <a:pt x="113" y="141"/>
                    <a:pt x="133" y="133"/>
                    <a:pt x="150" y="116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1" y="0"/>
                    <a:pt x="61" y="0"/>
                    <a:pt x="60" y="0"/>
                  </a:cubicBezTo>
                </a:path>
              </a:pathLst>
            </a:custGeom>
            <a:solidFill>
              <a:srgbClr val="63920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3" name="Freeform 108"/>
            <p:cNvSpPr>
              <a:spLocks noEditPoints="1" noChangeArrowheads="1"/>
            </p:cNvSpPr>
            <p:nvPr/>
          </p:nvSpPr>
          <p:spPr bwMode="auto">
            <a:xfrm>
              <a:off x="2760663" y="2927351"/>
              <a:ext cx="41275" cy="11113"/>
            </a:xfrm>
            <a:custGeom>
              <a:avLst/>
              <a:gdLst>
                <a:gd name="T0" fmla="*/ 11 w 11"/>
                <a:gd name="T1" fmla="*/ 0 h 3"/>
                <a:gd name="T2" fmla="*/ 0 w 11"/>
                <a:gd name="T3" fmla="*/ 3 h 3"/>
                <a:gd name="T4" fmla="*/ 11 w 11"/>
                <a:gd name="T5" fmla="*/ 0 h 3"/>
                <a:gd name="T6" fmla="*/ 11 w 11"/>
                <a:gd name="T7" fmla="*/ 0 h 3"/>
                <a:gd name="T8" fmla="*/ 11 w 11"/>
                <a:gd name="T9" fmla="*/ 0 h 3"/>
                <a:gd name="T10" fmla="*/ 11 w 11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3">
                  <a:moveTo>
                    <a:pt x="11" y="0"/>
                  </a:moveTo>
                  <a:cubicBezTo>
                    <a:pt x="7" y="1"/>
                    <a:pt x="4" y="2"/>
                    <a:pt x="0" y="3"/>
                  </a:cubicBezTo>
                  <a:cubicBezTo>
                    <a:pt x="4" y="2"/>
                    <a:pt x="7" y="1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4" name="Freeform 109"/>
            <p:cNvSpPr>
              <a:spLocks noChangeArrowheads="1"/>
            </p:cNvSpPr>
            <p:nvPr/>
          </p:nvSpPr>
          <p:spPr bwMode="auto">
            <a:xfrm>
              <a:off x="2570163" y="2768601"/>
              <a:ext cx="341313" cy="173038"/>
            </a:xfrm>
            <a:custGeom>
              <a:avLst/>
              <a:gdLst>
                <a:gd name="T0" fmla="*/ 54 w 91"/>
                <a:gd name="T1" fmla="*/ 0 h 46"/>
                <a:gd name="T2" fmla="*/ 52 w 91"/>
                <a:gd name="T3" fmla="*/ 0 h 46"/>
                <a:gd name="T4" fmla="*/ 43 w 91"/>
                <a:gd name="T5" fmla="*/ 1 h 46"/>
                <a:gd name="T6" fmla="*/ 17 w 91"/>
                <a:gd name="T7" fmla="*/ 12 h 46"/>
                <a:gd name="T8" fmla="*/ 0 w 91"/>
                <a:gd name="T9" fmla="*/ 31 h 46"/>
                <a:gd name="T10" fmla="*/ 39 w 91"/>
                <a:gd name="T11" fmla="*/ 46 h 46"/>
                <a:gd name="T12" fmla="*/ 51 w 91"/>
                <a:gd name="T13" fmla="*/ 45 h 46"/>
                <a:gd name="T14" fmla="*/ 51 w 91"/>
                <a:gd name="T15" fmla="*/ 45 h 46"/>
                <a:gd name="T16" fmla="*/ 62 w 91"/>
                <a:gd name="T17" fmla="*/ 42 h 46"/>
                <a:gd name="T18" fmla="*/ 62 w 91"/>
                <a:gd name="T19" fmla="*/ 42 h 46"/>
                <a:gd name="T20" fmla="*/ 62 w 91"/>
                <a:gd name="T21" fmla="*/ 42 h 46"/>
                <a:gd name="T22" fmla="*/ 68 w 91"/>
                <a:gd name="T23" fmla="*/ 39 h 46"/>
                <a:gd name="T24" fmla="*/ 68 w 91"/>
                <a:gd name="T25" fmla="*/ 39 h 46"/>
                <a:gd name="T26" fmla="*/ 76 w 91"/>
                <a:gd name="T27" fmla="*/ 34 h 46"/>
                <a:gd name="T28" fmla="*/ 76 w 91"/>
                <a:gd name="T29" fmla="*/ 34 h 46"/>
                <a:gd name="T30" fmla="*/ 91 w 91"/>
                <a:gd name="T31" fmla="*/ 19 h 46"/>
                <a:gd name="T32" fmla="*/ 81 w 91"/>
                <a:gd name="T33" fmla="*/ 6 h 46"/>
                <a:gd name="T34" fmla="*/ 54 w 91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46">
                  <a:moveTo>
                    <a:pt x="54" y="0"/>
                  </a:moveTo>
                  <a:cubicBezTo>
                    <a:pt x="53" y="0"/>
                    <a:pt x="53" y="0"/>
                    <a:pt x="52" y="0"/>
                  </a:cubicBezTo>
                  <a:cubicBezTo>
                    <a:pt x="49" y="0"/>
                    <a:pt x="46" y="0"/>
                    <a:pt x="43" y="1"/>
                  </a:cubicBezTo>
                  <a:cubicBezTo>
                    <a:pt x="33" y="2"/>
                    <a:pt x="24" y="6"/>
                    <a:pt x="17" y="12"/>
                  </a:cubicBezTo>
                  <a:cubicBezTo>
                    <a:pt x="9" y="17"/>
                    <a:pt x="4" y="24"/>
                    <a:pt x="0" y="31"/>
                  </a:cubicBezTo>
                  <a:cubicBezTo>
                    <a:pt x="10" y="41"/>
                    <a:pt x="24" y="46"/>
                    <a:pt x="39" y="46"/>
                  </a:cubicBezTo>
                  <a:cubicBezTo>
                    <a:pt x="43" y="46"/>
                    <a:pt x="47" y="46"/>
                    <a:pt x="51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5" y="44"/>
                    <a:pt x="58" y="43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2" y="42"/>
                    <a:pt x="62" y="42"/>
                    <a:pt x="62" y="42"/>
                  </a:cubicBezTo>
                  <a:cubicBezTo>
                    <a:pt x="64" y="41"/>
                    <a:pt x="66" y="40"/>
                    <a:pt x="68" y="39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71" y="38"/>
                    <a:pt x="73" y="36"/>
                    <a:pt x="76" y="34"/>
                  </a:cubicBezTo>
                  <a:cubicBezTo>
                    <a:pt x="76" y="34"/>
                    <a:pt x="76" y="34"/>
                    <a:pt x="76" y="34"/>
                  </a:cubicBezTo>
                  <a:cubicBezTo>
                    <a:pt x="82" y="30"/>
                    <a:pt x="87" y="25"/>
                    <a:pt x="91" y="19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73" y="2"/>
                    <a:pt x="64" y="0"/>
                    <a:pt x="54" y="0"/>
                  </a:cubicBezTo>
                </a:path>
              </a:pathLst>
            </a:custGeom>
            <a:solidFill>
              <a:srgbClr val="7CB6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65" name="组合 352"/>
          <p:cNvGrpSpPr/>
          <p:nvPr/>
        </p:nvGrpSpPr>
        <p:grpSpPr bwMode="auto">
          <a:xfrm>
            <a:off x="5434013" y="4073425"/>
            <a:ext cx="1477962" cy="1090613"/>
            <a:chOff x="7213601" y="1862138"/>
            <a:chExt cx="2251075" cy="2219325"/>
          </a:xfrm>
        </p:grpSpPr>
        <p:sp>
          <p:nvSpPr>
            <p:cNvPr id="4166" name="Freeform 140"/>
            <p:cNvSpPr>
              <a:spLocks noChangeArrowheads="1"/>
            </p:cNvSpPr>
            <p:nvPr/>
          </p:nvSpPr>
          <p:spPr bwMode="auto">
            <a:xfrm>
              <a:off x="7291388" y="1925638"/>
              <a:ext cx="2173288" cy="2155825"/>
            </a:xfrm>
            <a:custGeom>
              <a:avLst/>
              <a:gdLst>
                <a:gd name="T0" fmla="*/ 574 w 579"/>
                <a:gd name="T1" fmla="*/ 29 h 573"/>
                <a:gd name="T2" fmla="*/ 551 w 579"/>
                <a:gd name="T3" fmla="*/ 6 h 573"/>
                <a:gd name="T4" fmla="*/ 531 w 579"/>
                <a:gd name="T5" fmla="*/ 6 h 573"/>
                <a:gd name="T6" fmla="*/ 523 w 579"/>
                <a:gd name="T7" fmla="*/ 14 h 573"/>
                <a:gd name="T8" fmla="*/ 517 w 579"/>
                <a:gd name="T9" fmla="*/ 20 h 573"/>
                <a:gd name="T10" fmla="*/ 486 w 579"/>
                <a:gd name="T11" fmla="*/ 50 h 573"/>
                <a:gd name="T12" fmla="*/ 480 w 579"/>
                <a:gd name="T13" fmla="*/ 56 h 573"/>
                <a:gd name="T14" fmla="*/ 44 w 579"/>
                <a:gd name="T15" fmla="*/ 488 h 573"/>
                <a:gd name="T16" fmla="*/ 0 w 579"/>
                <a:gd name="T17" fmla="*/ 573 h 573"/>
                <a:gd name="T18" fmla="*/ 29 w 579"/>
                <a:gd name="T19" fmla="*/ 559 h 573"/>
                <a:gd name="T20" fmla="*/ 29 w 579"/>
                <a:gd name="T21" fmla="*/ 559 h 573"/>
                <a:gd name="T22" fmla="*/ 87 w 579"/>
                <a:gd name="T23" fmla="*/ 531 h 573"/>
                <a:gd name="T24" fmla="*/ 522 w 579"/>
                <a:gd name="T25" fmla="*/ 100 h 573"/>
                <a:gd name="T26" fmla="*/ 522 w 579"/>
                <a:gd name="T27" fmla="*/ 100 h 573"/>
                <a:gd name="T28" fmla="*/ 526 w 579"/>
                <a:gd name="T29" fmla="*/ 96 h 573"/>
                <a:gd name="T30" fmla="*/ 574 w 579"/>
                <a:gd name="T31" fmla="*/ 49 h 573"/>
                <a:gd name="T32" fmla="*/ 574 w 579"/>
                <a:gd name="T33" fmla="*/ 29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9" h="573">
                  <a:moveTo>
                    <a:pt x="574" y="29"/>
                  </a:moveTo>
                  <a:cubicBezTo>
                    <a:pt x="551" y="6"/>
                    <a:pt x="551" y="6"/>
                    <a:pt x="551" y="6"/>
                  </a:cubicBezTo>
                  <a:cubicBezTo>
                    <a:pt x="545" y="0"/>
                    <a:pt x="536" y="0"/>
                    <a:pt x="531" y="6"/>
                  </a:cubicBezTo>
                  <a:cubicBezTo>
                    <a:pt x="523" y="14"/>
                    <a:pt x="523" y="14"/>
                    <a:pt x="523" y="14"/>
                  </a:cubicBezTo>
                  <a:cubicBezTo>
                    <a:pt x="517" y="20"/>
                    <a:pt x="517" y="20"/>
                    <a:pt x="517" y="20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4" y="488"/>
                    <a:pt x="44" y="488"/>
                    <a:pt x="44" y="488"/>
                  </a:cubicBezTo>
                  <a:cubicBezTo>
                    <a:pt x="0" y="573"/>
                    <a:pt x="0" y="573"/>
                    <a:pt x="0" y="573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29" y="559"/>
                    <a:pt x="29" y="559"/>
                    <a:pt x="29" y="559"/>
                  </a:cubicBezTo>
                  <a:cubicBezTo>
                    <a:pt x="87" y="531"/>
                    <a:pt x="87" y="531"/>
                    <a:pt x="87" y="531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2" y="100"/>
                    <a:pt x="522" y="100"/>
                    <a:pt x="522" y="100"/>
                  </a:cubicBezTo>
                  <a:cubicBezTo>
                    <a:pt x="526" y="96"/>
                    <a:pt x="526" y="96"/>
                    <a:pt x="526" y="96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9" y="44"/>
                    <a:pt x="579" y="34"/>
                    <a:pt x="574" y="29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7" name="Freeform 148"/>
            <p:cNvSpPr>
              <a:spLocks noChangeArrowheads="1"/>
            </p:cNvSpPr>
            <p:nvPr/>
          </p:nvSpPr>
          <p:spPr bwMode="auto">
            <a:xfrm>
              <a:off x="7213601" y="1862138"/>
              <a:ext cx="2168525" cy="2155825"/>
            </a:xfrm>
            <a:custGeom>
              <a:avLst/>
              <a:gdLst>
                <a:gd name="T0" fmla="*/ 0 w 578"/>
                <a:gd name="T1" fmla="*/ 573 h 573"/>
                <a:gd name="T2" fmla="*/ 86 w 578"/>
                <a:gd name="T3" fmla="*/ 530 h 573"/>
                <a:gd name="T4" fmla="*/ 573 w 578"/>
                <a:gd name="T5" fmla="*/ 49 h 573"/>
                <a:gd name="T6" fmla="*/ 573 w 578"/>
                <a:gd name="T7" fmla="*/ 28 h 573"/>
                <a:gd name="T8" fmla="*/ 550 w 578"/>
                <a:gd name="T9" fmla="*/ 5 h 573"/>
                <a:gd name="T10" fmla="*/ 530 w 578"/>
                <a:gd name="T11" fmla="*/ 5 h 573"/>
                <a:gd name="T12" fmla="*/ 43 w 578"/>
                <a:gd name="T13" fmla="*/ 487 h 573"/>
                <a:gd name="T14" fmla="*/ 0 w 578"/>
                <a:gd name="T15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8" h="573">
                  <a:moveTo>
                    <a:pt x="0" y="573"/>
                  </a:moveTo>
                  <a:cubicBezTo>
                    <a:pt x="86" y="530"/>
                    <a:pt x="86" y="530"/>
                    <a:pt x="86" y="530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8" y="43"/>
                    <a:pt x="578" y="34"/>
                    <a:pt x="573" y="28"/>
                  </a:cubicBezTo>
                  <a:cubicBezTo>
                    <a:pt x="550" y="5"/>
                    <a:pt x="550" y="5"/>
                    <a:pt x="550" y="5"/>
                  </a:cubicBezTo>
                  <a:cubicBezTo>
                    <a:pt x="545" y="0"/>
                    <a:pt x="536" y="0"/>
                    <a:pt x="530" y="5"/>
                  </a:cubicBezTo>
                  <a:cubicBezTo>
                    <a:pt x="43" y="487"/>
                    <a:pt x="43" y="487"/>
                    <a:pt x="43" y="487"/>
                  </a:cubicBezTo>
                  <a:cubicBezTo>
                    <a:pt x="0" y="573"/>
                    <a:pt x="0" y="573"/>
                    <a:pt x="0" y="573"/>
                  </a:cubicBezTo>
                </a:path>
              </a:pathLst>
            </a:custGeom>
            <a:solidFill>
              <a:srgbClr val="F8E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8" name="Freeform 149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  <a:close/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69" name="Freeform 150"/>
            <p:cNvSpPr>
              <a:spLocks noChangeArrowheads="1"/>
            </p:cNvSpPr>
            <p:nvPr/>
          </p:nvSpPr>
          <p:spPr bwMode="auto">
            <a:xfrm>
              <a:off x="7213601" y="3908426"/>
              <a:ext cx="107950" cy="109538"/>
            </a:xfrm>
            <a:custGeom>
              <a:avLst/>
              <a:gdLst>
                <a:gd name="T0" fmla="*/ 68 w 68"/>
                <a:gd name="T1" fmla="*/ 36 h 69"/>
                <a:gd name="T2" fmla="*/ 0 w 68"/>
                <a:gd name="T3" fmla="*/ 69 h 69"/>
                <a:gd name="T4" fmla="*/ 33 w 68"/>
                <a:gd name="T5" fmla="*/ 0 h 69"/>
                <a:gd name="T6" fmla="*/ 68 w 68"/>
                <a:gd name="T7" fmla="*/ 3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9">
                  <a:moveTo>
                    <a:pt x="68" y="36"/>
                  </a:moveTo>
                  <a:lnTo>
                    <a:pt x="0" y="69"/>
                  </a:lnTo>
                  <a:lnTo>
                    <a:pt x="33" y="0"/>
                  </a:lnTo>
                  <a:lnTo>
                    <a:pt x="68" y="3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0" name="Freeform 151"/>
            <p:cNvSpPr>
              <a:spLocks noChangeArrowheads="1"/>
            </p:cNvSpPr>
            <p:nvPr/>
          </p:nvSpPr>
          <p:spPr bwMode="auto">
            <a:xfrm>
              <a:off x="7373938" y="1862138"/>
              <a:ext cx="2008188" cy="1993900"/>
            </a:xfrm>
            <a:custGeom>
              <a:avLst/>
              <a:gdLst>
                <a:gd name="T0" fmla="*/ 43 w 535"/>
                <a:gd name="T1" fmla="*/ 530 h 530"/>
                <a:gd name="T2" fmla="*/ 530 w 535"/>
                <a:gd name="T3" fmla="*/ 49 h 530"/>
                <a:gd name="T4" fmla="*/ 530 w 535"/>
                <a:gd name="T5" fmla="*/ 28 h 530"/>
                <a:gd name="T6" fmla="*/ 507 w 535"/>
                <a:gd name="T7" fmla="*/ 5 h 530"/>
                <a:gd name="T8" fmla="*/ 487 w 535"/>
                <a:gd name="T9" fmla="*/ 5 h 530"/>
                <a:gd name="T10" fmla="*/ 0 w 535"/>
                <a:gd name="T11" fmla="*/ 487 h 530"/>
                <a:gd name="T12" fmla="*/ 43 w 535"/>
                <a:gd name="T13" fmla="*/ 53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30">
                  <a:moveTo>
                    <a:pt x="43" y="530"/>
                  </a:moveTo>
                  <a:cubicBezTo>
                    <a:pt x="530" y="49"/>
                    <a:pt x="530" y="49"/>
                    <a:pt x="530" y="49"/>
                  </a:cubicBezTo>
                  <a:cubicBezTo>
                    <a:pt x="535" y="43"/>
                    <a:pt x="535" y="34"/>
                    <a:pt x="530" y="28"/>
                  </a:cubicBezTo>
                  <a:cubicBezTo>
                    <a:pt x="507" y="5"/>
                    <a:pt x="507" y="5"/>
                    <a:pt x="507" y="5"/>
                  </a:cubicBezTo>
                  <a:cubicBezTo>
                    <a:pt x="502" y="0"/>
                    <a:pt x="493" y="0"/>
                    <a:pt x="487" y="5"/>
                  </a:cubicBezTo>
                  <a:cubicBezTo>
                    <a:pt x="0" y="487"/>
                    <a:pt x="0" y="487"/>
                    <a:pt x="0" y="487"/>
                  </a:cubicBezTo>
                  <a:cubicBezTo>
                    <a:pt x="43" y="530"/>
                    <a:pt x="43" y="530"/>
                    <a:pt x="43" y="530"/>
                  </a:cubicBezTo>
                </a:path>
              </a:pathLst>
            </a:custGeom>
            <a:solidFill>
              <a:srgbClr val="D83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1" name="Freeform 152"/>
            <p:cNvSpPr>
              <a:spLocks noChangeArrowheads="1"/>
            </p:cNvSpPr>
            <p:nvPr/>
          </p:nvSpPr>
          <p:spPr bwMode="auto">
            <a:xfrm>
              <a:off x="9032876" y="1862138"/>
              <a:ext cx="349250" cy="349250"/>
            </a:xfrm>
            <a:custGeom>
              <a:avLst/>
              <a:gdLst>
                <a:gd name="T0" fmla="*/ 0 w 93"/>
                <a:gd name="T1" fmla="*/ 50 h 93"/>
                <a:gd name="T2" fmla="*/ 45 w 93"/>
                <a:gd name="T3" fmla="*/ 5 h 93"/>
                <a:gd name="T4" fmla="*/ 65 w 93"/>
                <a:gd name="T5" fmla="*/ 5 h 93"/>
                <a:gd name="T6" fmla="*/ 88 w 93"/>
                <a:gd name="T7" fmla="*/ 28 h 93"/>
                <a:gd name="T8" fmla="*/ 88 w 93"/>
                <a:gd name="T9" fmla="*/ 49 h 93"/>
                <a:gd name="T10" fmla="*/ 43 w 93"/>
                <a:gd name="T11" fmla="*/ 93 h 93"/>
                <a:gd name="T12" fmla="*/ 0 w 93"/>
                <a:gd name="T13" fmla="*/ 5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93">
                  <a:moveTo>
                    <a:pt x="0" y="50"/>
                  </a:moveTo>
                  <a:cubicBezTo>
                    <a:pt x="45" y="5"/>
                    <a:pt x="45" y="5"/>
                    <a:pt x="45" y="5"/>
                  </a:cubicBezTo>
                  <a:cubicBezTo>
                    <a:pt x="51" y="0"/>
                    <a:pt x="60" y="0"/>
                    <a:pt x="65" y="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3" y="34"/>
                    <a:pt x="93" y="43"/>
                    <a:pt x="88" y="49"/>
                  </a:cubicBezTo>
                  <a:cubicBezTo>
                    <a:pt x="43" y="93"/>
                    <a:pt x="43" y="93"/>
                    <a:pt x="43" y="93"/>
                  </a:cubicBezTo>
                  <a:cubicBezTo>
                    <a:pt x="0" y="50"/>
                    <a:pt x="0" y="50"/>
                    <a:pt x="0" y="50"/>
                  </a:cubicBezTo>
                </a:path>
              </a:pathLst>
            </a:custGeom>
            <a:solidFill>
              <a:srgbClr val="5D5D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2" name="Freeform 153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3" name="Freeform 154"/>
            <p:cNvSpPr>
              <a:spLocks noChangeArrowheads="1"/>
            </p:cNvSpPr>
            <p:nvPr/>
          </p:nvSpPr>
          <p:spPr bwMode="auto">
            <a:xfrm>
              <a:off x="9010651" y="2049463"/>
              <a:ext cx="184150" cy="184150"/>
            </a:xfrm>
            <a:custGeom>
              <a:avLst/>
              <a:gdLst>
                <a:gd name="T0" fmla="*/ 116 w 116"/>
                <a:gd name="T1" fmla="*/ 102 h 116"/>
                <a:gd name="T2" fmla="*/ 102 w 116"/>
                <a:gd name="T3" fmla="*/ 116 h 116"/>
                <a:gd name="T4" fmla="*/ 0 w 116"/>
                <a:gd name="T5" fmla="*/ 15 h 116"/>
                <a:gd name="T6" fmla="*/ 14 w 116"/>
                <a:gd name="T7" fmla="*/ 0 h 116"/>
                <a:gd name="T8" fmla="*/ 116 w 116"/>
                <a:gd name="T9" fmla="*/ 10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16">
                  <a:moveTo>
                    <a:pt x="116" y="102"/>
                  </a:moveTo>
                  <a:lnTo>
                    <a:pt x="102" y="116"/>
                  </a:lnTo>
                  <a:lnTo>
                    <a:pt x="0" y="15"/>
                  </a:lnTo>
                  <a:lnTo>
                    <a:pt x="14" y="0"/>
                  </a:lnTo>
                  <a:lnTo>
                    <a:pt x="116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4" name="Freeform 155"/>
            <p:cNvSpPr>
              <a:spLocks noChangeArrowheads="1"/>
            </p:cNvSpPr>
            <p:nvPr/>
          </p:nvSpPr>
          <p:spPr bwMode="auto">
            <a:xfrm>
              <a:off x="9161463" y="1862138"/>
              <a:ext cx="220663" cy="225425"/>
            </a:xfrm>
            <a:custGeom>
              <a:avLst/>
              <a:gdLst>
                <a:gd name="T0" fmla="*/ 0 w 59"/>
                <a:gd name="T1" fmla="*/ 16 h 60"/>
                <a:gd name="T2" fmla="*/ 11 w 59"/>
                <a:gd name="T3" fmla="*/ 5 h 60"/>
                <a:gd name="T4" fmla="*/ 31 w 59"/>
                <a:gd name="T5" fmla="*/ 5 h 60"/>
                <a:gd name="T6" fmla="*/ 54 w 59"/>
                <a:gd name="T7" fmla="*/ 28 h 60"/>
                <a:gd name="T8" fmla="*/ 54 w 59"/>
                <a:gd name="T9" fmla="*/ 49 h 60"/>
                <a:gd name="T10" fmla="*/ 43 w 59"/>
                <a:gd name="T11" fmla="*/ 60 h 60"/>
                <a:gd name="T12" fmla="*/ 0 w 59"/>
                <a:gd name="T13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60">
                  <a:moveTo>
                    <a:pt x="0" y="16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7" y="0"/>
                    <a:pt x="26" y="0"/>
                    <a:pt x="31" y="5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9" y="34"/>
                    <a:pt x="59" y="43"/>
                    <a:pt x="54" y="4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0" y="16"/>
                    <a:pt x="0" y="16"/>
                    <a:pt x="0" y="16"/>
                  </a:cubicBezTo>
                </a:path>
              </a:pathLst>
            </a:custGeom>
            <a:solidFill>
              <a:srgbClr val="DF5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5" name="Freeform 156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  <a:close/>
                </a:path>
              </a:pathLst>
            </a:custGeom>
            <a:solidFill>
              <a:srgbClr val="82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6" name="Freeform 157"/>
            <p:cNvSpPr>
              <a:spLocks noChangeArrowheads="1"/>
            </p:cNvSpPr>
            <p:nvPr/>
          </p:nvSpPr>
          <p:spPr bwMode="auto">
            <a:xfrm>
              <a:off x="9150351" y="1911351"/>
              <a:ext cx="182563" cy="187325"/>
            </a:xfrm>
            <a:custGeom>
              <a:avLst/>
              <a:gdLst>
                <a:gd name="T0" fmla="*/ 115 w 115"/>
                <a:gd name="T1" fmla="*/ 102 h 118"/>
                <a:gd name="T2" fmla="*/ 101 w 115"/>
                <a:gd name="T3" fmla="*/ 118 h 118"/>
                <a:gd name="T4" fmla="*/ 0 w 115"/>
                <a:gd name="T5" fmla="*/ 14 h 118"/>
                <a:gd name="T6" fmla="*/ 14 w 115"/>
                <a:gd name="T7" fmla="*/ 0 h 118"/>
                <a:gd name="T8" fmla="*/ 115 w 115"/>
                <a:gd name="T9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8">
                  <a:moveTo>
                    <a:pt x="115" y="102"/>
                  </a:moveTo>
                  <a:lnTo>
                    <a:pt x="101" y="118"/>
                  </a:lnTo>
                  <a:lnTo>
                    <a:pt x="0" y="14"/>
                  </a:lnTo>
                  <a:lnTo>
                    <a:pt x="14" y="0"/>
                  </a:lnTo>
                  <a:lnTo>
                    <a:pt x="115" y="10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7" name="Freeform 158"/>
            <p:cNvSpPr>
              <a:spLocks noChangeArrowheads="1"/>
            </p:cNvSpPr>
            <p:nvPr/>
          </p:nvSpPr>
          <p:spPr bwMode="auto">
            <a:xfrm>
              <a:off x="9202738" y="1865313"/>
              <a:ext cx="36513" cy="15875"/>
            </a:xfrm>
            <a:custGeom>
              <a:avLst/>
              <a:gdLst>
                <a:gd name="T0" fmla="*/ 10 w 10"/>
                <a:gd name="T1" fmla="*/ 0 h 4"/>
                <a:gd name="T2" fmla="*/ 0 w 10"/>
                <a:gd name="T3" fmla="*/ 4 h 4"/>
                <a:gd name="T4" fmla="*/ 10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0"/>
                  </a:moveTo>
                  <a:cubicBezTo>
                    <a:pt x="7" y="0"/>
                    <a:pt x="3" y="2"/>
                    <a:pt x="0" y="4"/>
                  </a:cubicBezTo>
                  <a:cubicBezTo>
                    <a:pt x="3" y="2"/>
                    <a:pt x="7" y="0"/>
                    <a:pt x="10" y="0"/>
                  </a:cubicBezTo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8" name="Freeform 159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79" name="Freeform 160"/>
            <p:cNvSpPr>
              <a:spLocks noChangeArrowheads="1"/>
            </p:cNvSpPr>
            <p:nvPr/>
          </p:nvSpPr>
          <p:spPr bwMode="auto">
            <a:xfrm>
              <a:off x="8328026" y="2098676"/>
              <a:ext cx="657225" cy="650875"/>
            </a:xfrm>
            <a:custGeom>
              <a:avLst/>
              <a:gdLst>
                <a:gd name="T0" fmla="*/ 414 w 414"/>
                <a:gd name="T1" fmla="*/ 0 h 410"/>
                <a:gd name="T2" fmla="*/ 414 w 414"/>
                <a:gd name="T3" fmla="*/ 0 h 410"/>
                <a:gd name="T4" fmla="*/ 0 w 414"/>
                <a:gd name="T5" fmla="*/ 410 h 410"/>
                <a:gd name="T6" fmla="*/ 0 w 414"/>
                <a:gd name="T7" fmla="*/ 410 h 410"/>
                <a:gd name="T8" fmla="*/ 414 w 414"/>
                <a:gd name="T9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410">
                  <a:moveTo>
                    <a:pt x="414" y="0"/>
                  </a:moveTo>
                  <a:lnTo>
                    <a:pt x="414" y="0"/>
                  </a:lnTo>
                  <a:lnTo>
                    <a:pt x="0" y="410"/>
                  </a:lnTo>
                  <a:lnTo>
                    <a:pt x="4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0" name="Freeform 161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1" name="Freeform 162"/>
            <p:cNvSpPr>
              <a:spLocks noChangeArrowheads="1"/>
            </p:cNvSpPr>
            <p:nvPr/>
          </p:nvSpPr>
          <p:spPr bwMode="auto">
            <a:xfrm>
              <a:off x="8985251" y="1881188"/>
              <a:ext cx="217488" cy="217488"/>
            </a:xfrm>
            <a:custGeom>
              <a:avLst/>
              <a:gdLst>
                <a:gd name="T0" fmla="*/ 137 w 137"/>
                <a:gd name="T1" fmla="*/ 0 h 137"/>
                <a:gd name="T2" fmla="*/ 137 w 137"/>
                <a:gd name="T3" fmla="*/ 0 h 137"/>
                <a:gd name="T4" fmla="*/ 118 w 137"/>
                <a:gd name="T5" fmla="*/ 19 h 137"/>
                <a:gd name="T6" fmla="*/ 104 w 137"/>
                <a:gd name="T7" fmla="*/ 33 h 137"/>
                <a:gd name="T8" fmla="*/ 30 w 137"/>
                <a:gd name="T9" fmla="*/ 106 h 137"/>
                <a:gd name="T10" fmla="*/ 16 w 137"/>
                <a:gd name="T11" fmla="*/ 121 h 137"/>
                <a:gd name="T12" fmla="*/ 0 w 137"/>
                <a:gd name="T13" fmla="*/ 137 h 137"/>
                <a:gd name="T14" fmla="*/ 0 w 137"/>
                <a:gd name="T15" fmla="*/ 137 h 137"/>
                <a:gd name="T16" fmla="*/ 16 w 137"/>
                <a:gd name="T17" fmla="*/ 121 h 137"/>
                <a:gd name="T18" fmla="*/ 16 w 137"/>
                <a:gd name="T19" fmla="*/ 121 h 137"/>
                <a:gd name="T20" fmla="*/ 30 w 137"/>
                <a:gd name="T21" fmla="*/ 106 h 137"/>
                <a:gd name="T22" fmla="*/ 104 w 137"/>
                <a:gd name="T23" fmla="*/ 33 h 137"/>
                <a:gd name="T24" fmla="*/ 104 w 137"/>
                <a:gd name="T25" fmla="*/ 33 h 137"/>
                <a:gd name="T26" fmla="*/ 118 w 137"/>
                <a:gd name="T27" fmla="*/ 19 h 137"/>
                <a:gd name="T28" fmla="*/ 118 w 137"/>
                <a:gd name="T29" fmla="*/ 19 h 137"/>
                <a:gd name="T30" fmla="*/ 137 w 137"/>
                <a:gd name="T31" fmla="*/ 0 h 137"/>
                <a:gd name="T32" fmla="*/ 137 w 137"/>
                <a:gd name="T3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37">
                  <a:moveTo>
                    <a:pt x="137" y="0"/>
                  </a:moveTo>
                  <a:lnTo>
                    <a:pt x="137" y="0"/>
                  </a:lnTo>
                  <a:lnTo>
                    <a:pt x="118" y="19"/>
                  </a:lnTo>
                  <a:lnTo>
                    <a:pt x="104" y="33"/>
                  </a:lnTo>
                  <a:lnTo>
                    <a:pt x="30" y="106"/>
                  </a:lnTo>
                  <a:lnTo>
                    <a:pt x="16" y="121"/>
                  </a:lnTo>
                  <a:lnTo>
                    <a:pt x="0" y="137"/>
                  </a:lnTo>
                  <a:lnTo>
                    <a:pt x="16" y="121"/>
                  </a:lnTo>
                  <a:lnTo>
                    <a:pt x="30" y="106"/>
                  </a:lnTo>
                  <a:lnTo>
                    <a:pt x="104" y="33"/>
                  </a:lnTo>
                  <a:lnTo>
                    <a:pt x="118" y="19"/>
                  </a:lnTo>
                  <a:lnTo>
                    <a:pt x="13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2" name="Freeform 163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3" name="Freeform 164"/>
            <p:cNvSpPr>
              <a:spLocks noChangeArrowheads="1"/>
            </p:cNvSpPr>
            <p:nvPr/>
          </p:nvSpPr>
          <p:spPr bwMode="auto">
            <a:xfrm>
              <a:off x="7637463" y="3141663"/>
              <a:ext cx="295275" cy="296863"/>
            </a:xfrm>
            <a:custGeom>
              <a:avLst/>
              <a:gdLst>
                <a:gd name="T0" fmla="*/ 186 w 186"/>
                <a:gd name="T1" fmla="*/ 0 h 187"/>
                <a:gd name="T2" fmla="*/ 0 w 186"/>
                <a:gd name="T3" fmla="*/ 187 h 187"/>
                <a:gd name="T4" fmla="*/ 0 w 186"/>
                <a:gd name="T5" fmla="*/ 187 h 187"/>
                <a:gd name="T6" fmla="*/ 186 w 186"/>
                <a:gd name="T7" fmla="*/ 0 h 187"/>
                <a:gd name="T8" fmla="*/ 186 w 186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87">
                  <a:moveTo>
                    <a:pt x="186" y="0"/>
                  </a:moveTo>
                  <a:lnTo>
                    <a:pt x="0" y="187"/>
                  </a:lnTo>
                  <a:lnTo>
                    <a:pt x="1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4" name="Freeform 171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D3C0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5" name="Freeform 172"/>
            <p:cNvSpPr>
              <a:spLocks noChangeArrowheads="1"/>
            </p:cNvSpPr>
            <p:nvPr/>
          </p:nvSpPr>
          <p:spPr bwMode="auto">
            <a:xfrm>
              <a:off x="7213601" y="3694113"/>
              <a:ext cx="239713" cy="323850"/>
            </a:xfrm>
            <a:custGeom>
              <a:avLst/>
              <a:gdLst>
                <a:gd name="T0" fmla="*/ 101 w 151"/>
                <a:gd name="T1" fmla="*/ 0 h 204"/>
                <a:gd name="T2" fmla="*/ 101 w 151"/>
                <a:gd name="T3" fmla="*/ 0 h 204"/>
                <a:gd name="T4" fmla="*/ 33 w 151"/>
                <a:gd name="T5" fmla="*/ 135 h 204"/>
                <a:gd name="T6" fmla="*/ 0 w 151"/>
                <a:gd name="T7" fmla="*/ 204 h 204"/>
                <a:gd name="T8" fmla="*/ 33 w 151"/>
                <a:gd name="T9" fmla="*/ 135 h 204"/>
                <a:gd name="T10" fmla="*/ 49 w 151"/>
                <a:gd name="T11" fmla="*/ 152 h 204"/>
                <a:gd name="T12" fmla="*/ 151 w 151"/>
                <a:gd name="T13" fmla="*/ 52 h 204"/>
                <a:gd name="T14" fmla="*/ 101 w 151"/>
                <a:gd name="T1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" h="204">
                  <a:moveTo>
                    <a:pt x="101" y="0"/>
                  </a:moveTo>
                  <a:lnTo>
                    <a:pt x="101" y="0"/>
                  </a:lnTo>
                  <a:lnTo>
                    <a:pt x="33" y="135"/>
                  </a:lnTo>
                  <a:lnTo>
                    <a:pt x="0" y="204"/>
                  </a:lnTo>
                  <a:lnTo>
                    <a:pt x="33" y="135"/>
                  </a:lnTo>
                  <a:lnTo>
                    <a:pt x="49" y="152"/>
                  </a:lnTo>
                  <a:lnTo>
                    <a:pt x="151" y="52"/>
                  </a:lnTo>
                  <a:lnTo>
                    <a:pt x="10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6" name="Freeform 173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7" name="Freeform 174"/>
            <p:cNvSpPr>
              <a:spLocks noChangeArrowheads="1"/>
            </p:cNvSpPr>
            <p:nvPr/>
          </p:nvSpPr>
          <p:spPr bwMode="auto">
            <a:xfrm>
              <a:off x="7213601" y="3908426"/>
              <a:ext cx="77788" cy="109538"/>
            </a:xfrm>
            <a:custGeom>
              <a:avLst/>
              <a:gdLst>
                <a:gd name="T0" fmla="*/ 33 w 49"/>
                <a:gd name="T1" fmla="*/ 0 h 69"/>
                <a:gd name="T2" fmla="*/ 0 w 49"/>
                <a:gd name="T3" fmla="*/ 69 h 69"/>
                <a:gd name="T4" fmla="*/ 49 w 49"/>
                <a:gd name="T5" fmla="*/ 17 h 69"/>
                <a:gd name="T6" fmla="*/ 33 w 49"/>
                <a:gd name="T7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69">
                  <a:moveTo>
                    <a:pt x="33" y="0"/>
                  </a:moveTo>
                  <a:lnTo>
                    <a:pt x="0" y="69"/>
                  </a:lnTo>
                  <a:lnTo>
                    <a:pt x="49" y="17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8" name="Freeform 175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  <a:close/>
                </a:path>
              </a:pathLst>
            </a:custGeom>
            <a:solidFill>
              <a:srgbClr val="B82C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89" name="Freeform 176"/>
            <p:cNvSpPr>
              <a:spLocks noChangeArrowheads="1"/>
            </p:cNvSpPr>
            <p:nvPr/>
          </p:nvSpPr>
          <p:spPr bwMode="auto">
            <a:xfrm>
              <a:off x="7373938" y="2073276"/>
              <a:ext cx="1711325" cy="1703388"/>
            </a:xfrm>
            <a:custGeom>
              <a:avLst/>
              <a:gdLst>
                <a:gd name="T0" fmla="*/ 1031 w 1078"/>
                <a:gd name="T1" fmla="*/ 0 h 1073"/>
                <a:gd name="T2" fmla="*/ 1015 w 1078"/>
                <a:gd name="T3" fmla="*/ 16 h 1073"/>
                <a:gd name="T4" fmla="*/ 601 w 1078"/>
                <a:gd name="T5" fmla="*/ 426 h 1073"/>
                <a:gd name="T6" fmla="*/ 577 w 1078"/>
                <a:gd name="T7" fmla="*/ 450 h 1073"/>
                <a:gd name="T8" fmla="*/ 442 w 1078"/>
                <a:gd name="T9" fmla="*/ 583 h 1073"/>
                <a:gd name="T10" fmla="*/ 352 w 1078"/>
                <a:gd name="T11" fmla="*/ 673 h 1073"/>
                <a:gd name="T12" fmla="*/ 166 w 1078"/>
                <a:gd name="T13" fmla="*/ 860 h 1073"/>
                <a:gd name="T14" fmla="*/ 0 w 1078"/>
                <a:gd name="T15" fmla="*/ 1021 h 1073"/>
                <a:gd name="T16" fmla="*/ 50 w 1078"/>
                <a:gd name="T17" fmla="*/ 1073 h 1073"/>
                <a:gd name="T18" fmla="*/ 1078 w 1078"/>
                <a:gd name="T19" fmla="*/ 47 h 1073"/>
                <a:gd name="T20" fmla="*/ 1031 w 1078"/>
                <a:gd name="T21" fmla="*/ 0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8" h="1073">
                  <a:moveTo>
                    <a:pt x="1031" y="0"/>
                  </a:moveTo>
                  <a:lnTo>
                    <a:pt x="1015" y="16"/>
                  </a:lnTo>
                  <a:lnTo>
                    <a:pt x="601" y="426"/>
                  </a:lnTo>
                  <a:lnTo>
                    <a:pt x="577" y="450"/>
                  </a:lnTo>
                  <a:lnTo>
                    <a:pt x="442" y="583"/>
                  </a:lnTo>
                  <a:lnTo>
                    <a:pt x="352" y="673"/>
                  </a:lnTo>
                  <a:lnTo>
                    <a:pt x="166" y="860"/>
                  </a:lnTo>
                  <a:lnTo>
                    <a:pt x="0" y="1021"/>
                  </a:lnTo>
                  <a:lnTo>
                    <a:pt x="50" y="1073"/>
                  </a:lnTo>
                  <a:lnTo>
                    <a:pt x="1078" y="47"/>
                  </a:lnTo>
                  <a:lnTo>
                    <a:pt x="10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0" name="Freeform 177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4F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1" name="Freeform 178"/>
            <p:cNvSpPr>
              <a:spLocks noChangeArrowheads="1"/>
            </p:cNvSpPr>
            <p:nvPr/>
          </p:nvSpPr>
          <p:spPr bwMode="auto">
            <a:xfrm>
              <a:off x="9032876" y="1933576"/>
              <a:ext cx="188913" cy="187325"/>
            </a:xfrm>
            <a:custGeom>
              <a:avLst/>
              <a:gdLst>
                <a:gd name="T0" fmla="*/ 74 w 119"/>
                <a:gd name="T1" fmla="*/ 0 h 118"/>
                <a:gd name="T2" fmla="*/ 0 w 119"/>
                <a:gd name="T3" fmla="*/ 73 h 118"/>
                <a:gd name="T4" fmla="*/ 48 w 119"/>
                <a:gd name="T5" fmla="*/ 118 h 118"/>
                <a:gd name="T6" fmla="*/ 119 w 119"/>
                <a:gd name="T7" fmla="*/ 47 h 118"/>
                <a:gd name="T8" fmla="*/ 74 w 119"/>
                <a:gd name="T9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118">
                  <a:moveTo>
                    <a:pt x="74" y="0"/>
                  </a:moveTo>
                  <a:lnTo>
                    <a:pt x="0" y="73"/>
                  </a:lnTo>
                  <a:lnTo>
                    <a:pt x="48" y="118"/>
                  </a:lnTo>
                  <a:lnTo>
                    <a:pt x="119" y="47"/>
                  </a:lnTo>
                  <a:lnTo>
                    <a:pt x="7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2" name="Freeform 179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3" name="Freeform 180"/>
            <p:cNvSpPr>
              <a:spLocks noChangeArrowheads="1"/>
            </p:cNvSpPr>
            <p:nvPr/>
          </p:nvSpPr>
          <p:spPr bwMode="auto">
            <a:xfrm>
              <a:off x="9010651" y="2049463"/>
              <a:ext cx="98425" cy="98425"/>
            </a:xfrm>
            <a:custGeom>
              <a:avLst/>
              <a:gdLst>
                <a:gd name="T0" fmla="*/ 14 w 62"/>
                <a:gd name="T1" fmla="*/ 0 h 62"/>
                <a:gd name="T2" fmla="*/ 0 w 62"/>
                <a:gd name="T3" fmla="*/ 15 h 62"/>
                <a:gd name="T4" fmla="*/ 0 w 62"/>
                <a:gd name="T5" fmla="*/ 15 h 62"/>
                <a:gd name="T6" fmla="*/ 47 w 62"/>
                <a:gd name="T7" fmla="*/ 62 h 62"/>
                <a:gd name="T8" fmla="*/ 62 w 62"/>
                <a:gd name="T9" fmla="*/ 45 h 62"/>
                <a:gd name="T10" fmla="*/ 14 w 62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62">
                  <a:moveTo>
                    <a:pt x="14" y="0"/>
                  </a:moveTo>
                  <a:lnTo>
                    <a:pt x="0" y="15"/>
                  </a:lnTo>
                  <a:lnTo>
                    <a:pt x="47" y="62"/>
                  </a:lnTo>
                  <a:lnTo>
                    <a:pt x="62" y="45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4" name="Freeform 181"/>
            <p:cNvSpPr>
              <a:spLocks noChangeArrowheads="1"/>
            </p:cNvSpPr>
            <p:nvPr/>
          </p:nvSpPr>
          <p:spPr bwMode="auto">
            <a:xfrm>
              <a:off x="9172576" y="1865313"/>
              <a:ext cx="142875" cy="120650"/>
            </a:xfrm>
            <a:custGeom>
              <a:avLst/>
              <a:gdLst>
                <a:gd name="T0" fmla="*/ 18 w 38"/>
                <a:gd name="T1" fmla="*/ 0 h 32"/>
                <a:gd name="T2" fmla="*/ 18 w 38"/>
                <a:gd name="T3" fmla="*/ 0 h 32"/>
                <a:gd name="T4" fmla="*/ 18 w 38"/>
                <a:gd name="T5" fmla="*/ 0 h 32"/>
                <a:gd name="T6" fmla="*/ 8 w 38"/>
                <a:gd name="T7" fmla="*/ 4 h 32"/>
                <a:gd name="T8" fmla="*/ 8 w 38"/>
                <a:gd name="T9" fmla="*/ 4 h 32"/>
                <a:gd name="T10" fmla="*/ 8 w 38"/>
                <a:gd name="T11" fmla="*/ 4 h 32"/>
                <a:gd name="T12" fmla="*/ 8 w 38"/>
                <a:gd name="T13" fmla="*/ 4 h 32"/>
                <a:gd name="T14" fmla="*/ 8 w 38"/>
                <a:gd name="T15" fmla="*/ 4 h 32"/>
                <a:gd name="T16" fmla="*/ 8 w 38"/>
                <a:gd name="T17" fmla="*/ 4 h 32"/>
                <a:gd name="T18" fmla="*/ 8 w 38"/>
                <a:gd name="T19" fmla="*/ 4 h 32"/>
                <a:gd name="T20" fmla="*/ 8 w 38"/>
                <a:gd name="T21" fmla="*/ 4 h 32"/>
                <a:gd name="T22" fmla="*/ 0 w 38"/>
                <a:gd name="T23" fmla="*/ 12 h 32"/>
                <a:gd name="T24" fmla="*/ 20 w 38"/>
                <a:gd name="T25" fmla="*/ 32 h 32"/>
                <a:gd name="T26" fmla="*/ 38 w 38"/>
                <a:gd name="T27" fmla="*/ 14 h 32"/>
                <a:gd name="T28" fmla="*/ 28 w 38"/>
                <a:gd name="T29" fmla="*/ 4 h 32"/>
                <a:gd name="T30" fmla="*/ 28 w 38"/>
                <a:gd name="T31" fmla="*/ 4 h 32"/>
                <a:gd name="T32" fmla="*/ 28 w 38"/>
                <a:gd name="T33" fmla="*/ 4 h 32"/>
                <a:gd name="T34" fmla="*/ 28 w 38"/>
                <a:gd name="T35" fmla="*/ 4 h 32"/>
                <a:gd name="T36" fmla="*/ 28 w 38"/>
                <a:gd name="T37" fmla="*/ 4 h 32"/>
                <a:gd name="T38" fmla="*/ 28 w 38"/>
                <a:gd name="T39" fmla="*/ 4 h 32"/>
                <a:gd name="T40" fmla="*/ 28 w 38"/>
                <a:gd name="T41" fmla="*/ 4 h 32"/>
                <a:gd name="T42" fmla="*/ 28 w 38"/>
                <a:gd name="T43" fmla="*/ 4 h 32"/>
                <a:gd name="T44" fmla="*/ 18 w 38"/>
                <a:gd name="T45" fmla="*/ 0 h 32"/>
                <a:gd name="T46" fmla="*/ 18 w 38"/>
                <a:gd name="T47" fmla="*/ 0 h 32"/>
                <a:gd name="T48" fmla="*/ 18 w 38"/>
                <a:gd name="T49" fmla="*/ 0 h 32"/>
                <a:gd name="T50" fmla="*/ 18 w 38"/>
                <a:gd name="T5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" h="32"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5" y="0"/>
                    <a:pt x="11" y="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2"/>
                    <a:pt x="22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BE48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5" name="Freeform 182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6" name="Freeform 183"/>
            <p:cNvSpPr>
              <a:spLocks noChangeArrowheads="1"/>
            </p:cNvSpPr>
            <p:nvPr/>
          </p:nvSpPr>
          <p:spPr bwMode="auto">
            <a:xfrm>
              <a:off x="9150351" y="1911351"/>
              <a:ext cx="96838" cy="96838"/>
            </a:xfrm>
            <a:custGeom>
              <a:avLst/>
              <a:gdLst>
                <a:gd name="T0" fmla="*/ 14 w 61"/>
                <a:gd name="T1" fmla="*/ 0 h 61"/>
                <a:gd name="T2" fmla="*/ 0 w 61"/>
                <a:gd name="T3" fmla="*/ 14 h 61"/>
                <a:gd name="T4" fmla="*/ 0 w 61"/>
                <a:gd name="T5" fmla="*/ 14 h 61"/>
                <a:gd name="T6" fmla="*/ 45 w 61"/>
                <a:gd name="T7" fmla="*/ 61 h 61"/>
                <a:gd name="T8" fmla="*/ 61 w 61"/>
                <a:gd name="T9" fmla="*/ 47 h 61"/>
                <a:gd name="T10" fmla="*/ 14 w 61"/>
                <a:gd name="T11" fmla="*/ 0 h 61"/>
                <a:gd name="T12" fmla="*/ 14 w 61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61">
                  <a:moveTo>
                    <a:pt x="14" y="0"/>
                  </a:moveTo>
                  <a:lnTo>
                    <a:pt x="0" y="14"/>
                  </a:lnTo>
                  <a:lnTo>
                    <a:pt x="45" y="61"/>
                  </a:lnTo>
                  <a:lnTo>
                    <a:pt x="61" y="47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7" name="组合 421"/>
          <p:cNvGrpSpPr/>
          <p:nvPr/>
        </p:nvGrpSpPr>
        <p:grpSpPr bwMode="auto">
          <a:xfrm>
            <a:off x="8131176" y="4066282"/>
            <a:ext cx="1001713" cy="982265"/>
            <a:chOff x="9817101" y="3054351"/>
            <a:chExt cx="1528763" cy="1998662"/>
          </a:xfrm>
        </p:grpSpPr>
        <p:sp>
          <p:nvSpPr>
            <p:cNvPr id="4198" name="Freeform 220"/>
            <p:cNvSpPr>
              <a:spLocks noChangeArrowheads="1"/>
            </p:cNvSpPr>
            <p:nvPr/>
          </p:nvSpPr>
          <p:spPr bwMode="auto">
            <a:xfrm>
              <a:off x="9817101" y="3054351"/>
              <a:ext cx="1028700" cy="1606550"/>
            </a:xfrm>
            <a:custGeom>
              <a:avLst/>
              <a:gdLst>
                <a:gd name="T0" fmla="*/ 625 w 648"/>
                <a:gd name="T1" fmla="*/ 228 h 1012"/>
                <a:gd name="T2" fmla="*/ 648 w 648"/>
                <a:gd name="T3" fmla="*/ 0 h 1012"/>
                <a:gd name="T4" fmla="*/ 324 w 648"/>
                <a:gd name="T5" fmla="*/ 0 h 1012"/>
                <a:gd name="T6" fmla="*/ 0 w 648"/>
                <a:gd name="T7" fmla="*/ 0 h 1012"/>
                <a:gd name="T8" fmla="*/ 107 w 648"/>
                <a:gd name="T9" fmla="*/ 1012 h 1012"/>
                <a:gd name="T10" fmla="*/ 324 w 648"/>
                <a:gd name="T11" fmla="*/ 1012 h 1012"/>
                <a:gd name="T12" fmla="*/ 544 w 648"/>
                <a:gd name="T13" fmla="*/ 1012 h 1012"/>
                <a:gd name="T14" fmla="*/ 551 w 648"/>
                <a:gd name="T15" fmla="*/ 941 h 1012"/>
                <a:gd name="T16" fmla="*/ 568 w 648"/>
                <a:gd name="T17" fmla="*/ 780 h 1012"/>
                <a:gd name="T18" fmla="*/ 618 w 648"/>
                <a:gd name="T19" fmla="*/ 304 h 1012"/>
                <a:gd name="T20" fmla="*/ 625 w 648"/>
                <a:gd name="T21" fmla="*/ 228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8" h="1012">
                  <a:moveTo>
                    <a:pt x="625" y="228"/>
                  </a:moveTo>
                  <a:lnTo>
                    <a:pt x="648" y="0"/>
                  </a:lnTo>
                  <a:lnTo>
                    <a:pt x="324" y="0"/>
                  </a:lnTo>
                  <a:lnTo>
                    <a:pt x="0" y="0"/>
                  </a:lnTo>
                  <a:lnTo>
                    <a:pt x="107" y="1012"/>
                  </a:lnTo>
                  <a:lnTo>
                    <a:pt x="324" y="1012"/>
                  </a:lnTo>
                  <a:lnTo>
                    <a:pt x="544" y="1012"/>
                  </a:lnTo>
                  <a:lnTo>
                    <a:pt x="551" y="941"/>
                  </a:lnTo>
                  <a:lnTo>
                    <a:pt x="568" y="780"/>
                  </a:lnTo>
                  <a:lnTo>
                    <a:pt x="618" y="304"/>
                  </a:lnTo>
                  <a:lnTo>
                    <a:pt x="625" y="228"/>
                  </a:lnTo>
                  <a:close/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" name="Freeform 222"/>
            <p:cNvSpPr>
              <a:spLocks noEditPoints="1" noChangeArrowheads="1"/>
            </p:cNvSpPr>
            <p:nvPr/>
          </p:nvSpPr>
          <p:spPr bwMode="auto">
            <a:xfrm>
              <a:off x="9896476" y="3803651"/>
              <a:ext cx="1449388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4 h 308"/>
                <a:gd name="T4" fmla="*/ 47 w 386"/>
                <a:gd name="T5" fmla="*/ 308 h 308"/>
                <a:gd name="T6" fmla="*/ 386 w 386"/>
                <a:gd name="T7" fmla="*/ 196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4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6"/>
                    <a:pt x="386" y="196"/>
                    <a:pt x="386" y="196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cubicBezTo>
                    <a:pt x="91" y="234"/>
                    <a:pt x="91" y="234"/>
                    <a:pt x="91" y="2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" name="Freeform 223"/>
            <p:cNvSpPr>
              <a:spLocks noChangeArrowheads="1"/>
            </p:cNvSpPr>
            <p:nvPr/>
          </p:nvSpPr>
          <p:spPr bwMode="auto">
            <a:xfrm>
              <a:off x="10875963" y="456723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" name="Freeform 224"/>
            <p:cNvSpPr>
              <a:spLocks noChangeArrowheads="1"/>
            </p:cNvSpPr>
            <p:nvPr/>
          </p:nvSpPr>
          <p:spPr bwMode="auto">
            <a:xfrm>
              <a:off x="10768013" y="4605338"/>
              <a:ext cx="66675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0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" name="Freeform 225"/>
            <p:cNvSpPr>
              <a:spLocks noChangeArrowheads="1"/>
            </p:cNvSpPr>
            <p:nvPr/>
          </p:nvSpPr>
          <p:spPr bwMode="auto">
            <a:xfrm>
              <a:off x="10658476" y="4638676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" name="Freeform 226"/>
            <p:cNvSpPr>
              <a:spLocks noChangeArrowheads="1"/>
            </p:cNvSpPr>
            <p:nvPr/>
          </p:nvSpPr>
          <p:spPr bwMode="auto">
            <a:xfrm>
              <a:off x="11206163" y="445770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3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4" name="Freeform 227"/>
            <p:cNvSpPr>
              <a:spLocks noChangeArrowheads="1"/>
            </p:cNvSpPr>
            <p:nvPr/>
          </p:nvSpPr>
          <p:spPr bwMode="auto">
            <a:xfrm>
              <a:off x="11098213" y="4495801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4 h 31"/>
                <a:gd name="T4" fmla="*/ 3 w 17"/>
                <a:gd name="T5" fmla="*/ 1 h 31"/>
                <a:gd name="T6" fmla="*/ 0 w 17"/>
                <a:gd name="T7" fmla="*/ 7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5" name="Freeform 228"/>
            <p:cNvSpPr>
              <a:spLocks noChangeArrowheads="1"/>
            </p:cNvSpPr>
            <p:nvPr/>
          </p:nvSpPr>
          <p:spPr bwMode="auto">
            <a:xfrm>
              <a:off x="10988676" y="4529138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5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6" name="Freeform 229"/>
            <p:cNvSpPr>
              <a:spLocks noChangeArrowheads="1"/>
            </p:cNvSpPr>
            <p:nvPr/>
          </p:nvSpPr>
          <p:spPr bwMode="auto">
            <a:xfrm>
              <a:off x="10548938" y="467677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8" y="28"/>
                    <a:pt x="18" y="28"/>
                    <a:pt x="18" y="28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7" name="Freeform 230"/>
            <p:cNvSpPr>
              <a:spLocks noChangeArrowheads="1"/>
            </p:cNvSpPr>
            <p:nvPr/>
          </p:nvSpPr>
          <p:spPr bwMode="auto">
            <a:xfrm>
              <a:off x="10440988" y="471011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8" y="29"/>
                    <a:pt x="18" y="29"/>
                    <a:pt x="18" y="29"/>
                  </a:cubicBezTo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8" name="Freeform 231"/>
            <p:cNvSpPr>
              <a:spLocks noChangeArrowheads="1"/>
            </p:cNvSpPr>
            <p:nvPr/>
          </p:nvSpPr>
          <p:spPr bwMode="auto">
            <a:xfrm>
              <a:off x="10331451" y="474821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9" name="Freeform 232"/>
            <p:cNvSpPr>
              <a:spLocks noChangeArrowheads="1"/>
            </p:cNvSpPr>
            <p:nvPr/>
          </p:nvSpPr>
          <p:spPr bwMode="auto">
            <a:xfrm>
              <a:off x="10223501" y="4784726"/>
              <a:ext cx="66675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0" name="Freeform 233"/>
            <p:cNvSpPr>
              <a:spLocks noChangeArrowheads="1"/>
            </p:cNvSpPr>
            <p:nvPr/>
          </p:nvSpPr>
          <p:spPr bwMode="auto">
            <a:xfrm>
              <a:off x="10113963" y="4819651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BD7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1" name="Freeform 234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  <a:close/>
                </a:path>
              </a:pathLst>
            </a:custGeom>
            <a:solidFill>
              <a:srgbClr val="FA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2" name="Freeform 235"/>
            <p:cNvSpPr>
              <a:spLocks noChangeArrowheads="1"/>
            </p:cNvSpPr>
            <p:nvPr/>
          </p:nvSpPr>
          <p:spPr bwMode="auto">
            <a:xfrm>
              <a:off x="9959976" y="3148013"/>
              <a:ext cx="1028700" cy="1603375"/>
            </a:xfrm>
            <a:custGeom>
              <a:avLst/>
              <a:gdLst>
                <a:gd name="T0" fmla="*/ 542 w 648"/>
                <a:gd name="T1" fmla="*/ 1010 h 1010"/>
                <a:gd name="T2" fmla="*/ 107 w 648"/>
                <a:gd name="T3" fmla="*/ 1010 h 1010"/>
                <a:gd name="T4" fmla="*/ 0 w 648"/>
                <a:gd name="T5" fmla="*/ 0 h 1010"/>
                <a:gd name="T6" fmla="*/ 648 w 648"/>
                <a:gd name="T7" fmla="*/ 0 h 1010"/>
                <a:gd name="T8" fmla="*/ 542 w 648"/>
                <a:gd name="T9" fmla="*/ 101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8" h="1010">
                  <a:moveTo>
                    <a:pt x="542" y="1010"/>
                  </a:moveTo>
                  <a:lnTo>
                    <a:pt x="107" y="1010"/>
                  </a:lnTo>
                  <a:lnTo>
                    <a:pt x="0" y="0"/>
                  </a:lnTo>
                  <a:lnTo>
                    <a:pt x="648" y="0"/>
                  </a:lnTo>
                  <a:lnTo>
                    <a:pt x="542" y="10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3" name="Freeform 236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4" name="Freeform 237"/>
            <p:cNvSpPr>
              <a:spLocks noChangeArrowheads="1"/>
            </p:cNvSpPr>
            <p:nvPr/>
          </p:nvSpPr>
          <p:spPr bwMode="auto">
            <a:xfrm>
              <a:off x="10118726" y="4641851"/>
              <a:ext cx="712788" cy="109538"/>
            </a:xfrm>
            <a:custGeom>
              <a:avLst/>
              <a:gdLst>
                <a:gd name="T0" fmla="*/ 0 w 449"/>
                <a:gd name="T1" fmla="*/ 0 h 69"/>
                <a:gd name="T2" fmla="*/ 7 w 449"/>
                <a:gd name="T3" fmla="*/ 69 h 69"/>
                <a:gd name="T4" fmla="*/ 442 w 449"/>
                <a:gd name="T5" fmla="*/ 69 h 69"/>
                <a:gd name="T6" fmla="*/ 449 w 449"/>
                <a:gd name="T7" fmla="*/ 0 h 69"/>
                <a:gd name="T8" fmla="*/ 0 w 44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69">
                  <a:moveTo>
                    <a:pt x="0" y="0"/>
                  </a:moveTo>
                  <a:lnTo>
                    <a:pt x="7" y="69"/>
                  </a:lnTo>
                  <a:lnTo>
                    <a:pt x="442" y="69"/>
                  </a:lnTo>
                  <a:lnTo>
                    <a:pt x="449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5" name="Freeform 238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  <a:close/>
                </a:path>
              </a:pathLst>
            </a:custGeom>
            <a:solidFill>
              <a:srgbClr val="40D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6" name="Freeform 239"/>
            <p:cNvSpPr>
              <a:spLocks noChangeArrowheads="1"/>
            </p:cNvSpPr>
            <p:nvPr/>
          </p:nvSpPr>
          <p:spPr bwMode="auto">
            <a:xfrm>
              <a:off x="9998076" y="3509963"/>
              <a:ext cx="952500" cy="881063"/>
            </a:xfrm>
            <a:custGeom>
              <a:avLst/>
              <a:gdLst>
                <a:gd name="T0" fmla="*/ 541 w 600"/>
                <a:gd name="T1" fmla="*/ 555 h 555"/>
                <a:gd name="T2" fmla="*/ 600 w 600"/>
                <a:gd name="T3" fmla="*/ 0 h 555"/>
                <a:gd name="T4" fmla="*/ 0 w 600"/>
                <a:gd name="T5" fmla="*/ 0 h 555"/>
                <a:gd name="T6" fmla="*/ 59 w 600"/>
                <a:gd name="T7" fmla="*/ 555 h 555"/>
                <a:gd name="T8" fmla="*/ 541 w 600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0" h="555">
                  <a:moveTo>
                    <a:pt x="541" y="555"/>
                  </a:moveTo>
                  <a:lnTo>
                    <a:pt x="600" y="0"/>
                  </a:lnTo>
                  <a:lnTo>
                    <a:pt x="0" y="0"/>
                  </a:lnTo>
                  <a:lnTo>
                    <a:pt x="59" y="555"/>
                  </a:lnTo>
                  <a:lnTo>
                    <a:pt x="541" y="5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7" name="Freeform 240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8" name="Freeform 241"/>
            <p:cNvSpPr>
              <a:spLocks noChangeArrowheads="1"/>
            </p:cNvSpPr>
            <p:nvPr/>
          </p:nvSpPr>
          <p:spPr bwMode="auto">
            <a:xfrm>
              <a:off x="10950576" y="3148013"/>
              <a:ext cx="38100" cy="361950"/>
            </a:xfrm>
            <a:custGeom>
              <a:avLst/>
              <a:gdLst>
                <a:gd name="T0" fmla="*/ 24 w 24"/>
                <a:gd name="T1" fmla="*/ 0 h 228"/>
                <a:gd name="T2" fmla="*/ 0 w 24"/>
                <a:gd name="T3" fmla="*/ 228 h 228"/>
                <a:gd name="T4" fmla="*/ 0 w 24"/>
                <a:gd name="T5" fmla="*/ 228 h 228"/>
                <a:gd name="T6" fmla="*/ 24 w 24"/>
                <a:gd name="T7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228">
                  <a:moveTo>
                    <a:pt x="24" y="0"/>
                  </a:moveTo>
                  <a:lnTo>
                    <a:pt x="0" y="228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19" name="Freeform 242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0" name="Freeform 243"/>
            <p:cNvSpPr>
              <a:spLocks noChangeArrowheads="1"/>
            </p:cNvSpPr>
            <p:nvPr/>
          </p:nvSpPr>
          <p:spPr bwMode="auto">
            <a:xfrm>
              <a:off x="10474326" y="3148013"/>
              <a:ext cx="514350" cy="361950"/>
            </a:xfrm>
            <a:custGeom>
              <a:avLst/>
              <a:gdLst>
                <a:gd name="T0" fmla="*/ 324 w 324"/>
                <a:gd name="T1" fmla="*/ 0 h 228"/>
                <a:gd name="T2" fmla="*/ 230 w 324"/>
                <a:gd name="T3" fmla="*/ 0 h 228"/>
                <a:gd name="T4" fmla="*/ 0 w 324"/>
                <a:gd name="T5" fmla="*/ 0 h 228"/>
                <a:gd name="T6" fmla="*/ 0 w 324"/>
                <a:gd name="T7" fmla="*/ 228 h 228"/>
                <a:gd name="T8" fmla="*/ 300 w 324"/>
                <a:gd name="T9" fmla="*/ 228 h 228"/>
                <a:gd name="T10" fmla="*/ 324 w 324"/>
                <a:gd name="T11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4" h="228">
                  <a:moveTo>
                    <a:pt x="324" y="0"/>
                  </a:moveTo>
                  <a:lnTo>
                    <a:pt x="230" y="0"/>
                  </a:lnTo>
                  <a:lnTo>
                    <a:pt x="0" y="0"/>
                  </a:lnTo>
                  <a:lnTo>
                    <a:pt x="0" y="228"/>
                  </a:lnTo>
                  <a:lnTo>
                    <a:pt x="300" y="228"/>
                  </a:lnTo>
                  <a:lnTo>
                    <a:pt x="3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1" name="Freeform 244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D99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2" name="Freeform 245"/>
            <p:cNvSpPr>
              <a:spLocks noChangeArrowheads="1"/>
            </p:cNvSpPr>
            <p:nvPr/>
          </p:nvSpPr>
          <p:spPr bwMode="auto">
            <a:xfrm>
              <a:off x="10850563" y="4449763"/>
              <a:ext cx="3175" cy="34925"/>
            </a:xfrm>
            <a:custGeom>
              <a:avLst/>
              <a:gdLst>
                <a:gd name="T0" fmla="*/ 2 w 2"/>
                <a:gd name="T1" fmla="*/ 0 h 22"/>
                <a:gd name="T2" fmla="*/ 0 w 2"/>
                <a:gd name="T3" fmla="*/ 22 h 22"/>
                <a:gd name="T4" fmla="*/ 0 w 2"/>
                <a:gd name="T5" fmla="*/ 22 h 22"/>
                <a:gd name="T6" fmla="*/ 2 w 2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2">
                  <a:moveTo>
                    <a:pt x="2" y="0"/>
                  </a:moveTo>
                  <a:lnTo>
                    <a:pt x="0" y="22"/>
                  </a:lnTo>
                  <a:lnTo>
                    <a:pt x="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3" name="Freeform 246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4" name="Freeform 247"/>
            <p:cNvSpPr>
              <a:spLocks noChangeArrowheads="1"/>
            </p:cNvSpPr>
            <p:nvPr/>
          </p:nvSpPr>
          <p:spPr bwMode="auto">
            <a:xfrm>
              <a:off x="10831513" y="4484688"/>
              <a:ext cx="19050" cy="157163"/>
            </a:xfrm>
            <a:custGeom>
              <a:avLst/>
              <a:gdLst>
                <a:gd name="T0" fmla="*/ 12 w 12"/>
                <a:gd name="T1" fmla="*/ 0 h 99"/>
                <a:gd name="T2" fmla="*/ 12 w 12"/>
                <a:gd name="T3" fmla="*/ 0 h 99"/>
                <a:gd name="T4" fmla="*/ 0 w 12"/>
                <a:gd name="T5" fmla="*/ 99 h 99"/>
                <a:gd name="T6" fmla="*/ 0 w 12"/>
                <a:gd name="T7" fmla="*/ 99 h 99"/>
                <a:gd name="T8" fmla="*/ 12 w 12"/>
                <a:gd name="T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9">
                  <a:moveTo>
                    <a:pt x="12" y="0"/>
                  </a:moveTo>
                  <a:lnTo>
                    <a:pt x="12" y="0"/>
                  </a:lnTo>
                  <a:lnTo>
                    <a:pt x="0" y="99"/>
                  </a:lnTo>
                  <a:lnTo>
                    <a:pt x="1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5" name="Freeform 248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rgbClr val="D5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6" name="Freeform 249"/>
            <p:cNvSpPr>
              <a:spLocks noChangeArrowheads="1"/>
            </p:cNvSpPr>
            <p:nvPr/>
          </p:nvSpPr>
          <p:spPr bwMode="auto">
            <a:xfrm>
              <a:off x="10474326" y="4213226"/>
              <a:ext cx="401638" cy="428625"/>
            </a:xfrm>
            <a:custGeom>
              <a:avLst/>
              <a:gdLst>
                <a:gd name="T0" fmla="*/ 253 w 253"/>
                <a:gd name="T1" fmla="*/ 0 h 270"/>
                <a:gd name="T2" fmla="*/ 241 w 253"/>
                <a:gd name="T3" fmla="*/ 112 h 270"/>
                <a:gd name="T4" fmla="*/ 0 w 253"/>
                <a:gd name="T5" fmla="*/ 112 h 270"/>
                <a:gd name="T6" fmla="*/ 0 w 253"/>
                <a:gd name="T7" fmla="*/ 270 h 270"/>
                <a:gd name="T8" fmla="*/ 225 w 253"/>
                <a:gd name="T9" fmla="*/ 270 h 270"/>
                <a:gd name="T10" fmla="*/ 237 w 253"/>
                <a:gd name="T11" fmla="*/ 171 h 270"/>
                <a:gd name="T12" fmla="*/ 239 w 253"/>
                <a:gd name="T13" fmla="*/ 149 h 270"/>
                <a:gd name="T14" fmla="*/ 253 w 253"/>
                <a:gd name="T15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3" h="270">
                  <a:moveTo>
                    <a:pt x="253" y="0"/>
                  </a:moveTo>
                  <a:lnTo>
                    <a:pt x="241" y="112"/>
                  </a:lnTo>
                  <a:lnTo>
                    <a:pt x="0" y="112"/>
                  </a:lnTo>
                  <a:lnTo>
                    <a:pt x="0" y="270"/>
                  </a:lnTo>
                  <a:lnTo>
                    <a:pt x="225" y="270"/>
                  </a:lnTo>
                  <a:lnTo>
                    <a:pt x="237" y="171"/>
                  </a:lnTo>
                  <a:lnTo>
                    <a:pt x="239" y="149"/>
                  </a:lnTo>
                  <a:lnTo>
                    <a:pt x="25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7" name="Freeform 250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008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8" name="Freeform 251"/>
            <p:cNvSpPr>
              <a:spLocks noChangeArrowheads="1"/>
            </p:cNvSpPr>
            <p:nvPr/>
          </p:nvSpPr>
          <p:spPr bwMode="auto">
            <a:xfrm>
              <a:off x="10474326" y="4641851"/>
              <a:ext cx="357188" cy="109538"/>
            </a:xfrm>
            <a:custGeom>
              <a:avLst/>
              <a:gdLst>
                <a:gd name="T0" fmla="*/ 225 w 225"/>
                <a:gd name="T1" fmla="*/ 0 h 69"/>
                <a:gd name="T2" fmla="*/ 225 w 225"/>
                <a:gd name="T3" fmla="*/ 0 h 69"/>
                <a:gd name="T4" fmla="*/ 0 w 225"/>
                <a:gd name="T5" fmla="*/ 0 h 69"/>
                <a:gd name="T6" fmla="*/ 0 w 225"/>
                <a:gd name="T7" fmla="*/ 69 h 69"/>
                <a:gd name="T8" fmla="*/ 218 w 225"/>
                <a:gd name="T9" fmla="*/ 69 h 69"/>
                <a:gd name="T10" fmla="*/ 225 w 225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" h="69">
                  <a:moveTo>
                    <a:pt x="225" y="0"/>
                  </a:moveTo>
                  <a:lnTo>
                    <a:pt x="225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218" y="69"/>
                  </a:lnTo>
                  <a:lnTo>
                    <a:pt x="2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29" name="Freeform 252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36B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0" name="Freeform 253"/>
            <p:cNvSpPr>
              <a:spLocks noChangeArrowheads="1"/>
            </p:cNvSpPr>
            <p:nvPr/>
          </p:nvSpPr>
          <p:spPr bwMode="auto">
            <a:xfrm>
              <a:off x="10474326" y="3509963"/>
              <a:ext cx="476250" cy="881063"/>
            </a:xfrm>
            <a:custGeom>
              <a:avLst/>
              <a:gdLst>
                <a:gd name="T0" fmla="*/ 300 w 300"/>
                <a:gd name="T1" fmla="*/ 0 h 555"/>
                <a:gd name="T2" fmla="*/ 300 w 300"/>
                <a:gd name="T3" fmla="*/ 0 h 555"/>
                <a:gd name="T4" fmla="*/ 0 w 300"/>
                <a:gd name="T5" fmla="*/ 0 h 555"/>
                <a:gd name="T6" fmla="*/ 0 w 300"/>
                <a:gd name="T7" fmla="*/ 555 h 555"/>
                <a:gd name="T8" fmla="*/ 241 w 300"/>
                <a:gd name="T9" fmla="*/ 555 h 555"/>
                <a:gd name="T10" fmla="*/ 253 w 300"/>
                <a:gd name="T11" fmla="*/ 443 h 555"/>
                <a:gd name="T12" fmla="*/ 293 w 300"/>
                <a:gd name="T13" fmla="*/ 76 h 555"/>
                <a:gd name="T14" fmla="*/ 300 w 300"/>
                <a:gd name="T15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0" h="555">
                  <a:moveTo>
                    <a:pt x="300" y="0"/>
                  </a:moveTo>
                  <a:lnTo>
                    <a:pt x="300" y="0"/>
                  </a:lnTo>
                  <a:lnTo>
                    <a:pt x="0" y="0"/>
                  </a:lnTo>
                  <a:lnTo>
                    <a:pt x="0" y="555"/>
                  </a:lnTo>
                  <a:lnTo>
                    <a:pt x="241" y="555"/>
                  </a:lnTo>
                  <a:lnTo>
                    <a:pt x="253" y="443"/>
                  </a:lnTo>
                  <a:lnTo>
                    <a:pt x="293" y="76"/>
                  </a:lnTo>
                  <a:lnTo>
                    <a:pt x="3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1" name="Freeform 254"/>
            <p:cNvSpPr>
              <a:spLocks noEditPoints="1" noChangeArrowheads="1"/>
            </p:cNvSpPr>
            <p:nvPr/>
          </p:nvSpPr>
          <p:spPr bwMode="auto">
            <a:xfrm>
              <a:off x="9863138" y="3894138"/>
              <a:ext cx="1447800" cy="1158875"/>
            </a:xfrm>
            <a:custGeom>
              <a:avLst/>
              <a:gdLst>
                <a:gd name="T0" fmla="*/ 144 w 386"/>
                <a:gd name="T1" fmla="*/ 30 h 308"/>
                <a:gd name="T2" fmla="*/ 29 w 386"/>
                <a:gd name="T3" fmla="*/ 255 h 308"/>
                <a:gd name="T4" fmla="*/ 47 w 386"/>
                <a:gd name="T5" fmla="*/ 308 h 308"/>
                <a:gd name="T6" fmla="*/ 386 w 386"/>
                <a:gd name="T7" fmla="*/ 197 h 308"/>
                <a:gd name="T8" fmla="*/ 369 w 386"/>
                <a:gd name="T9" fmla="*/ 143 h 308"/>
                <a:gd name="T10" fmla="*/ 144 w 386"/>
                <a:gd name="T11" fmla="*/ 30 h 308"/>
                <a:gd name="T12" fmla="*/ 91 w 386"/>
                <a:gd name="T13" fmla="*/ 234 h 308"/>
                <a:gd name="T14" fmla="*/ 164 w 386"/>
                <a:gd name="T15" fmla="*/ 92 h 308"/>
                <a:gd name="T16" fmla="*/ 307 w 386"/>
                <a:gd name="T17" fmla="*/ 163 h 308"/>
                <a:gd name="T18" fmla="*/ 91 w 386"/>
                <a:gd name="T19" fmla="*/ 234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6" h="308">
                  <a:moveTo>
                    <a:pt x="144" y="30"/>
                  </a:moveTo>
                  <a:cubicBezTo>
                    <a:pt x="50" y="61"/>
                    <a:pt x="0" y="161"/>
                    <a:pt x="29" y="255"/>
                  </a:cubicBezTo>
                  <a:cubicBezTo>
                    <a:pt x="47" y="308"/>
                    <a:pt x="47" y="308"/>
                    <a:pt x="47" y="308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69" y="143"/>
                    <a:pt x="369" y="143"/>
                    <a:pt x="369" y="143"/>
                  </a:cubicBezTo>
                  <a:cubicBezTo>
                    <a:pt x="337" y="50"/>
                    <a:pt x="237" y="0"/>
                    <a:pt x="144" y="30"/>
                  </a:cubicBezTo>
                  <a:close/>
                  <a:moveTo>
                    <a:pt x="91" y="234"/>
                  </a:moveTo>
                  <a:cubicBezTo>
                    <a:pt x="72" y="175"/>
                    <a:pt x="104" y="111"/>
                    <a:pt x="164" y="92"/>
                  </a:cubicBezTo>
                  <a:cubicBezTo>
                    <a:pt x="223" y="72"/>
                    <a:pt x="287" y="104"/>
                    <a:pt x="307" y="163"/>
                  </a:cubicBezTo>
                  <a:lnTo>
                    <a:pt x="91" y="234"/>
                  </a:lnTo>
                  <a:close/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2" name="Freeform 255"/>
            <p:cNvSpPr>
              <a:spLocks noChangeArrowheads="1"/>
            </p:cNvSpPr>
            <p:nvPr/>
          </p:nvSpPr>
          <p:spPr bwMode="auto">
            <a:xfrm>
              <a:off x="10845801" y="4657726"/>
              <a:ext cx="63500" cy="120650"/>
            </a:xfrm>
            <a:custGeom>
              <a:avLst/>
              <a:gdLst>
                <a:gd name="T0" fmla="*/ 17 w 17"/>
                <a:gd name="T1" fmla="*/ 29 h 32"/>
                <a:gd name="T2" fmla="*/ 9 w 17"/>
                <a:gd name="T3" fmla="*/ 4 h 32"/>
                <a:gd name="T4" fmla="*/ 3 w 17"/>
                <a:gd name="T5" fmla="*/ 1 h 32"/>
                <a:gd name="T6" fmla="*/ 0 w 17"/>
                <a:gd name="T7" fmla="*/ 7 h 32"/>
                <a:gd name="T8" fmla="*/ 9 w 17"/>
                <a:gd name="T9" fmla="*/ 32 h 32"/>
                <a:gd name="T10" fmla="*/ 17 w 17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2">
                  <a:moveTo>
                    <a:pt x="17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7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3" name="Freeform 256"/>
            <p:cNvSpPr>
              <a:spLocks noChangeArrowheads="1"/>
            </p:cNvSpPr>
            <p:nvPr/>
          </p:nvSpPr>
          <p:spPr bwMode="auto">
            <a:xfrm>
              <a:off x="10733088" y="4695826"/>
              <a:ext cx="68263" cy="115888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1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7" y="0"/>
                    <a:pt x="4" y="1"/>
                  </a:cubicBezTo>
                  <a:cubicBezTo>
                    <a:pt x="2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4" name="Freeform 257"/>
            <p:cNvSpPr>
              <a:spLocks noChangeArrowheads="1"/>
            </p:cNvSpPr>
            <p:nvPr/>
          </p:nvSpPr>
          <p:spPr bwMode="auto">
            <a:xfrm>
              <a:off x="10625138" y="4729163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5" name="Freeform 258"/>
            <p:cNvSpPr>
              <a:spLocks noChangeArrowheads="1"/>
            </p:cNvSpPr>
            <p:nvPr/>
          </p:nvSpPr>
          <p:spPr bwMode="auto">
            <a:xfrm>
              <a:off x="11172826" y="45481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6" name="Freeform 259"/>
            <p:cNvSpPr>
              <a:spLocks noChangeArrowheads="1"/>
            </p:cNvSpPr>
            <p:nvPr/>
          </p:nvSpPr>
          <p:spPr bwMode="auto">
            <a:xfrm>
              <a:off x="11063288" y="4586288"/>
              <a:ext cx="68263" cy="120650"/>
            </a:xfrm>
            <a:custGeom>
              <a:avLst/>
              <a:gdLst>
                <a:gd name="T0" fmla="*/ 18 w 18"/>
                <a:gd name="T1" fmla="*/ 29 h 32"/>
                <a:gd name="T2" fmla="*/ 9 w 18"/>
                <a:gd name="T3" fmla="*/ 4 h 32"/>
                <a:gd name="T4" fmla="*/ 3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1"/>
                    <a:pt x="6" y="0"/>
                    <a:pt x="3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7" name="Freeform 260"/>
            <p:cNvSpPr>
              <a:spLocks noChangeArrowheads="1"/>
            </p:cNvSpPr>
            <p:nvPr/>
          </p:nvSpPr>
          <p:spPr bwMode="auto">
            <a:xfrm>
              <a:off x="10955338" y="4624388"/>
              <a:ext cx="63500" cy="115888"/>
            </a:xfrm>
            <a:custGeom>
              <a:avLst/>
              <a:gdLst>
                <a:gd name="T0" fmla="*/ 17 w 17"/>
                <a:gd name="T1" fmla="*/ 28 h 31"/>
                <a:gd name="T2" fmla="*/ 9 w 17"/>
                <a:gd name="T3" fmla="*/ 3 h 31"/>
                <a:gd name="T4" fmla="*/ 3 w 17"/>
                <a:gd name="T5" fmla="*/ 0 h 31"/>
                <a:gd name="T6" fmla="*/ 0 w 17"/>
                <a:gd name="T7" fmla="*/ 6 h 31"/>
                <a:gd name="T8" fmla="*/ 9 w 17"/>
                <a:gd name="T9" fmla="*/ 31 h 31"/>
                <a:gd name="T10" fmla="*/ 17 w 17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1">
                  <a:moveTo>
                    <a:pt x="17" y="28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7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8" name="Freeform 261"/>
            <p:cNvSpPr>
              <a:spLocks noChangeArrowheads="1"/>
            </p:cNvSpPr>
            <p:nvPr/>
          </p:nvSpPr>
          <p:spPr bwMode="auto">
            <a:xfrm>
              <a:off x="10515601" y="4767263"/>
              <a:ext cx="68263" cy="115888"/>
            </a:xfrm>
            <a:custGeom>
              <a:avLst/>
              <a:gdLst>
                <a:gd name="T0" fmla="*/ 18 w 18"/>
                <a:gd name="T1" fmla="*/ 29 h 31"/>
                <a:gd name="T2" fmla="*/ 10 w 18"/>
                <a:gd name="T3" fmla="*/ 4 h 31"/>
                <a:gd name="T4" fmla="*/ 4 w 18"/>
                <a:gd name="T5" fmla="*/ 1 h 31"/>
                <a:gd name="T6" fmla="*/ 1 w 18"/>
                <a:gd name="T7" fmla="*/ 7 h 31"/>
                <a:gd name="T8" fmla="*/ 9 w 18"/>
                <a:gd name="T9" fmla="*/ 31 h 31"/>
                <a:gd name="T10" fmla="*/ 18 w 18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2" y="1"/>
                    <a:pt x="0" y="4"/>
                    <a:pt x="1" y="7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39" name="Freeform 262"/>
            <p:cNvSpPr>
              <a:spLocks noChangeArrowheads="1"/>
            </p:cNvSpPr>
            <p:nvPr/>
          </p:nvSpPr>
          <p:spPr bwMode="auto">
            <a:xfrm>
              <a:off x="10407651" y="4800601"/>
              <a:ext cx="66675" cy="120650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2" y="2"/>
                    <a:pt x="0" y="5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0" name="Freeform 263"/>
            <p:cNvSpPr>
              <a:spLocks noChangeArrowheads="1"/>
            </p:cNvSpPr>
            <p:nvPr/>
          </p:nvSpPr>
          <p:spPr bwMode="auto">
            <a:xfrm>
              <a:off x="10298113" y="4838701"/>
              <a:ext cx="68263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1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1" name="Freeform 264"/>
            <p:cNvSpPr>
              <a:spLocks noChangeArrowheads="1"/>
            </p:cNvSpPr>
            <p:nvPr/>
          </p:nvSpPr>
          <p:spPr bwMode="auto">
            <a:xfrm>
              <a:off x="10188576" y="4875213"/>
              <a:ext cx="68263" cy="117475"/>
            </a:xfrm>
            <a:custGeom>
              <a:avLst/>
              <a:gdLst>
                <a:gd name="T0" fmla="*/ 18 w 18"/>
                <a:gd name="T1" fmla="*/ 28 h 31"/>
                <a:gd name="T2" fmla="*/ 10 w 18"/>
                <a:gd name="T3" fmla="*/ 3 h 31"/>
                <a:gd name="T4" fmla="*/ 4 w 18"/>
                <a:gd name="T5" fmla="*/ 0 h 31"/>
                <a:gd name="T6" fmla="*/ 1 w 18"/>
                <a:gd name="T7" fmla="*/ 6 h 31"/>
                <a:gd name="T8" fmla="*/ 9 w 18"/>
                <a:gd name="T9" fmla="*/ 31 h 31"/>
                <a:gd name="T10" fmla="*/ 18 w 18"/>
                <a:gd name="T11" fmla="*/ 2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1">
                  <a:moveTo>
                    <a:pt x="18" y="28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1" y="1"/>
                    <a:pt x="0" y="4"/>
                    <a:pt x="1" y="6"/>
                  </a:cubicBezTo>
                  <a:cubicBezTo>
                    <a:pt x="9" y="31"/>
                    <a:pt x="9" y="31"/>
                    <a:pt x="9" y="31"/>
                  </a:cubicBezTo>
                  <a:lnTo>
                    <a:pt x="18" y="28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2" name="Freeform 265"/>
            <p:cNvSpPr>
              <a:spLocks noChangeArrowheads="1"/>
            </p:cNvSpPr>
            <p:nvPr/>
          </p:nvSpPr>
          <p:spPr bwMode="auto">
            <a:xfrm>
              <a:off x="10080626" y="4910138"/>
              <a:ext cx="66675" cy="119063"/>
            </a:xfrm>
            <a:custGeom>
              <a:avLst/>
              <a:gdLst>
                <a:gd name="T0" fmla="*/ 18 w 18"/>
                <a:gd name="T1" fmla="*/ 29 h 32"/>
                <a:gd name="T2" fmla="*/ 10 w 18"/>
                <a:gd name="T3" fmla="*/ 4 h 32"/>
                <a:gd name="T4" fmla="*/ 4 w 18"/>
                <a:gd name="T5" fmla="*/ 1 h 32"/>
                <a:gd name="T6" fmla="*/ 1 w 18"/>
                <a:gd name="T7" fmla="*/ 7 h 32"/>
                <a:gd name="T8" fmla="*/ 9 w 18"/>
                <a:gd name="T9" fmla="*/ 32 h 32"/>
                <a:gd name="T10" fmla="*/ 18 w 18"/>
                <a:gd name="T11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32">
                  <a:moveTo>
                    <a:pt x="18" y="29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2"/>
                    <a:pt x="6" y="0"/>
                    <a:pt x="4" y="1"/>
                  </a:cubicBezTo>
                  <a:cubicBezTo>
                    <a:pt x="1" y="2"/>
                    <a:pt x="0" y="4"/>
                    <a:pt x="1" y="7"/>
                  </a:cubicBezTo>
                  <a:cubicBezTo>
                    <a:pt x="9" y="32"/>
                    <a:pt x="9" y="32"/>
                    <a:pt x="9" y="32"/>
                  </a:cubicBezTo>
                  <a:lnTo>
                    <a:pt x="18" y="29"/>
                  </a:lnTo>
                  <a:close/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43" name="组合 467"/>
          <p:cNvGrpSpPr/>
          <p:nvPr/>
        </p:nvGrpSpPr>
        <p:grpSpPr bwMode="auto">
          <a:xfrm>
            <a:off x="6973889" y="4065091"/>
            <a:ext cx="1044575" cy="1017985"/>
            <a:chOff x="7929563" y="2716213"/>
            <a:chExt cx="1592263" cy="2073275"/>
          </a:xfrm>
        </p:grpSpPr>
        <p:sp>
          <p:nvSpPr>
            <p:cNvPr id="4244" name="Freeform 141"/>
            <p:cNvSpPr>
              <a:spLocks noChangeArrowheads="1"/>
            </p:cNvSpPr>
            <p:nvPr/>
          </p:nvSpPr>
          <p:spPr bwMode="auto">
            <a:xfrm>
              <a:off x="7929563" y="2741613"/>
              <a:ext cx="1444625" cy="2025650"/>
            </a:xfrm>
            <a:custGeom>
              <a:avLst/>
              <a:gdLst>
                <a:gd name="T0" fmla="*/ 385 w 385"/>
                <a:gd name="T1" fmla="*/ 34 h 538"/>
                <a:gd name="T2" fmla="*/ 354 w 385"/>
                <a:gd name="T3" fmla="*/ 3 h 538"/>
                <a:gd name="T4" fmla="*/ 47 w 385"/>
                <a:gd name="T5" fmla="*/ 2 h 538"/>
                <a:gd name="T6" fmla="*/ 42 w 385"/>
                <a:gd name="T7" fmla="*/ 2 h 538"/>
                <a:gd name="T8" fmla="*/ 31 w 385"/>
                <a:gd name="T9" fmla="*/ 0 h 538"/>
                <a:gd name="T10" fmla="*/ 29 w 385"/>
                <a:gd name="T11" fmla="*/ 0 h 538"/>
                <a:gd name="T12" fmla="*/ 1 w 385"/>
                <a:gd name="T13" fmla="*/ 28 h 538"/>
                <a:gd name="T14" fmla="*/ 0 w 385"/>
                <a:gd name="T15" fmla="*/ 510 h 538"/>
                <a:gd name="T16" fmla="*/ 27 w 385"/>
                <a:gd name="T17" fmla="*/ 537 h 538"/>
                <a:gd name="T18" fmla="*/ 30 w 385"/>
                <a:gd name="T19" fmla="*/ 537 h 538"/>
                <a:gd name="T20" fmla="*/ 38 w 385"/>
                <a:gd name="T21" fmla="*/ 536 h 538"/>
                <a:gd name="T22" fmla="*/ 46 w 385"/>
                <a:gd name="T23" fmla="*/ 537 h 538"/>
                <a:gd name="T24" fmla="*/ 353 w 385"/>
                <a:gd name="T25" fmla="*/ 538 h 538"/>
                <a:gd name="T26" fmla="*/ 384 w 385"/>
                <a:gd name="T27" fmla="*/ 507 h 538"/>
                <a:gd name="T28" fmla="*/ 385 w 385"/>
                <a:gd name="T29" fmla="*/ 143 h 538"/>
                <a:gd name="T30" fmla="*/ 385 w 385"/>
                <a:gd name="T31" fmla="*/ 34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5" h="538">
                  <a:moveTo>
                    <a:pt x="385" y="34"/>
                  </a:moveTo>
                  <a:cubicBezTo>
                    <a:pt x="385" y="17"/>
                    <a:pt x="371" y="3"/>
                    <a:pt x="354" y="3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5" y="2"/>
                    <a:pt x="44" y="2"/>
                    <a:pt x="42" y="2"/>
                  </a:cubicBezTo>
                  <a:cubicBezTo>
                    <a:pt x="39" y="1"/>
                    <a:pt x="35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4" y="0"/>
                    <a:pt x="1" y="13"/>
                    <a:pt x="1" y="28"/>
                  </a:cubicBezTo>
                  <a:cubicBezTo>
                    <a:pt x="0" y="510"/>
                    <a:pt x="0" y="510"/>
                    <a:pt x="0" y="510"/>
                  </a:cubicBezTo>
                  <a:cubicBezTo>
                    <a:pt x="0" y="525"/>
                    <a:pt x="12" y="537"/>
                    <a:pt x="27" y="537"/>
                  </a:cubicBezTo>
                  <a:cubicBezTo>
                    <a:pt x="30" y="537"/>
                    <a:pt x="30" y="537"/>
                    <a:pt x="30" y="537"/>
                  </a:cubicBezTo>
                  <a:cubicBezTo>
                    <a:pt x="33" y="537"/>
                    <a:pt x="35" y="537"/>
                    <a:pt x="38" y="536"/>
                  </a:cubicBezTo>
                  <a:cubicBezTo>
                    <a:pt x="40" y="537"/>
                    <a:pt x="43" y="537"/>
                    <a:pt x="46" y="537"/>
                  </a:cubicBezTo>
                  <a:cubicBezTo>
                    <a:pt x="353" y="538"/>
                    <a:pt x="353" y="538"/>
                    <a:pt x="353" y="538"/>
                  </a:cubicBezTo>
                  <a:cubicBezTo>
                    <a:pt x="370" y="538"/>
                    <a:pt x="384" y="524"/>
                    <a:pt x="384" y="507"/>
                  </a:cubicBezTo>
                  <a:cubicBezTo>
                    <a:pt x="385" y="143"/>
                    <a:pt x="385" y="143"/>
                    <a:pt x="385" y="143"/>
                  </a:cubicBezTo>
                  <a:cubicBezTo>
                    <a:pt x="385" y="34"/>
                    <a:pt x="385" y="34"/>
                    <a:pt x="385" y="34"/>
                  </a:cubicBezTo>
                </a:path>
              </a:pathLst>
            </a:custGeom>
            <a:solidFill>
              <a:srgbClr val="1F3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5" name="Freeform 142"/>
            <p:cNvSpPr>
              <a:spLocks noChangeArrowheads="1"/>
            </p:cNvSpPr>
            <p:nvPr/>
          </p:nvSpPr>
          <p:spPr bwMode="auto">
            <a:xfrm>
              <a:off x="8128001" y="2825751"/>
              <a:ext cx="1393825" cy="1941513"/>
            </a:xfrm>
            <a:custGeom>
              <a:avLst/>
              <a:gdLst>
                <a:gd name="T0" fmla="*/ 370 w 371"/>
                <a:gd name="T1" fmla="*/ 485 h 516"/>
                <a:gd name="T2" fmla="*/ 338 w 371"/>
                <a:gd name="T3" fmla="*/ 516 h 516"/>
                <a:gd name="T4" fmla="*/ 31 w 371"/>
                <a:gd name="T5" fmla="*/ 515 h 516"/>
                <a:gd name="T6" fmla="*/ 0 w 371"/>
                <a:gd name="T7" fmla="*/ 484 h 516"/>
                <a:gd name="T8" fmla="*/ 1 w 371"/>
                <a:gd name="T9" fmla="*/ 31 h 516"/>
                <a:gd name="T10" fmla="*/ 33 w 371"/>
                <a:gd name="T11" fmla="*/ 0 h 516"/>
                <a:gd name="T12" fmla="*/ 339 w 371"/>
                <a:gd name="T13" fmla="*/ 1 h 516"/>
                <a:gd name="T14" fmla="*/ 371 w 371"/>
                <a:gd name="T15" fmla="*/ 32 h 516"/>
                <a:gd name="T16" fmla="*/ 370 w 371"/>
                <a:gd name="T17" fmla="*/ 48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516">
                  <a:moveTo>
                    <a:pt x="370" y="485"/>
                  </a:moveTo>
                  <a:cubicBezTo>
                    <a:pt x="370" y="502"/>
                    <a:pt x="355" y="516"/>
                    <a:pt x="338" y="516"/>
                  </a:cubicBezTo>
                  <a:cubicBezTo>
                    <a:pt x="31" y="515"/>
                    <a:pt x="31" y="515"/>
                    <a:pt x="31" y="515"/>
                  </a:cubicBezTo>
                  <a:cubicBezTo>
                    <a:pt x="14" y="515"/>
                    <a:pt x="0" y="501"/>
                    <a:pt x="0" y="48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85"/>
                    <a:pt x="370" y="485"/>
                    <a:pt x="370" y="485"/>
                  </a:cubicBezTo>
                </a:path>
              </a:pathLst>
            </a:custGeom>
            <a:solidFill>
              <a:srgbClr val="203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6" name="Freeform 143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  <a:close/>
                </a:path>
              </a:pathLst>
            </a:custGeom>
            <a:solidFill>
              <a:srgbClr val="FCFF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7" name="Freeform 144"/>
            <p:cNvSpPr>
              <a:spLocks noChangeArrowheads="1"/>
            </p:cNvSpPr>
            <p:nvPr/>
          </p:nvSpPr>
          <p:spPr bwMode="auto">
            <a:xfrm>
              <a:off x="8181976" y="2817813"/>
              <a:ext cx="1208088" cy="1878013"/>
            </a:xfrm>
            <a:custGeom>
              <a:avLst/>
              <a:gdLst>
                <a:gd name="T0" fmla="*/ 759 w 761"/>
                <a:gd name="T1" fmla="*/ 1183 h 1183"/>
                <a:gd name="T2" fmla="*/ 0 w 761"/>
                <a:gd name="T3" fmla="*/ 1180 h 1183"/>
                <a:gd name="T4" fmla="*/ 4 w 761"/>
                <a:gd name="T5" fmla="*/ 0 h 1183"/>
                <a:gd name="T6" fmla="*/ 761 w 761"/>
                <a:gd name="T7" fmla="*/ 2 h 1183"/>
                <a:gd name="T8" fmla="*/ 759 w 761"/>
                <a:gd name="T9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183">
                  <a:moveTo>
                    <a:pt x="759" y="1183"/>
                  </a:moveTo>
                  <a:lnTo>
                    <a:pt x="0" y="1180"/>
                  </a:lnTo>
                  <a:lnTo>
                    <a:pt x="4" y="0"/>
                  </a:lnTo>
                  <a:lnTo>
                    <a:pt x="761" y="2"/>
                  </a:lnTo>
                  <a:lnTo>
                    <a:pt x="759" y="1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8" name="Freeform 145"/>
            <p:cNvSpPr>
              <a:spLocks noChangeArrowheads="1"/>
            </p:cNvSpPr>
            <p:nvPr/>
          </p:nvSpPr>
          <p:spPr bwMode="auto">
            <a:xfrm>
              <a:off x="8128001" y="2749551"/>
              <a:ext cx="1393825" cy="1855788"/>
            </a:xfrm>
            <a:custGeom>
              <a:avLst/>
              <a:gdLst>
                <a:gd name="T0" fmla="*/ 370 w 371"/>
                <a:gd name="T1" fmla="*/ 462 h 493"/>
                <a:gd name="T2" fmla="*/ 338 w 371"/>
                <a:gd name="T3" fmla="*/ 493 h 493"/>
                <a:gd name="T4" fmla="*/ 31 w 371"/>
                <a:gd name="T5" fmla="*/ 492 h 493"/>
                <a:gd name="T6" fmla="*/ 0 w 371"/>
                <a:gd name="T7" fmla="*/ 461 h 493"/>
                <a:gd name="T8" fmla="*/ 1 w 371"/>
                <a:gd name="T9" fmla="*/ 31 h 493"/>
                <a:gd name="T10" fmla="*/ 33 w 371"/>
                <a:gd name="T11" fmla="*/ 0 h 493"/>
                <a:gd name="T12" fmla="*/ 339 w 371"/>
                <a:gd name="T13" fmla="*/ 1 h 493"/>
                <a:gd name="T14" fmla="*/ 371 w 371"/>
                <a:gd name="T15" fmla="*/ 32 h 493"/>
                <a:gd name="T16" fmla="*/ 370 w 371"/>
                <a:gd name="T17" fmla="*/ 462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493">
                  <a:moveTo>
                    <a:pt x="370" y="462"/>
                  </a:moveTo>
                  <a:cubicBezTo>
                    <a:pt x="370" y="479"/>
                    <a:pt x="356" y="493"/>
                    <a:pt x="338" y="493"/>
                  </a:cubicBezTo>
                  <a:cubicBezTo>
                    <a:pt x="31" y="492"/>
                    <a:pt x="31" y="492"/>
                    <a:pt x="31" y="492"/>
                  </a:cubicBezTo>
                  <a:cubicBezTo>
                    <a:pt x="14" y="492"/>
                    <a:pt x="0" y="478"/>
                    <a:pt x="0" y="461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14"/>
                    <a:pt x="15" y="0"/>
                    <a:pt x="33" y="0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57" y="1"/>
                    <a:pt x="371" y="15"/>
                    <a:pt x="371" y="32"/>
                  </a:cubicBezTo>
                  <a:cubicBezTo>
                    <a:pt x="370" y="462"/>
                    <a:pt x="370" y="462"/>
                    <a:pt x="370" y="462"/>
                  </a:cubicBezTo>
                </a:path>
              </a:pathLst>
            </a:custGeom>
            <a:solidFill>
              <a:srgbClr val="295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49" name="Freeform 146"/>
            <p:cNvSpPr>
              <a:spLocks noChangeArrowheads="1"/>
            </p:cNvSpPr>
            <p:nvPr/>
          </p:nvSpPr>
          <p:spPr bwMode="auto">
            <a:xfrm>
              <a:off x="8072438" y="2716213"/>
              <a:ext cx="225425" cy="2073275"/>
            </a:xfrm>
            <a:custGeom>
              <a:avLst/>
              <a:gdLst>
                <a:gd name="T0" fmla="*/ 59 w 60"/>
                <a:gd name="T1" fmla="*/ 523 h 551"/>
                <a:gd name="T2" fmla="*/ 31 w 60"/>
                <a:gd name="T3" fmla="*/ 551 h 551"/>
                <a:gd name="T4" fmla="*/ 28 w 60"/>
                <a:gd name="T5" fmla="*/ 551 h 551"/>
                <a:gd name="T6" fmla="*/ 0 w 60"/>
                <a:gd name="T7" fmla="*/ 523 h 551"/>
                <a:gd name="T8" fmla="*/ 1 w 60"/>
                <a:gd name="T9" fmla="*/ 29 h 551"/>
                <a:gd name="T10" fmla="*/ 29 w 60"/>
                <a:gd name="T11" fmla="*/ 1 h 551"/>
                <a:gd name="T12" fmla="*/ 32 w 60"/>
                <a:gd name="T13" fmla="*/ 1 h 551"/>
                <a:gd name="T14" fmla="*/ 60 w 60"/>
                <a:gd name="T15" fmla="*/ 29 h 551"/>
                <a:gd name="T16" fmla="*/ 59 w 60"/>
                <a:gd name="T17" fmla="*/ 52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51">
                  <a:moveTo>
                    <a:pt x="59" y="523"/>
                  </a:moveTo>
                  <a:cubicBezTo>
                    <a:pt x="59" y="539"/>
                    <a:pt x="46" y="551"/>
                    <a:pt x="31" y="551"/>
                  </a:cubicBezTo>
                  <a:cubicBezTo>
                    <a:pt x="28" y="551"/>
                    <a:pt x="28" y="551"/>
                    <a:pt x="28" y="551"/>
                  </a:cubicBezTo>
                  <a:cubicBezTo>
                    <a:pt x="12" y="551"/>
                    <a:pt x="0" y="538"/>
                    <a:pt x="0" y="523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13"/>
                    <a:pt x="14" y="0"/>
                    <a:pt x="29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48" y="1"/>
                    <a:pt x="60" y="13"/>
                    <a:pt x="60" y="29"/>
                  </a:cubicBezTo>
                  <a:cubicBezTo>
                    <a:pt x="59" y="523"/>
                    <a:pt x="59" y="523"/>
                    <a:pt x="59" y="523"/>
                  </a:cubicBezTo>
                </a:path>
              </a:pathLst>
            </a:custGeom>
            <a:solidFill>
              <a:srgbClr val="0624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0" name="Freeform 147"/>
            <p:cNvSpPr>
              <a:spLocks noChangeArrowheads="1"/>
            </p:cNvSpPr>
            <p:nvPr/>
          </p:nvSpPr>
          <p:spPr bwMode="auto">
            <a:xfrm>
              <a:off x="8526463" y="3260726"/>
              <a:ext cx="676275" cy="79375"/>
            </a:xfrm>
            <a:custGeom>
              <a:avLst/>
              <a:gdLst>
                <a:gd name="T0" fmla="*/ 180 w 180"/>
                <a:gd name="T1" fmla="*/ 11 h 21"/>
                <a:gd name="T2" fmla="*/ 170 w 180"/>
                <a:gd name="T3" fmla="*/ 21 h 21"/>
                <a:gd name="T4" fmla="*/ 10 w 180"/>
                <a:gd name="T5" fmla="*/ 21 h 21"/>
                <a:gd name="T6" fmla="*/ 0 w 180"/>
                <a:gd name="T7" fmla="*/ 11 h 21"/>
                <a:gd name="T8" fmla="*/ 10 w 180"/>
                <a:gd name="T9" fmla="*/ 0 h 21"/>
                <a:gd name="T10" fmla="*/ 170 w 180"/>
                <a:gd name="T11" fmla="*/ 1 h 21"/>
                <a:gd name="T12" fmla="*/ 180 w 180"/>
                <a:gd name="T13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21">
                  <a:moveTo>
                    <a:pt x="180" y="11"/>
                  </a:moveTo>
                  <a:cubicBezTo>
                    <a:pt x="180" y="17"/>
                    <a:pt x="176" y="21"/>
                    <a:pt x="17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5" y="21"/>
                    <a:pt x="0" y="16"/>
                    <a:pt x="0" y="11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76" y="1"/>
                    <a:pt x="180" y="5"/>
                    <a:pt x="180" y="11"/>
                  </a:cubicBezTo>
                  <a:close/>
                </a:path>
              </a:pathLst>
            </a:custGeom>
            <a:solidFill>
              <a:srgbClr val="FFF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1" name="Freeform 167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A16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2" name="Freeform 168"/>
            <p:cNvSpPr>
              <a:spLocks noChangeArrowheads="1"/>
            </p:cNvSpPr>
            <p:nvPr/>
          </p:nvSpPr>
          <p:spPr bwMode="auto">
            <a:xfrm>
              <a:off x="7932738" y="2998788"/>
              <a:ext cx="142875" cy="142875"/>
            </a:xfrm>
            <a:custGeom>
              <a:avLst/>
              <a:gdLst>
                <a:gd name="T0" fmla="*/ 90 w 90"/>
                <a:gd name="T1" fmla="*/ 0 h 90"/>
                <a:gd name="T2" fmla="*/ 0 w 90"/>
                <a:gd name="T3" fmla="*/ 90 h 90"/>
                <a:gd name="T4" fmla="*/ 0 w 90"/>
                <a:gd name="T5" fmla="*/ 90 h 90"/>
                <a:gd name="T6" fmla="*/ 90 w 90"/>
                <a:gd name="T7" fmla="*/ 0 h 90"/>
                <a:gd name="T8" fmla="*/ 90 w 90"/>
                <a:gd name="T9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90" y="0"/>
                  </a:moveTo>
                  <a:lnTo>
                    <a:pt x="0" y="90"/>
                  </a:lnTo>
                  <a:lnTo>
                    <a:pt x="9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3" name="Freeform 169"/>
            <p:cNvSpPr>
              <a:spLocks noChangeArrowheads="1"/>
            </p:cNvSpPr>
            <p:nvPr/>
          </p:nvSpPr>
          <p:spPr bwMode="auto">
            <a:xfrm>
              <a:off x="8289926" y="2749551"/>
              <a:ext cx="38100" cy="38100"/>
            </a:xfrm>
            <a:custGeom>
              <a:avLst/>
              <a:gdLst>
                <a:gd name="T0" fmla="*/ 10 w 10"/>
                <a:gd name="T1" fmla="*/ 0 h 10"/>
                <a:gd name="T2" fmla="*/ 0 w 10"/>
                <a:gd name="T3" fmla="*/ 10 h 10"/>
                <a:gd name="T4" fmla="*/ 0 w 10"/>
                <a:gd name="T5" fmla="*/ 10 h 10"/>
                <a:gd name="T6" fmla="*/ 10 w 10"/>
                <a:gd name="T7" fmla="*/ 0 h 10"/>
                <a:gd name="T8" fmla="*/ 10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1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2344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54" name="Freeform 170"/>
            <p:cNvSpPr>
              <a:spLocks noChangeArrowheads="1"/>
            </p:cNvSpPr>
            <p:nvPr/>
          </p:nvSpPr>
          <p:spPr bwMode="auto">
            <a:xfrm>
              <a:off x="8075613" y="2787651"/>
              <a:ext cx="214313" cy="211138"/>
            </a:xfrm>
            <a:custGeom>
              <a:avLst/>
              <a:gdLst>
                <a:gd name="T0" fmla="*/ 57 w 57"/>
                <a:gd name="T1" fmla="*/ 0 h 56"/>
                <a:gd name="T2" fmla="*/ 0 w 57"/>
                <a:gd name="T3" fmla="*/ 56 h 56"/>
                <a:gd name="T4" fmla="*/ 0 w 57"/>
                <a:gd name="T5" fmla="*/ 56 h 56"/>
                <a:gd name="T6" fmla="*/ 57 w 57"/>
                <a:gd name="T7" fmla="*/ 0 h 56"/>
                <a:gd name="T8" fmla="*/ 57 w 57"/>
                <a:gd name="T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57" y="0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rgbClr val="051F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255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6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7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8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59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0" name="文本框 1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1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2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3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64" name="文本框 39"/>
          <p:cNvSpPr txBox="1">
            <a:spLocks noChangeArrowheads="1"/>
          </p:cNvSpPr>
          <p:nvPr/>
        </p:nvSpPr>
        <p:spPr bwMode="auto">
          <a:xfrm>
            <a:off x="-33338" y="2268141"/>
            <a:ext cx="9164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 </a:t>
            </a:r>
            <a:r>
              <a:rPr lang="zh-CN" altLang="en-US" sz="3600" b="1" dirty="0">
                <a:solidFill>
                  <a:srgbClr val="606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数、写 数</a:t>
            </a:r>
            <a:endParaRPr lang="zh-CN" altLang="en-US" sz="3600" b="1" dirty="0">
              <a:solidFill>
                <a:srgbClr val="606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65" name="组合 48"/>
          <p:cNvGrpSpPr/>
          <p:nvPr/>
        </p:nvGrpSpPr>
        <p:grpSpPr bwMode="auto">
          <a:xfrm>
            <a:off x="1711326" y="1161098"/>
            <a:ext cx="5675313" cy="769621"/>
            <a:chOff x="4003" y="1089"/>
            <a:chExt cx="8940" cy="1616"/>
          </a:xfrm>
        </p:grpSpPr>
        <p:sp>
          <p:nvSpPr>
            <p:cNvPr id="2" name="Rectangle 9"/>
            <p:cNvSpPr/>
            <p:nvPr/>
          </p:nvSpPr>
          <p:spPr>
            <a:xfrm>
              <a:off x="4966" y="1089"/>
              <a:ext cx="7977" cy="1616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100</a:t>
              </a:r>
              <a:r>
                <a:rPr lang="zh-CN" altLang="en-US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以内数的认识</a:t>
              </a:r>
              <a:endParaRPr lang="zh-CN" altLang="en-US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4003" y="1324"/>
              <a:ext cx="1134" cy="1134"/>
            </a:xfrm>
            <a:prstGeom prst="ellipse">
              <a:avLst/>
            </a:prstGeom>
            <a:gradFill>
              <a:gsLst>
                <a:gs pos="33000">
                  <a:schemeClr val="bg2">
                    <a:lumMod val="20000"/>
                    <a:lumOff val="80000"/>
                  </a:schemeClr>
                </a:gs>
                <a:gs pos="100000">
                  <a:schemeClr val="bg2">
                    <a:lumMod val="40000"/>
                    <a:lumOff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innerShdw blurRad="114300">
                <a:schemeClr val="bg2">
                  <a:lumMod val="60000"/>
                  <a:lumOff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4400" b="1" noProof="1">
                  <a:solidFill>
                    <a:schemeClr val="bg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en-US" altLang="zh-CN" sz="4400" b="1" noProof="1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59"/>
          <p:cNvGrpSpPr/>
          <p:nvPr/>
        </p:nvGrpSpPr>
        <p:grpSpPr bwMode="auto">
          <a:xfrm>
            <a:off x="804863" y="1427560"/>
            <a:ext cx="7218362" cy="484863"/>
            <a:chOff x="1689" y="2197"/>
            <a:chExt cx="15159" cy="1357"/>
          </a:xfrm>
        </p:grpSpPr>
        <p:sp>
          <p:nvSpPr>
            <p:cNvPr id="40" name="文本框 39"/>
            <p:cNvSpPr txBox="1"/>
            <p:nvPr/>
          </p:nvSpPr>
          <p:spPr>
            <a:xfrm>
              <a:off x="1689" y="2197"/>
              <a:ext cx="15159" cy="13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有四十粒，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有二十七粒，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有三十三粒。</a:t>
              </a:r>
              <a:endParaRPr lang="zh-CN" altLang="en-US" sz="100" noProof="1"/>
            </a:p>
          </p:txBody>
        </p:sp>
        <p:pic>
          <p:nvPicPr>
            <p:cNvPr id="20483" name="Picture 4" descr="p36_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76" y="2244"/>
              <a:ext cx="923" cy="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4" name="Picture 4" descr="p36_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496" y="2236"/>
              <a:ext cx="878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5" name="Picture 4" descr="p36_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10" y="2217"/>
              <a:ext cx="869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6" name="文本框 23"/>
          <p:cNvSpPr txBox="1">
            <a:spLocks noChangeArrowheads="1"/>
          </p:cNvSpPr>
          <p:nvPr/>
        </p:nvSpPr>
        <p:spPr bwMode="auto">
          <a:xfrm>
            <a:off x="910533" y="1918097"/>
            <a:ext cx="4706738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700" b="1">
                <a:solidFill>
                  <a:srgbClr val="1D41D5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三种颜色的纽扣一共多少粒？</a:t>
            </a:r>
            <a:endParaRPr lang="zh-CN" altLang="en-US" sz="2700" b="1">
              <a:solidFill>
                <a:srgbClr val="1D41D5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54" name="组合 153"/>
          <p:cNvGrpSpPr/>
          <p:nvPr/>
        </p:nvGrpSpPr>
        <p:grpSpPr bwMode="auto">
          <a:xfrm>
            <a:off x="957263" y="2378869"/>
            <a:ext cx="3263900" cy="1151335"/>
            <a:chOff x="4211" y="6359"/>
            <a:chExt cx="6852" cy="3225"/>
          </a:xfrm>
        </p:grpSpPr>
        <p:sp>
          <p:nvSpPr>
            <p:cNvPr id="20488" name="AutoShape 27"/>
            <p:cNvSpPr>
              <a:spLocks noChangeArrowheads="1"/>
            </p:cNvSpPr>
            <p:nvPr/>
          </p:nvSpPr>
          <p:spPr bwMode="auto">
            <a:xfrm>
              <a:off x="6452" y="7085"/>
              <a:ext cx="4611" cy="1137"/>
            </a:xfrm>
            <a:prstGeom prst="wedgeRoundRectCallout">
              <a:avLst>
                <a:gd name="adj1" fmla="val -60704"/>
                <a:gd name="adj2" fmla="val -1749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r>
                <a:rPr lang="zh-CN" altLang="en-US" sz="2700">
                  <a:latin typeface="黑体" panose="02010609060101010101" pitchFamily="49" charset="-122"/>
                  <a:ea typeface="黑体" panose="02010609060101010101" pitchFamily="49" charset="-122"/>
                </a:rPr>
                <a:t>一共一百粒。</a:t>
              </a:r>
              <a:endParaRPr lang="zh-CN" altLang="en-US" sz="27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489" name="图片 6" descr="人物(1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211" y="6359"/>
              <a:ext cx="1556" cy="3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 bwMode="auto">
          <a:xfrm>
            <a:off x="3905250" y="2846785"/>
            <a:ext cx="4222750" cy="1123950"/>
            <a:chOff x="3639" y="3226"/>
            <a:chExt cx="8869" cy="3146"/>
          </a:xfrm>
        </p:grpSpPr>
        <p:sp>
          <p:nvSpPr>
            <p:cNvPr id="20491" name="AutoShape 27"/>
            <p:cNvSpPr>
              <a:spLocks noChangeArrowheads="1"/>
            </p:cNvSpPr>
            <p:nvPr/>
          </p:nvSpPr>
          <p:spPr bwMode="auto">
            <a:xfrm>
              <a:off x="3639" y="4416"/>
              <a:ext cx="6312" cy="1168"/>
            </a:xfrm>
            <a:prstGeom prst="wedgeRoundRectCallout">
              <a:avLst>
                <a:gd name="adj1" fmla="val 56861"/>
                <a:gd name="adj2" fmla="val -36241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r>
                <a:rPr lang="zh-CN" altLang="en-US" sz="2700">
                  <a:latin typeface="黑体" panose="02010609060101010101" pitchFamily="49" charset="-122"/>
                  <a:ea typeface="黑体" panose="02010609060101010101" pitchFamily="49" charset="-122"/>
                </a:rPr>
                <a:t>一百怎样读写呢？</a:t>
              </a:r>
              <a:endParaRPr lang="zh-CN" altLang="en-US" sz="27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492" name="图片 20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601" y="3226"/>
              <a:ext cx="1907" cy="3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93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0494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0495" name="MH_Other_8"/>
            <p:cNvPicPr preferRelativeResize="0"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6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0497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37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7914" y="2150269"/>
            <a:ext cx="1228725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矩形 33"/>
          <p:cNvSpPr/>
          <p:nvPr/>
        </p:nvSpPr>
        <p:spPr>
          <a:xfrm>
            <a:off x="1201739" y="1658542"/>
            <a:ext cx="1341437" cy="5632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550" b="1" dirty="0">
                <a:latin typeface="黑体" panose="02010609060101010101" pitchFamily="49" charset="-122"/>
                <a:ea typeface="黑体" panose="02010609060101010101" pitchFamily="49" charset="-122"/>
              </a:rPr>
              <a:t>十个十</a:t>
            </a:r>
            <a:endParaRPr lang="zh-CN" altLang="en-US" sz="255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8525" y="1313260"/>
            <a:ext cx="841897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一百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61" name="组合 77"/>
          <p:cNvGrpSpPr/>
          <p:nvPr/>
        </p:nvGrpSpPr>
        <p:grpSpPr bwMode="auto">
          <a:xfrm>
            <a:off x="4084639" y="1533525"/>
            <a:ext cx="1431925" cy="1377554"/>
            <a:chOff x="1919" y="1750"/>
            <a:chExt cx="2497" cy="3189"/>
          </a:xfrm>
        </p:grpSpPr>
        <p:sp>
          <p:nvSpPr>
            <p:cNvPr id="62" name="矩形 61"/>
            <p:cNvSpPr/>
            <p:nvPr/>
          </p:nvSpPr>
          <p:spPr>
            <a:xfrm>
              <a:off x="2511" y="1758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sp>
          <p:nvSpPr>
            <p:cNvPr id="63" name="矩形 62"/>
            <p:cNvSpPr/>
            <p:nvPr/>
          </p:nvSpPr>
          <p:spPr>
            <a:xfrm>
              <a:off x="3757" y="1750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65" name="矩形 64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十位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个位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7" name="椭圆 1"/>
          <p:cNvSpPr/>
          <p:nvPr/>
        </p:nvSpPr>
        <p:spPr>
          <a:xfrm>
            <a:off x="4316254" y="2526790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4316254" y="2424277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4316254" y="2321764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71" name="表格 70"/>
          <p:cNvGraphicFramePr/>
          <p:nvPr/>
        </p:nvGraphicFramePr>
        <p:xfrm>
          <a:off x="3328989" y="2953941"/>
          <a:ext cx="2187575" cy="30718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50570"/>
                <a:gridCol w="715010"/>
                <a:gridCol w="721995"/>
              </a:tblGrid>
              <a:tr h="307181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80" marR="6858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80" marR="6858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80" marR="6858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2" name="文本框 71"/>
          <p:cNvSpPr txBox="1"/>
          <p:nvPr/>
        </p:nvSpPr>
        <p:spPr>
          <a:xfrm>
            <a:off x="2184401" y="2940844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写作：</a:t>
            </a:r>
            <a:endParaRPr lang="zh-CN" altLang="en-US" sz="100" noProof="1"/>
          </a:p>
        </p:txBody>
      </p:sp>
      <p:sp>
        <p:nvSpPr>
          <p:cNvPr id="73" name="文本框 72"/>
          <p:cNvSpPr txBox="1"/>
          <p:nvPr/>
        </p:nvSpPr>
        <p:spPr>
          <a:xfrm>
            <a:off x="2184401" y="3373041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读作：</a:t>
            </a:r>
            <a:endParaRPr lang="zh-CN" altLang="en-US" sz="100" noProof="1"/>
          </a:p>
        </p:txBody>
      </p:sp>
      <p:sp>
        <p:nvSpPr>
          <p:cNvPr id="74" name="文本框 73"/>
          <p:cNvSpPr txBox="1"/>
          <p:nvPr/>
        </p:nvSpPr>
        <p:spPr>
          <a:xfrm>
            <a:off x="3554414" y="2934891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271964" y="2934891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3297239" y="3373041"/>
            <a:ext cx="841897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一百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316254" y="2218183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16254" y="2115670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316254" y="2013157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16254" y="1910645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16254" y="1807060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316254" y="1704547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316254" y="1602035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39" name="组合 138"/>
          <p:cNvGrpSpPr/>
          <p:nvPr/>
        </p:nvGrpSpPr>
        <p:grpSpPr bwMode="auto">
          <a:xfrm>
            <a:off x="3328988" y="1550194"/>
            <a:ext cx="755650" cy="1360885"/>
            <a:chOff x="1528" y="2721"/>
            <a:chExt cx="1251" cy="3129"/>
          </a:xfrm>
        </p:grpSpPr>
        <p:sp>
          <p:nvSpPr>
            <p:cNvPr id="12" name="矩形 11"/>
            <p:cNvSpPr/>
            <p:nvPr/>
          </p:nvSpPr>
          <p:spPr>
            <a:xfrm flipH="1">
              <a:off x="2130" y="2721"/>
              <a:ext cx="63" cy="292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sp>
          <p:nvSpPr>
            <p:cNvPr id="13" name="矩形 12"/>
            <p:cNvSpPr/>
            <p:nvPr/>
          </p:nvSpPr>
          <p:spPr>
            <a:xfrm>
              <a:off x="1528" y="5204"/>
              <a:ext cx="1251" cy="646"/>
            </a:xfrm>
            <a:prstGeom prst="rect">
              <a:avLst/>
            </a:prstGeom>
            <a:solidFill>
              <a:srgbClr val="FCC3BF"/>
            </a:solidFill>
            <a:ln w="635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 noProof="1">
                  <a:solidFill>
                    <a:schemeClr val="tx1"/>
                  </a:solidFill>
                </a:rPr>
                <a:t>百位</a:t>
              </a:r>
              <a:endParaRPr lang="zh-CN" altLang="en-US" noProof="1">
                <a:solidFill>
                  <a:schemeClr val="tx1"/>
                </a:solidFill>
              </a:endParaRPr>
            </a:p>
          </p:txBody>
        </p:sp>
      </p:grpSp>
      <p:sp>
        <p:nvSpPr>
          <p:cNvPr id="36" name="椭圆 1"/>
          <p:cNvSpPr/>
          <p:nvPr/>
        </p:nvSpPr>
        <p:spPr>
          <a:xfrm>
            <a:off x="3590925" y="2527101"/>
            <a:ext cx="259202" cy="103276"/>
          </a:xfrm>
          <a:prstGeom prst="ellipse">
            <a:avLst/>
          </a:prstGeom>
          <a:gradFill>
            <a:gsLst>
              <a:gs pos="0">
                <a:srgbClr val="FF0000"/>
              </a:gs>
              <a:gs pos="100000">
                <a:srgbClr val="F04B5E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005513" y="1360885"/>
            <a:ext cx="2660650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从右边起，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第一位是</a:t>
            </a:r>
            <a:r>
              <a:rPr lang="zh-CN" altLang="en-US" sz="2400" u="sng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位，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第二位是</a:t>
            </a:r>
            <a:r>
              <a:rPr lang="zh-CN" altLang="en-US" sz="2400" u="sng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位，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第三位是</a:t>
            </a:r>
            <a:r>
              <a:rPr lang="zh-CN" altLang="en-US" sz="2400" u="sng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位。</a:t>
            </a:r>
            <a:endParaRPr lang="zh-CN" altLang="en-US" sz="10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378701" y="1760935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个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378701" y="2124076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十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378701" y="2481263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百</a:t>
            </a:r>
            <a:endParaRPr lang="zh-CN" altLang="en-US" sz="100"/>
          </a:p>
        </p:txBody>
      </p:sp>
      <p:sp>
        <p:nvSpPr>
          <p:cNvPr id="17" name="文本框 16"/>
          <p:cNvSpPr txBox="1"/>
          <p:nvPr/>
        </p:nvSpPr>
        <p:spPr>
          <a:xfrm>
            <a:off x="5006976" y="2932510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2570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257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2572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7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2574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67" grpId="0" bldLvl="0" animBg="1"/>
      <p:bldP spid="67" grpId="1" bldLvl="0" animBg="1"/>
      <p:bldP spid="68" grpId="0" bldLvl="0" animBg="1"/>
      <p:bldP spid="68" grpId="1" bldLvl="0" animBg="1"/>
      <p:bldP spid="69" grpId="0" bldLvl="0" animBg="1"/>
      <p:bldP spid="69" grpId="1" bldLvl="0" animBg="1"/>
      <p:bldP spid="72" grpId="0"/>
      <p:bldP spid="73" grpId="0"/>
      <p:bldP spid="74" grpId="0"/>
      <p:bldP spid="75" grpId="0"/>
      <p:bldP spid="76" grpId="0"/>
      <p:bldP spid="3" grpId="0" bldLvl="0" animBg="1"/>
      <p:bldP spid="3" grpId="1" bldLvl="0" animBg="1"/>
      <p:bldP spid="6" grpId="0" bldLvl="0" animBg="1"/>
      <p:bldP spid="6" grpId="1" bldLvl="0" animBg="1"/>
      <p:bldP spid="7" grpId="0" bldLvl="0" animBg="1"/>
      <p:bldP spid="7" grpId="1" bldLvl="0" animBg="1"/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1" grpId="0" bldLvl="0" animBg="1"/>
      <p:bldP spid="11" grpId="1" bldLvl="0" animBg="1"/>
      <p:bldP spid="36" grpId="0" bldLvl="0" animBg="1"/>
      <p:bldP spid="4" grpId="0"/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9" descr="p35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36520" y="2278857"/>
            <a:ext cx="2305050" cy="2240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11" descr="p3_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07139" y="1599010"/>
            <a:ext cx="182403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3476" y="1065610"/>
            <a:ext cx="27717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文本框 1"/>
          <p:cNvSpPr txBox="1">
            <a:spLocks noChangeArrowheads="1"/>
          </p:cNvSpPr>
          <p:nvPr/>
        </p:nvSpPr>
        <p:spPr bwMode="auto">
          <a:xfrm>
            <a:off x="436563" y="1287066"/>
            <a:ext cx="20240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B0F0"/>
                </a:solidFill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rgbClr val="00B0F0"/>
                </a:solidFill>
                <a:ea typeface="黑体" panose="02010609060101010101" pitchFamily="49" charset="-122"/>
              </a:rPr>
              <a:t>读数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  <p:sp>
        <p:nvSpPr>
          <p:cNvPr id="20485" name="AutoShape 8"/>
          <p:cNvSpPr>
            <a:spLocks noChangeArrowheads="1"/>
          </p:cNvSpPr>
          <p:nvPr/>
        </p:nvSpPr>
        <p:spPr bwMode="auto">
          <a:xfrm flipH="1">
            <a:off x="795039" y="1941616"/>
            <a:ext cx="1519238" cy="461963"/>
          </a:xfrm>
          <a:prstGeom prst="wedgeRoundRectCallout">
            <a:avLst>
              <a:gd name="adj1" fmla="val -67023"/>
              <a:gd name="adj2" fmla="val 44537"/>
              <a:gd name="adj3" fmla="val 16667"/>
            </a:avLst>
          </a:prstGeom>
          <a:solidFill>
            <a:srgbClr val="FFFFF2"/>
          </a:solidFill>
          <a:ln w="19050">
            <a:solidFill>
              <a:srgbClr val="3399FF"/>
            </a:solidFill>
            <a:miter lim="800000"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ea typeface="黑体" panose="02010609060101010101" pitchFamily="49" charset="-122"/>
              </a:rPr>
              <a:t>六十九</a:t>
            </a:r>
            <a:endParaRPr lang="zh-CN" altLang="en-US" sz="2800" dirty="0">
              <a:ea typeface="黑体" panose="02010609060101010101" pitchFamily="49" charset="-122"/>
            </a:endParaRPr>
          </a:p>
        </p:txBody>
      </p:sp>
      <p:grpSp>
        <p:nvGrpSpPr>
          <p:cNvPr id="24582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458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4584" name="MH_Other_8"/>
            <p:cNvPicPr preferRelativeResize="0"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4586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4413" y="1247776"/>
            <a:ext cx="7999412" cy="218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192213" y="3465910"/>
            <a:ext cx="17002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50   </a:t>
            </a:r>
            <a:r>
              <a:rPr lang="zh-CN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五十</a:t>
            </a:r>
            <a:endParaRPr lang="zh-CN" altLang="zh-CN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062413" y="3465910"/>
            <a:ext cx="1968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76   </a:t>
            </a:r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七十六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00900" y="3465910"/>
            <a:ext cx="1924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黑体" panose="02010609060101010101" pitchFamily="49" charset="-122"/>
              </a:rPr>
              <a:t>100   </a:t>
            </a:r>
            <a:r>
              <a:rPr lang="zh-CN" altLang="en-US" sz="2800" dirty="0">
                <a:solidFill>
                  <a:srgbClr val="FF0000"/>
                </a:solidFill>
                <a:ea typeface="黑体" panose="02010609060101010101" pitchFamily="49" charset="-122"/>
              </a:rPr>
              <a:t>一百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grpSp>
        <p:nvGrpSpPr>
          <p:cNvPr id="25605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5606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5607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8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三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5609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对应练习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  <p:sp>
        <p:nvSpPr>
          <p:cNvPr id="25610" name="文本框 1"/>
          <p:cNvSpPr txBox="1">
            <a:spLocks noChangeArrowheads="1"/>
          </p:cNvSpPr>
          <p:nvPr/>
        </p:nvSpPr>
        <p:spPr bwMode="auto">
          <a:xfrm>
            <a:off x="409575" y="1247775"/>
            <a:ext cx="6048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B0F0"/>
                </a:solidFill>
                <a:ea typeface="黑体" panose="02010609060101010101" pitchFamily="49" charset="-122"/>
              </a:rPr>
              <a:t>2.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6060" y="1779662"/>
            <a:ext cx="8666480" cy="2052015"/>
          </a:xfrm>
          <a:prstGeom prst="roundRect">
            <a:avLst/>
          </a:prstGeom>
          <a:noFill/>
          <a:ln>
            <a:gradFill>
              <a:gsLst>
                <a:gs pos="0">
                  <a:srgbClr val="FFC000"/>
                </a:gs>
                <a:gs pos="39000">
                  <a:srgbClr val="92D050"/>
                </a:gs>
                <a:gs pos="70000">
                  <a:srgbClr val="00B0F0"/>
                </a:gs>
                <a:gs pos="99000">
                  <a:srgbClr val="FF0000"/>
                </a:gs>
              </a:gsLst>
              <a:path path="circle">
                <a:fillToRect t="100000" r="100000"/>
              </a:path>
              <a:tileRect l="-100000" b="-10000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150000"/>
              </a:lnSpc>
            </a:pPr>
            <a:r>
              <a:rPr lang="zh-CN" altLang="en-US" sz="28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写数、读数都要</a:t>
            </a:r>
            <a:r>
              <a:rPr lang="zh-CN" altLang="en-US" sz="2800" noProof="1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从最高位起</a:t>
            </a:r>
            <a:r>
              <a:rPr lang="zh-CN" altLang="en-US" sz="28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，按数位顺序写，如果个位或十位上一个也没有，写数时要写</a:t>
            </a:r>
            <a:r>
              <a:rPr lang="en-US" altLang="zh-CN" sz="28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“0”</a:t>
            </a:r>
            <a:r>
              <a:rPr lang="zh-CN" altLang="en-US" sz="28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占位。但</a:t>
            </a:r>
            <a:r>
              <a:rPr lang="en-US" altLang="zh-CN" sz="2800" noProof="1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0</a:t>
            </a:r>
            <a:r>
              <a:rPr lang="zh-CN" altLang="en-US" sz="2800" noProof="1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不能作最高位</a:t>
            </a:r>
            <a:r>
              <a:rPr lang="zh-CN" altLang="en-US" sz="2800" noProof="1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。</a:t>
            </a:r>
            <a:endParaRPr lang="zh-CN" altLang="en-US" sz="2800" noProof="1">
              <a:solidFill>
                <a:schemeClr val="tx1"/>
              </a:solidFill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6626" name="文本框 1"/>
          <p:cNvSpPr txBox="1">
            <a:spLocks noChangeArrowheads="1"/>
          </p:cNvSpPr>
          <p:nvPr/>
        </p:nvSpPr>
        <p:spPr bwMode="auto">
          <a:xfrm rot="1800000" flipH="1">
            <a:off x="-7913688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文本框 1"/>
          <p:cNvSpPr txBox="1">
            <a:spLocks noChangeArrowheads="1"/>
          </p:cNvSpPr>
          <p:nvPr/>
        </p:nvSpPr>
        <p:spPr bwMode="auto">
          <a:xfrm rot="1800000" flipH="1">
            <a:off x="10377489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文本框 1"/>
          <p:cNvSpPr txBox="1">
            <a:spLocks noChangeArrowheads="1"/>
          </p:cNvSpPr>
          <p:nvPr/>
        </p:nvSpPr>
        <p:spPr bwMode="auto">
          <a:xfrm rot="1800000" flipH="1">
            <a:off x="21783675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9" name="文本框 1"/>
          <p:cNvSpPr txBox="1">
            <a:spLocks noChangeArrowheads="1"/>
          </p:cNvSpPr>
          <p:nvPr/>
        </p:nvSpPr>
        <p:spPr bwMode="auto">
          <a:xfrm rot="1800000" flipH="1">
            <a:off x="1614011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0" name="文本框 1"/>
          <p:cNvSpPr txBox="1">
            <a:spLocks noChangeArrowheads="1"/>
          </p:cNvSpPr>
          <p:nvPr/>
        </p:nvSpPr>
        <p:spPr bwMode="auto">
          <a:xfrm rot="1800000" flipH="1">
            <a:off x="406495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1" name="文本框 2"/>
          <p:cNvSpPr txBox="1">
            <a:spLocks noChangeArrowheads="1"/>
          </p:cNvSpPr>
          <p:nvPr/>
        </p:nvSpPr>
        <p:spPr bwMode="auto">
          <a:xfrm rot="1800000" flipH="1">
            <a:off x="-41978263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2" name="文本框 1"/>
          <p:cNvSpPr txBox="1">
            <a:spLocks noChangeArrowheads="1"/>
          </p:cNvSpPr>
          <p:nvPr/>
        </p:nvSpPr>
        <p:spPr bwMode="auto">
          <a:xfrm rot="1800000" flipH="1">
            <a:off x="-30572074" y="2760792"/>
            <a:ext cx="3494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3" name="文本框 1"/>
          <p:cNvSpPr txBox="1">
            <a:spLocks noChangeArrowheads="1"/>
          </p:cNvSpPr>
          <p:nvPr/>
        </p:nvSpPr>
        <p:spPr bwMode="auto">
          <a:xfrm rot="1800000" flipH="1">
            <a:off x="-36215638" y="2760792"/>
            <a:ext cx="34940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34" name="文本框 1"/>
          <p:cNvSpPr txBox="1">
            <a:spLocks noChangeArrowheads="1"/>
          </p:cNvSpPr>
          <p:nvPr/>
        </p:nvSpPr>
        <p:spPr bwMode="auto">
          <a:xfrm rot="1800000" flipH="1">
            <a:off x="-11706225" y="2760792"/>
            <a:ext cx="34925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E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2800">
              <a:solidFill>
                <a:srgbClr val="FFFFE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6635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6636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663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8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四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6639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课堂小结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606425" y="1379935"/>
            <a:ext cx="27193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写出下面各数。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0" name="文本框 1"/>
          <p:cNvSpPr txBox="1">
            <a:spLocks noChangeArrowheads="1"/>
          </p:cNvSpPr>
          <p:nvPr/>
        </p:nvSpPr>
        <p:spPr bwMode="auto">
          <a:xfrm>
            <a:off x="766764" y="1876425"/>
            <a:ext cx="166528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二十七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（            ）  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文本框 1"/>
          <p:cNvSpPr txBox="1">
            <a:spLocks noChangeArrowheads="1"/>
          </p:cNvSpPr>
          <p:nvPr/>
        </p:nvSpPr>
        <p:spPr bwMode="auto">
          <a:xfrm>
            <a:off x="1325564" y="2202656"/>
            <a:ext cx="5476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27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2" name="文本框 1"/>
          <p:cNvSpPr txBox="1">
            <a:spLocks noChangeArrowheads="1"/>
          </p:cNvSpPr>
          <p:nvPr/>
        </p:nvSpPr>
        <p:spPr bwMode="auto">
          <a:xfrm>
            <a:off x="2625725" y="1876425"/>
            <a:ext cx="16637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五十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            ）   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3" name="文本框 1"/>
          <p:cNvSpPr txBox="1">
            <a:spLocks noChangeArrowheads="1"/>
          </p:cNvSpPr>
          <p:nvPr/>
        </p:nvSpPr>
        <p:spPr bwMode="auto">
          <a:xfrm>
            <a:off x="4483100" y="1876425"/>
            <a:ext cx="166528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六十八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            ）   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4" name="文本框 1"/>
          <p:cNvSpPr txBox="1">
            <a:spLocks noChangeArrowheads="1"/>
          </p:cNvSpPr>
          <p:nvPr/>
        </p:nvSpPr>
        <p:spPr bwMode="auto">
          <a:xfrm>
            <a:off x="6342063" y="1876425"/>
            <a:ext cx="16637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七十四（            ）   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3182939" y="2208610"/>
            <a:ext cx="5476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50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5041900" y="2208610"/>
            <a:ext cx="5476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68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" name="文本框 1"/>
          <p:cNvSpPr txBox="1">
            <a:spLocks noChangeArrowheads="1"/>
          </p:cNvSpPr>
          <p:nvPr/>
        </p:nvSpPr>
        <p:spPr bwMode="auto">
          <a:xfrm>
            <a:off x="6900864" y="2208610"/>
            <a:ext cx="5476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74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58" name="文本框 11"/>
          <p:cNvSpPr txBox="1">
            <a:spLocks noChangeArrowheads="1"/>
          </p:cNvSpPr>
          <p:nvPr/>
        </p:nvSpPr>
        <p:spPr bwMode="auto">
          <a:xfrm>
            <a:off x="606425" y="2709863"/>
            <a:ext cx="27193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读出下面各数。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9" name="文本框 1"/>
          <p:cNvSpPr txBox="1">
            <a:spLocks noChangeArrowheads="1"/>
          </p:cNvSpPr>
          <p:nvPr/>
        </p:nvSpPr>
        <p:spPr bwMode="auto">
          <a:xfrm>
            <a:off x="766764" y="3206354"/>
            <a:ext cx="1665287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86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            ）   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4" name="文本框 1"/>
          <p:cNvSpPr txBox="1">
            <a:spLocks noChangeArrowheads="1"/>
          </p:cNvSpPr>
          <p:nvPr/>
        </p:nvSpPr>
        <p:spPr bwMode="auto">
          <a:xfrm>
            <a:off x="993776" y="3533775"/>
            <a:ext cx="12112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八十六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61" name="文本框 1"/>
          <p:cNvSpPr txBox="1">
            <a:spLocks noChangeArrowheads="1"/>
          </p:cNvSpPr>
          <p:nvPr/>
        </p:nvSpPr>
        <p:spPr bwMode="auto">
          <a:xfrm>
            <a:off x="2625725" y="3206354"/>
            <a:ext cx="16637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89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            ）   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62" name="文本框 1"/>
          <p:cNvSpPr txBox="1">
            <a:spLocks noChangeArrowheads="1"/>
          </p:cNvSpPr>
          <p:nvPr/>
        </p:nvSpPr>
        <p:spPr bwMode="auto">
          <a:xfrm>
            <a:off x="4483100" y="3206354"/>
            <a:ext cx="166528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  <a:sym typeface="宋体" panose="02010600030101010101" pitchFamily="2" charset="-122"/>
              </a:rPr>
              <a:t>37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            ）   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663" name="文本框 1"/>
          <p:cNvSpPr txBox="1">
            <a:spLocks noChangeArrowheads="1"/>
          </p:cNvSpPr>
          <p:nvPr/>
        </p:nvSpPr>
        <p:spPr bwMode="auto">
          <a:xfrm>
            <a:off x="6342063" y="3206354"/>
            <a:ext cx="16637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70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（            ）   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" name="文本框 1"/>
          <p:cNvSpPr txBox="1">
            <a:spLocks noChangeArrowheads="1"/>
          </p:cNvSpPr>
          <p:nvPr/>
        </p:nvSpPr>
        <p:spPr bwMode="auto">
          <a:xfrm>
            <a:off x="2851151" y="3538538"/>
            <a:ext cx="121126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八十九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文本框 1"/>
          <p:cNvSpPr txBox="1">
            <a:spLocks noChangeArrowheads="1"/>
          </p:cNvSpPr>
          <p:nvPr/>
        </p:nvSpPr>
        <p:spPr bwMode="auto">
          <a:xfrm>
            <a:off x="4710113" y="3538538"/>
            <a:ext cx="121126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三十七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0" name="文本框 1"/>
          <p:cNvSpPr txBox="1">
            <a:spLocks noChangeArrowheads="1"/>
          </p:cNvSpPr>
          <p:nvPr/>
        </p:nvSpPr>
        <p:spPr bwMode="auto">
          <a:xfrm>
            <a:off x="6567488" y="3538538"/>
            <a:ext cx="12128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七十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7667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7668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7669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0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五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7671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课后练习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8" grpId="0"/>
      <p:bldP spid="10" grpId="0"/>
      <p:bldP spid="11" grpId="0"/>
      <p:bldP spid="14" grpId="0"/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3" name="组合 36"/>
          <p:cNvGrpSpPr/>
          <p:nvPr/>
        </p:nvGrpSpPr>
        <p:grpSpPr bwMode="auto">
          <a:xfrm>
            <a:off x="606426" y="1288257"/>
            <a:ext cx="7356475" cy="2664619"/>
            <a:chOff x="1274" y="2063"/>
            <a:chExt cx="15445" cy="7459"/>
          </a:xfrm>
        </p:grpSpPr>
        <p:sp>
          <p:nvSpPr>
            <p:cNvPr id="24" name="矩形 23"/>
            <p:cNvSpPr/>
            <p:nvPr/>
          </p:nvSpPr>
          <p:spPr>
            <a:xfrm>
              <a:off x="2437" y="6582"/>
              <a:ext cx="6066" cy="29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zh-CN" altLang="en-US" b="1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十位上是</a:t>
              </a:r>
              <a:r>
                <a:rPr lang="en-US" altLang="zh-CN" b="1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5</a:t>
              </a:r>
              <a:r>
                <a:rPr lang="zh-CN" altLang="en-US" b="1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的数</a:t>
              </a:r>
              <a:endParaRPr lang="zh-CN" altLang="en-US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0653" y="6582"/>
              <a:ext cx="6066" cy="29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zh-CN" altLang="en-US" b="1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个位上是</a:t>
              </a:r>
              <a:r>
                <a:rPr lang="en-US" altLang="zh-CN" b="1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6</a:t>
              </a:r>
              <a:r>
                <a:rPr lang="zh-CN" altLang="en-US" b="1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的数</a:t>
              </a:r>
              <a:endParaRPr lang="zh-CN" altLang="en-US" b="1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28676" name="文本框 1"/>
            <p:cNvSpPr txBox="1">
              <a:spLocks noChangeArrowheads="1"/>
            </p:cNvSpPr>
            <p:nvPr/>
          </p:nvSpPr>
          <p:spPr bwMode="auto">
            <a:xfrm>
              <a:off x="1274" y="2063"/>
              <a:ext cx="5710" cy="1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7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3.</a:t>
              </a:r>
              <a:r>
                <a:rPr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分一分。</a:t>
              </a:r>
              <a:endPara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677" name="文本框 1"/>
            <p:cNvSpPr txBox="1">
              <a:spLocks noChangeArrowheads="1"/>
            </p:cNvSpPr>
            <p:nvPr/>
          </p:nvSpPr>
          <p:spPr bwMode="auto">
            <a:xfrm>
              <a:off x="5183" y="3253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54</a:t>
              </a:r>
              <a:endPara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78" name="文本框 1"/>
            <p:cNvSpPr txBox="1">
              <a:spLocks noChangeArrowheads="1"/>
            </p:cNvSpPr>
            <p:nvPr/>
          </p:nvSpPr>
          <p:spPr bwMode="auto">
            <a:xfrm>
              <a:off x="8503" y="3253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57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79" name="文本框 1"/>
            <p:cNvSpPr txBox="1">
              <a:spLocks noChangeArrowheads="1"/>
            </p:cNvSpPr>
            <p:nvPr/>
          </p:nvSpPr>
          <p:spPr bwMode="auto">
            <a:xfrm>
              <a:off x="11823" y="3253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26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0" name="文本框 1"/>
            <p:cNvSpPr txBox="1">
              <a:spLocks noChangeArrowheads="1"/>
            </p:cNvSpPr>
            <p:nvPr/>
          </p:nvSpPr>
          <p:spPr bwMode="auto">
            <a:xfrm>
              <a:off x="2609" y="4112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49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1" name="文本框 1"/>
            <p:cNvSpPr txBox="1">
              <a:spLocks noChangeArrowheads="1"/>
            </p:cNvSpPr>
            <p:nvPr/>
          </p:nvSpPr>
          <p:spPr bwMode="auto">
            <a:xfrm>
              <a:off x="6546" y="4112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51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2" name="文本框 1"/>
            <p:cNvSpPr txBox="1">
              <a:spLocks noChangeArrowheads="1"/>
            </p:cNvSpPr>
            <p:nvPr/>
          </p:nvSpPr>
          <p:spPr bwMode="auto">
            <a:xfrm>
              <a:off x="10483" y="4112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55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3" name="文本框 1"/>
            <p:cNvSpPr txBox="1">
              <a:spLocks noChangeArrowheads="1"/>
            </p:cNvSpPr>
            <p:nvPr/>
          </p:nvSpPr>
          <p:spPr bwMode="auto">
            <a:xfrm>
              <a:off x="14420" y="4112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86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4" name="文本框 1"/>
            <p:cNvSpPr txBox="1">
              <a:spLocks noChangeArrowheads="1"/>
            </p:cNvSpPr>
            <p:nvPr/>
          </p:nvSpPr>
          <p:spPr bwMode="auto">
            <a:xfrm>
              <a:off x="5183" y="5071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46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5" name="文本框 1"/>
            <p:cNvSpPr txBox="1">
              <a:spLocks noChangeArrowheads="1"/>
            </p:cNvSpPr>
            <p:nvPr/>
          </p:nvSpPr>
          <p:spPr bwMode="auto">
            <a:xfrm>
              <a:off x="8503" y="5071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76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686" name="文本框 1"/>
            <p:cNvSpPr txBox="1">
              <a:spLocks noChangeArrowheads="1"/>
            </p:cNvSpPr>
            <p:nvPr/>
          </p:nvSpPr>
          <p:spPr bwMode="auto">
            <a:xfrm>
              <a:off x="11823" y="5071"/>
              <a:ext cx="1150" cy="1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400" b="1">
                  <a:latin typeface="Times New Roman" panose="02020603050405020304" pitchFamily="18" charset="0"/>
                  <a:ea typeface="黑体" panose="02010609060101010101" pitchFamily="49" charset="-122"/>
                </a:rPr>
                <a:t>25</a:t>
              </a:r>
              <a:endPara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1370014" y="3145631"/>
            <a:ext cx="5476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54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2" name="文本框 1"/>
          <p:cNvSpPr txBox="1">
            <a:spLocks noChangeArrowheads="1"/>
          </p:cNvSpPr>
          <p:nvPr/>
        </p:nvSpPr>
        <p:spPr bwMode="auto">
          <a:xfrm>
            <a:off x="2330450" y="3145631"/>
            <a:ext cx="5476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57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3" name="文本框 1"/>
          <p:cNvSpPr txBox="1">
            <a:spLocks noChangeArrowheads="1"/>
          </p:cNvSpPr>
          <p:nvPr/>
        </p:nvSpPr>
        <p:spPr bwMode="auto">
          <a:xfrm>
            <a:off x="5346700" y="3145631"/>
            <a:ext cx="5476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26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5" name="文本框 1"/>
          <p:cNvSpPr txBox="1">
            <a:spLocks noChangeArrowheads="1"/>
          </p:cNvSpPr>
          <p:nvPr/>
        </p:nvSpPr>
        <p:spPr bwMode="auto">
          <a:xfrm>
            <a:off x="3133725" y="3145631"/>
            <a:ext cx="5476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51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6" name="文本框 1"/>
          <p:cNvSpPr txBox="1">
            <a:spLocks noChangeArrowheads="1"/>
          </p:cNvSpPr>
          <p:nvPr/>
        </p:nvSpPr>
        <p:spPr bwMode="auto">
          <a:xfrm>
            <a:off x="2187575" y="3530204"/>
            <a:ext cx="5476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55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7" name="文本框 1"/>
          <p:cNvSpPr txBox="1">
            <a:spLocks noChangeArrowheads="1"/>
          </p:cNvSpPr>
          <p:nvPr/>
        </p:nvSpPr>
        <p:spPr bwMode="auto">
          <a:xfrm>
            <a:off x="6319839" y="3145631"/>
            <a:ext cx="5476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86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8" name="文本框 1"/>
          <p:cNvSpPr txBox="1">
            <a:spLocks noChangeArrowheads="1"/>
          </p:cNvSpPr>
          <p:nvPr/>
        </p:nvSpPr>
        <p:spPr bwMode="auto">
          <a:xfrm>
            <a:off x="7178675" y="3145631"/>
            <a:ext cx="54768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46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9" name="文本框 1"/>
          <p:cNvSpPr txBox="1">
            <a:spLocks noChangeArrowheads="1"/>
          </p:cNvSpPr>
          <p:nvPr/>
        </p:nvSpPr>
        <p:spPr bwMode="auto">
          <a:xfrm>
            <a:off x="6243639" y="3530204"/>
            <a:ext cx="5476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76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8695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28696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28697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98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五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28699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课后练习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5" grpId="0"/>
      <p:bldP spid="46" grpId="0"/>
      <p:bldP spid="47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149225" y="1676400"/>
            <a:ext cx="8726488" cy="2532460"/>
          </a:xfrm>
          <a:prstGeom prst="roundRect">
            <a:avLst/>
          </a:prstGeom>
          <a:gradFill flip="none" rotWithShape="1">
            <a:gsLst>
              <a:gs pos="100000">
                <a:schemeClr val="bg1">
                  <a:alpha val="28000"/>
                </a:schemeClr>
              </a:gs>
              <a:gs pos="31000">
                <a:srgbClr val="C7F4FF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91" name="矩形 90"/>
          <p:cNvSpPr/>
          <p:nvPr/>
        </p:nvSpPr>
        <p:spPr>
          <a:xfrm>
            <a:off x="584835" y="1255871"/>
            <a:ext cx="2106450" cy="623248"/>
          </a:xfrm>
          <a:prstGeom prst="rect">
            <a:avLst/>
          </a:prstGeom>
          <a:noFill/>
        </p:spPr>
        <p:txBody>
          <a:bodyPr lIns="68580" tIns="34290" rIns="68580" bIns="3429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/>
            <a:r>
              <a:rPr lang="zh-CN" altLang="en-US" sz="3600" b="1" spc="50" noProof="1">
                <a:ln w="11430"/>
                <a:gradFill>
                  <a:gsLst>
                    <a:gs pos="25000">
                      <a:srgbClr val="366DAD"/>
                    </a:gs>
                    <a:gs pos="100000">
                      <a:srgbClr val="2A5C86"/>
                    </a:gs>
                  </a:gsLst>
                  <a:lin ang="5400000"/>
                </a:gradFill>
                <a:latin typeface="方正卡通简体" charset="-122"/>
                <a:ea typeface="方正卡通简体" charset="-122"/>
              </a:rPr>
              <a:t>填一填。</a:t>
            </a:r>
            <a:endParaRPr lang="zh-CN" altLang="en-US" sz="3600" b="1" spc="50" noProof="1">
              <a:ln w="11430"/>
              <a:gradFill>
                <a:gsLst>
                  <a:gs pos="25000">
                    <a:srgbClr val="366DAD"/>
                  </a:gs>
                  <a:gs pos="100000">
                    <a:srgbClr val="2A5C86"/>
                  </a:gs>
                </a:gsLst>
                <a:lin ang="5400000"/>
              </a:gradFill>
              <a:latin typeface="方正卡通简体" charset="-122"/>
              <a:ea typeface="方正卡通简体" charset="-122"/>
            </a:endParaRPr>
          </a:p>
        </p:txBody>
      </p:sp>
      <p:sp>
        <p:nvSpPr>
          <p:cNvPr id="18" name="文本框 3"/>
          <p:cNvSpPr txBox="1">
            <a:spLocks noChangeArrowheads="1"/>
          </p:cNvSpPr>
          <p:nvPr/>
        </p:nvSpPr>
        <p:spPr bwMode="auto">
          <a:xfrm>
            <a:off x="993775" y="1793082"/>
            <a:ext cx="74803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三十五是由（   ）个十和（   ）个一</a:t>
            </a:r>
            <a:r>
              <a:rPr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组成</a:t>
            </a:r>
            <a:r>
              <a:rPr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</a:t>
            </a:r>
            <a:r>
              <a:rPr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文本框 3"/>
          <p:cNvSpPr txBox="1">
            <a:spLocks noChangeArrowheads="1"/>
          </p:cNvSpPr>
          <p:nvPr/>
        </p:nvSpPr>
        <p:spPr bwMode="auto">
          <a:xfrm>
            <a:off x="3257551" y="1875235"/>
            <a:ext cx="4667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3"/>
          <p:cNvSpPr txBox="1">
            <a:spLocks noChangeArrowheads="1"/>
          </p:cNvSpPr>
          <p:nvPr/>
        </p:nvSpPr>
        <p:spPr bwMode="auto">
          <a:xfrm>
            <a:off x="5499100" y="1875235"/>
            <a:ext cx="3952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93776" y="2377679"/>
            <a:ext cx="7480299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二十九是由（   ）个十和（   ）个一</a:t>
            </a:r>
            <a:r>
              <a:rPr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组成</a:t>
            </a:r>
            <a:r>
              <a:rPr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</a:t>
            </a:r>
            <a:r>
              <a:rPr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3251201" y="2466976"/>
            <a:ext cx="4159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5478464" y="2471738"/>
            <a:ext cx="4159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endParaRPr lang="en-US" altLang="zh-CN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93776" y="3002757"/>
            <a:ext cx="7480299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八十三是由（   ）个一和（   ）个十</a:t>
            </a:r>
            <a:r>
              <a:rPr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组成</a:t>
            </a:r>
            <a:r>
              <a:rPr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</a:t>
            </a:r>
            <a:r>
              <a:rPr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sz="27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3"/>
          <p:cNvSpPr txBox="1">
            <a:spLocks noChangeArrowheads="1"/>
          </p:cNvSpPr>
          <p:nvPr/>
        </p:nvSpPr>
        <p:spPr bwMode="auto">
          <a:xfrm>
            <a:off x="3251201" y="3093244"/>
            <a:ext cx="4159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en-US" altLang="zh-CN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5478464" y="3096816"/>
            <a:ext cx="41592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7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27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56" name="组合 65"/>
          <p:cNvGrpSpPr/>
          <p:nvPr/>
        </p:nvGrpSpPr>
        <p:grpSpPr bwMode="auto">
          <a:xfrm>
            <a:off x="19051" y="657225"/>
            <a:ext cx="2722563" cy="619425"/>
            <a:chOff x="5017" y="150"/>
            <a:chExt cx="4698" cy="1642"/>
          </a:xfrm>
        </p:grpSpPr>
        <p:sp>
          <p:nvSpPr>
            <p:cNvPr id="6157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6158" name="MH_Other_8"/>
            <p:cNvPicPr preferRelativeResize="0"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6160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复习导入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" grpId="0"/>
      <p:bldP spid="3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矩形 7"/>
          <p:cNvSpPr>
            <a:spLocks noChangeArrowheads="1"/>
          </p:cNvSpPr>
          <p:nvPr/>
        </p:nvSpPr>
        <p:spPr bwMode="auto">
          <a:xfrm>
            <a:off x="825500" y="3738562"/>
            <a:ext cx="56149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</a:pPr>
            <a:r>
              <a:rPr lang="zh-CN" altLang="en-US" sz="1500">
                <a:latin typeface="黑体" panose="02010609060101010101" pitchFamily="49" charset="-122"/>
                <a:ea typeface="黑体" panose="02010609060101010101" pitchFamily="49" charset="-122"/>
              </a:rPr>
              <a:t>        </a:t>
            </a:r>
            <a:endParaRPr lang="zh-CN" altLang="en-US" sz="15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4" descr="p36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78214" y="1714501"/>
            <a:ext cx="2879725" cy="187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Rectangle 8"/>
          <p:cNvSpPr>
            <a:spLocks noChangeArrowheads="1"/>
          </p:cNvSpPr>
          <p:nvPr/>
        </p:nvSpPr>
        <p:spPr bwMode="auto">
          <a:xfrm>
            <a:off x="1510507" y="3867894"/>
            <a:ext cx="6340197" cy="93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ea typeface="黑体" panose="02010609060101010101" pitchFamily="49" charset="-122"/>
              </a:rPr>
              <a:t>过渡：大家数的真清楚，这些数怎样读写呢？</a:t>
            </a:r>
            <a:endParaRPr lang="zh-CN" altLang="en-US" sz="2400" dirty="0"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>
                <a:ea typeface="黑体" panose="02010609060101010101" pitchFamily="49" charset="-122"/>
              </a:rPr>
              <a:t>           今天我们就来一起研究一下。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grpSp>
        <p:nvGrpSpPr>
          <p:cNvPr id="5124" name="组合 4"/>
          <p:cNvGrpSpPr/>
          <p:nvPr/>
        </p:nvGrpSpPr>
        <p:grpSpPr bwMode="auto">
          <a:xfrm>
            <a:off x="19051" y="657225"/>
            <a:ext cx="2982913" cy="690086"/>
            <a:chOff x="30" y="30"/>
            <a:chExt cx="4698" cy="1449"/>
          </a:xfrm>
        </p:grpSpPr>
        <p:sp>
          <p:nvSpPr>
            <p:cNvPr id="5125" name="文本框 2"/>
            <p:cNvSpPr txBox="1">
              <a:spLocks noChangeArrowheads="1"/>
            </p:cNvSpPr>
            <p:nvPr/>
          </p:nvSpPr>
          <p:spPr bwMode="auto">
            <a:xfrm>
              <a:off x="1653" y="278"/>
              <a:ext cx="2230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</a:rPr>
                <a:t>优翼文化</a:t>
              </a:r>
              <a:endParaRPr lang="zh-CN" altLang="en-US" sz="2400">
                <a:solidFill>
                  <a:srgbClr val="FF0000"/>
                </a:solidFill>
              </a:endParaRPr>
            </a:p>
          </p:txBody>
        </p:sp>
        <p:grpSp>
          <p:nvGrpSpPr>
            <p:cNvPr id="5126" name="组合 1"/>
            <p:cNvGrpSpPr/>
            <p:nvPr/>
          </p:nvGrpSpPr>
          <p:grpSpPr bwMode="auto">
            <a:xfrm>
              <a:off x="30" y="30"/>
              <a:ext cx="4698" cy="1449"/>
              <a:chOff x="30" y="30"/>
              <a:chExt cx="4698" cy="1449"/>
            </a:xfrm>
          </p:grpSpPr>
          <p:sp>
            <p:nvSpPr>
              <p:cNvPr id="5127" name="MH_Other_2"/>
              <p:cNvSpPr>
                <a:spLocks noChangeArrowheads="1"/>
              </p:cNvSpPr>
              <p:nvPr/>
            </p:nvSpPr>
            <p:spPr bwMode="auto">
              <a:xfrm>
                <a:off x="162" y="127"/>
                <a:ext cx="4422" cy="963"/>
              </a:xfrm>
              <a:custGeom>
                <a:avLst/>
                <a:gdLst>
                  <a:gd name="T0" fmla="*/ 2907 w 3244"/>
                  <a:gd name="T1" fmla="*/ 675 h 675"/>
                  <a:gd name="T2" fmla="*/ 3244 w 3244"/>
                  <a:gd name="T3" fmla="*/ 337 h 675"/>
                  <a:gd name="T4" fmla="*/ 2907 w 3244"/>
                  <a:gd name="T5" fmla="*/ 0 h 675"/>
                  <a:gd name="T6" fmla="*/ 337 w 3244"/>
                  <a:gd name="T7" fmla="*/ 0 h 675"/>
                  <a:gd name="T8" fmla="*/ 0 w 3244"/>
                  <a:gd name="T9" fmla="*/ 337 h 675"/>
                  <a:gd name="T10" fmla="*/ 337 w 3244"/>
                  <a:gd name="T11" fmla="*/ 675 h 675"/>
                  <a:gd name="T12" fmla="*/ 2907 w 3244"/>
                  <a:gd name="T13" fmla="*/ 675 h 6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59BC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" name="MH_Other_8"/>
              <p:cNvPicPr preferRelativeResize="0"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0" y="30"/>
                <a:ext cx="4698" cy="1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9" name="文本框 61"/>
              <p:cNvSpPr txBox="1">
                <a:spLocks noChangeArrowheads="1"/>
              </p:cNvSpPr>
              <p:nvPr/>
            </p:nvSpPr>
            <p:spPr bwMode="auto">
              <a:xfrm>
                <a:off x="149" y="122"/>
                <a:ext cx="1013" cy="13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3600" b="1">
                    <a:solidFill>
                      <a:schemeClr val="bg1"/>
                    </a:solidFill>
                    <a:latin typeface="方正书宋简体" charset="-122"/>
                    <a:ea typeface="方正书宋简体" charset="-122"/>
                  </a:rPr>
                  <a:t>一</a:t>
                </a:r>
                <a:endParaRPr lang="zh-CN" altLang="en-US" sz="3600" b="1">
                  <a:solidFill>
                    <a:schemeClr val="bg1"/>
                  </a:solidFill>
                  <a:latin typeface="方正书宋简体" charset="-122"/>
                  <a:ea typeface="方正书宋简体" charset="-122"/>
                </a:endParaRPr>
              </a:p>
            </p:txBody>
          </p:sp>
          <p:sp>
            <p:nvSpPr>
              <p:cNvPr id="5130" name="文本框 62"/>
              <p:cNvSpPr txBox="1">
                <a:spLocks noChangeArrowheads="1"/>
              </p:cNvSpPr>
              <p:nvPr/>
            </p:nvSpPr>
            <p:spPr bwMode="auto">
              <a:xfrm>
                <a:off x="1334" y="122"/>
                <a:ext cx="3295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/>
                <a:r>
                  <a:rPr lang="zh-CN" altLang="en-US" sz="2400" dirty="0">
                    <a:solidFill>
                      <a:schemeClr val="bg1"/>
                    </a:solidFill>
                    <a:latin typeface="方正大标宋简体" charset="-122"/>
                    <a:ea typeface="方正大标宋简体" charset="-122"/>
                  </a:rPr>
                  <a:t>探究新知</a:t>
                </a:r>
                <a:endParaRPr lang="zh-CN" altLang="en-US" sz="24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endParaRPr>
              </a:p>
            </p:txBody>
          </p:sp>
        </p:grpSp>
      </p:grpSp>
      <p:sp>
        <p:nvSpPr>
          <p:cNvPr id="3" name="八边形 2"/>
          <p:cNvSpPr/>
          <p:nvPr/>
        </p:nvSpPr>
        <p:spPr>
          <a:xfrm>
            <a:off x="234950" y="1244204"/>
            <a:ext cx="522288" cy="388144"/>
          </a:xfrm>
          <a:prstGeom prst="octagon">
            <a:avLst/>
          </a:prstGeom>
          <a:blipFill rotWithShape="1">
            <a:blip r:embed="rId3"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noProof="1">
                <a:sym typeface="+mn-ea"/>
              </a:rPr>
              <a:t>3</a:t>
            </a:r>
            <a:endParaRPr lang="en-US" altLang="zh-CN" sz="3200" b="1" noProof="1"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2079625" y="815579"/>
            <a:ext cx="4465638" cy="1932384"/>
            <a:chOff x="3273" y="363"/>
            <a:chExt cx="7035" cy="4056"/>
          </a:xfrm>
        </p:grpSpPr>
        <p:sp>
          <p:nvSpPr>
            <p:cNvPr id="5133" name="AutoShape 6"/>
            <p:cNvSpPr>
              <a:spLocks noChangeArrowheads="1"/>
            </p:cNvSpPr>
            <p:nvPr/>
          </p:nvSpPr>
          <p:spPr bwMode="auto">
            <a:xfrm>
              <a:off x="5035" y="363"/>
              <a:ext cx="5273" cy="2020"/>
            </a:xfrm>
            <a:prstGeom prst="wedgeRoundRectCallout">
              <a:avLst>
                <a:gd name="adj1" fmla="val -62042"/>
                <a:gd name="adj2" fmla="val 29810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2400" dirty="0">
                  <a:ea typeface="黑体" panose="02010609060101010101" pitchFamily="49" charset="-122"/>
                </a:rPr>
                <a:t>数一数：每种颜色的纽扣各有多少粒。</a:t>
              </a:r>
              <a:endParaRPr lang="zh-CN" altLang="en-US" sz="2400" dirty="0">
                <a:ea typeface="黑体" panose="02010609060101010101" pitchFamily="49" charset="-122"/>
              </a:endParaRPr>
            </a:p>
          </p:txBody>
        </p:sp>
        <p:pic>
          <p:nvPicPr>
            <p:cNvPr id="5134" name="图片 4" descr="人物(1)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273" y="1495"/>
              <a:ext cx="1247" cy="2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1"/>
          <p:cNvSpPr txBox="1">
            <a:spLocks noChangeArrowheads="1"/>
          </p:cNvSpPr>
          <p:nvPr/>
        </p:nvSpPr>
        <p:spPr bwMode="auto">
          <a:xfrm>
            <a:off x="4731937" y="1255767"/>
            <a:ext cx="4088535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每种颜色的纽扣各有多少粒？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877758" y="3715628"/>
            <a:ext cx="3315331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7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这些数怎样读写呢？</a:t>
            </a:r>
            <a:endParaRPr lang="zh-CN" altLang="en-US" sz="27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8195" name="Picture 4" descr="p36_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7363" y="1379935"/>
            <a:ext cx="3967162" cy="258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 bwMode="auto">
          <a:xfrm>
            <a:off x="4979988" y="2041922"/>
            <a:ext cx="3935412" cy="1518000"/>
            <a:chOff x="10388" y="3674"/>
            <a:chExt cx="8263" cy="4249"/>
          </a:xfrm>
        </p:grpSpPr>
        <p:grpSp>
          <p:nvGrpSpPr>
            <p:cNvPr id="8197" name="组合 14"/>
            <p:cNvGrpSpPr/>
            <p:nvPr/>
          </p:nvGrpSpPr>
          <p:grpSpPr bwMode="auto">
            <a:xfrm>
              <a:off x="10388" y="3674"/>
              <a:ext cx="8263" cy="4249"/>
              <a:chOff x="9352" y="2979"/>
              <a:chExt cx="8263" cy="4249"/>
            </a:xfrm>
          </p:grpSpPr>
          <p:sp>
            <p:nvSpPr>
              <p:cNvPr id="16" name="AutoShape 6"/>
              <p:cNvSpPr>
                <a:spLocks noChangeArrowheads="1"/>
              </p:cNvSpPr>
              <p:nvPr/>
            </p:nvSpPr>
            <p:spPr bwMode="auto">
              <a:xfrm flipH="1">
                <a:off x="9352" y="3296"/>
                <a:ext cx="5253" cy="3932"/>
              </a:xfrm>
              <a:prstGeom prst="wedgeRoundRectCallout">
                <a:avLst>
                  <a:gd name="adj1" fmla="val -60820"/>
                  <a:gd name="adj2" fmla="val -12003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en-US" altLang="zh-CN" sz="2550" b="1" noProof="1">
                    <a:latin typeface="黑体" panose="02010609060101010101" pitchFamily="49" charset="-122"/>
                    <a:ea typeface="黑体" panose="02010609060101010101" pitchFamily="49" charset="-122"/>
                  </a:rPr>
                  <a:t>   </a:t>
                </a:r>
                <a:r>
                  <a:rPr lang="zh-CN" altLang="en-US" sz="2550" b="1" noProof="1">
                    <a:latin typeface="黑体" panose="02010609060101010101" pitchFamily="49" charset="-122"/>
                    <a:ea typeface="黑体" panose="02010609060101010101" pitchFamily="49" charset="-122"/>
                  </a:rPr>
                  <a:t>有四十粒，</a:t>
                </a:r>
                <a:endPara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en-US" altLang="zh-CN" sz="2550" b="1" noProof="1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  </a:t>
                </a:r>
                <a:r>
                  <a:rPr lang="zh-CN" altLang="en-US" sz="2550" b="1" noProof="1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有二十七粒，</a:t>
                </a:r>
                <a:endPara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endParaRPr>
              </a:p>
              <a:p>
                <a:pPr>
                  <a:buFont typeface="Arial" panose="020B0604020202020204" pitchFamily="34" charset="0"/>
                  <a:buNone/>
                  <a:defRPr/>
                </a:pPr>
                <a:r>
                  <a:rPr lang="en-US" altLang="zh-CN" sz="2550" b="1" noProof="1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  </a:t>
                </a:r>
                <a:r>
                  <a:rPr lang="zh-CN" altLang="en-US" sz="2550" b="1" noProof="1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有三十三粒</a:t>
                </a:r>
                <a:r>
                  <a:rPr lang="zh-CN" altLang="en-US" sz="2550" b="1" noProof="1">
                    <a:latin typeface="黑体" panose="02010609060101010101" pitchFamily="49" charset="-122"/>
                    <a:ea typeface="黑体" panose="02010609060101010101" pitchFamily="49" charset="-122"/>
                  </a:rPr>
                  <a:t>。</a:t>
                </a:r>
                <a:endPara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8199" name="Picture 9" descr="3-1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flipH="1">
                <a:off x="15257" y="2979"/>
                <a:ext cx="2358" cy="24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8200" name="Picture 4" descr="p36_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807" y="5070"/>
              <a:ext cx="773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Picture 4" descr="p36_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0807" y="5886"/>
              <a:ext cx="736" cy="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2" name="Picture 4" descr="p36_1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807" y="4209"/>
              <a:ext cx="728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03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8204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8205" name="MH_Other_8"/>
            <p:cNvPicPr preferRelativeResize="0"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6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8207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组合 59"/>
          <p:cNvGrpSpPr/>
          <p:nvPr/>
        </p:nvGrpSpPr>
        <p:grpSpPr bwMode="auto">
          <a:xfrm>
            <a:off x="804863" y="1427560"/>
            <a:ext cx="7218362" cy="484863"/>
            <a:chOff x="1689" y="2197"/>
            <a:chExt cx="15159" cy="1357"/>
          </a:xfrm>
        </p:grpSpPr>
        <p:sp>
          <p:nvSpPr>
            <p:cNvPr id="2" name="文本框 1"/>
            <p:cNvSpPr txBox="1"/>
            <p:nvPr/>
          </p:nvSpPr>
          <p:spPr>
            <a:xfrm>
              <a:off x="1689" y="2197"/>
              <a:ext cx="15159" cy="13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有四十粒，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有二十七粒，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有三十三粒。</a:t>
              </a:r>
              <a:endParaRPr lang="zh-CN" altLang="en-US" sz="100" noProof="1"/>
            </a:p>
          </p:txBody>
        </p:sp>
        <p:pic>
          <p:nvPicPr>
            <p:cNvPr id="10243" name="Picture 4" descr="p36_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76" y="2244"/>
              <a:ext cx="923" cy="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4" name="Picture 4" descr="p36_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496" y="2236"/>
              <a:ext cx="878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5" name="Picture 4" descr="p36_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10" y="2217"/>
              <a:ext cx="869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Picture 1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2339" y="1989535"/>
            <a:ext cx="852487" cy="116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155700" y="2035969"/>
            <a:ext cx="841897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四十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1513" name="组合 77"/>
          <p:cNvGrpSpPr/>
          <p:nvPr/>
        </p:nvGrpSpPr>
        <p:grpSpPr bwMode="auto">
          <a:xfrm>
            <a:off x="4124326" y="1991916"/>
            <a:ext cx="1431925" cy="1377553"/>
            <a:chOff x="1919" y="1750"/>
            <a:chExt cx="2497" cy="3189"/>
          </a:xfrm>
        </p:grpSpPr>
        <p:sp>
          <p:nvSpPr>
            <p:cNvPr id="19" name="矩形 18"/>
            <p:cNvSpPr/>
            <p:nvPr/>
          </p:nvSpPr>
          <p:spPr>
            <a:xfrm>
              <a:off x="2511" y="1758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sp>
          <p:nvSpPr>
            <p:cNvPr id="20" name="矩形 19"/>
            <p:cNvSpPr/>
            <p:nvPr/>
          </p:nvSpPr>
          <p:spPr>
            <a:xfrm>
              <a:off x="3757" y="1750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十位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个位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椭圆 1"/>
          <p:cNvSpPr/>
          <p:nvPr/>
        </p:nvSpPr>
        <p:spPr>
          <a:xfrm>
            <a:off x="4367689" y="2985016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367689" y="2878929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367689" y="2772847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367689" y="2666761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0" name="表格 29"/>
          <p:cNvGraphicFramePr/>
          <p:nvPr/>
        </p:nvGraphicFramePr>
        <p:xfrm>
          <a:off x="4124325" y="3403998"/>
          <a:ext cx="1431926" cy="30718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15963"/>
                <a:gridCol w="715963"/>
              </a:tblGrid>
              <a:tr h="307181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3148014" y="3384947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写作：</a:t>
            </a:r>
            <a:endParaRPr lang="zh-CN" altLang="en-US" sz="100" noProof="1"/>
          </a:p>
        </p:txBody>
      </p:sp>
      <p:sp>
        <p:nvSpPr>
          <p:cNvPr id="32" name="文本框 31"/>
          <p:cNvSpPr txBox="1"/>
          <p:nvPr/>
        </p:nvSpPr>
        <p:spPr>
          <a:xfrm>
            <a:off x="3148014" y="3818335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读作：</a:t>
            </a:r>
            <a:endParaRPr lang="zh-CN" altLang="en-US" sz="100" noProof="1"/>
          </a:p>
        </p:txBody>
      </p:sp>
      <p:sp>
        <p:nvSpPr>
          <p:cNvPr id="36" name="文本框 35"/>
          <p:cNvSpPr txBox="1"/>
          <p:nvPr/>
        </p:nvSpPr>
        <p:spPr>
          <a:xfrm>
            <a:off x="4330701" y="3403997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48251" y="3403997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259264" y="3818335"/>
            <a:ext cx="841897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四十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59" name="组合 58"/>
          <p:cNvGrpSpPr/>
          <p:nvPr/>
        </p:nvGrpSpPr>
        <p:grpSpPr bwMode="auto">
          <a:xfrm>
            <a:off x="6230939" y="2047875"/>
            <a:ext cx="2535237" cy="1969294"/>
            <a:chOff x="13402" y="3924"/>
            <a:chExt cx="5326" cy="5514"/>
          </a:xfrm>
        </p:grpSpPr>
        <p:sp>
          <p:nvSpPr>
            <p:cNvPr id="57" name="AutoShape 4"/>
            <p:cNvSpPr>
              <a:spLocks noChangeArrowheads="1"/>
            </p:cNvSpPr>
            <p:nvPr/>
          </p:nvSpPr>
          <p:spPr bwMode="auto">
            <a:xfrm flipH="1">
              <a:off x="13402" y="3924"/>
              <a:ext cx="5326" cy="2950"/>
            </a:xfrm>
            <a:prstGeom prst="wedgeRoundRectCallout">
              <a:avLst>
                <a:gd name="adj1" fmla="val 6637"/>
                <a:gd name="adj2" fmla="val 7013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sz="2400" b="1" dirty="0">
                  <a:latin typeface="+mj-lt"/>
                  <a:ea typeface="黑体" panose="02010609060101010101" pitchFamily="49" charset="-122"/>
                </a:rPr>
                <a:t>40的个位上一个珠子都没有，“0”不写行吗？</a:t>
              </a:r>
              <a:endParaRPr sz="2400" b="1" dirty="0">
                <a:latin typeface="+mj-lt"/>
                <a:ea typeface="黑体" panose="02010609060101010101" pitchFamily="49" charset="-122"/>
              </a:endParaRPr>
            </a:p>
          </p:txBody>
        </p:sp>
        <p:pic>
          <p:nvPicPr>
            <p:cNvPr id="10271" name="图片 13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5647" y="7336"/>
              <a:ext cx="1770" cy="2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72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0273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0274" name="MH_Other_8"/>
            <p:cNvPicPr preferRelativeResize="0"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5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0276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bldLvl="0" animBg="1"/>
      <p:bldP spid="27" grpId="0" bldLvl="0" animBg="1"/>
      <p:bldP spid="50" grpId="0" bldLvl="0" animBg="1"/>
      <p:bldP spid="51" grpId="0" bldLvl="0" animBg="1"/>
      <p:bldP spid="31" grpId="0"/>
      <p:bldP spid="32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59"/>
          <p:cNvGrpSpPr/>
          <p:nvPr/>
        </p:nvGrpSpPr>
        <p:grpSpPr bwMode="auto">
          <a:xfrm>
            <a:off x="804863" y="1427560"/>
            <a:ext cx="7218362" cy="484863"/>
            <a:chOff x="1689" y="2197"/>
            <a:chExt cx="15159" cy="1357"/>
          </a:xfrm>
        </p:grpSpPr>
        <p:sp>
          <p:nvSpPr>
            <p:cNvPr id="2" name="文本框 1"/>
            <p:cNvSpPr txBox="1"/>
            <p:nvPr/>
          </p:nvSpPr>
          <p:spPr>
            <a:xfrm>
              <a:off x="1689" y="2197"/>
              <a:ext cx="15159" cy="13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有四十粒，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有二十七粒，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有三十三粒。</a:t>
              </a:r>
              <a:endParaRPr lang="zh-CN" altLang="en-US" sz="100" noProof="1"/>
            </a:p>
          </p:txBody>
        </p:sp>
        <p:pic>
          <p:nvPicPr>
            <p:cNvPr id="12291" name="Picture 4" descr="p36_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76" y="2244"/>
              <a:ext cx="923" cy="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2" name="Picture 4" descr="p36_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496" y="2236"/>
              <a:ext cx="878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3" name="Picture 4" descr="p36_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10" y="2217"/>
              <a:ext cx="869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4" name="Picture 1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2339" y="1989535"/>
            <a:ext cx="852487" cy="1164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1155700" y="2035969"/>
            <a:ext cx="841897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四十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2296" name="组合 77"/>
          <p:cNvGrpSpPr/>
          <p:nvPr/>
        </p:nvGrpSpPr>
        <p:grpSpPr bwMode="auto">
          <a:xfrm>
            <a:off x="4124326" y="1991916"/>
            <a:ext cx="1431925" cy="1377553"/>
            <a:chOff x="1919" y="1750"/>
            <a:chExt cx="2497" cy="3189"/>
          </a:xfrm>
        </p:grpSpPr>
        <p:sp>
          <p:nvSpPr>
            <p:cNvPr id="19" name="矩形 18"/>
            <p:cNvSpPr/>
            <p:nvPr/>
          </p:nvSpPr>
          <p:spPr>
            <a:xfrm>
              <a:off x="2511" y="1758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sp>
          <p:nvSpPr>
            <p:cNvPr id="20" name="矩形 19"/>
            <p:cNvSpPr/>
            <p:nvPr/>
          </p:nvSpPr>
          <p:spPr>
            <a:xfrm>
              <a:off x="3757" y="1750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22" name="矩形 21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十位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个位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5" name="椭圆 1"/>
          <p:cNvSpPr/>
          <p:nvPr/>
        </p:nvSpPr>
        <p:spPr>
          <a:xfrm>
            <a:off x="4367690" y="2985016"/>
            <a:ext cx="260033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367690" y="2878929"/>
            <a:ext cx="260033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367690" y="2772847"/>
            <a:ext cx="260033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367690" y="2666761"/>
            <a:ext cx="260033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0" name="表格 29"/>
          <p:cNvGraphicFramePr/>
          <p:nvPr/>
        </p:nvGraphicFramePr>
        <p:xfrm>
          <a:off x="4124325" y="3403998"/>
          <a:ext cx="1431926" cy="30718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15963"/>
                <a:gridCol w="715963"/>
              </a:tblGrid>
              <a:tr h="307181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3148014" y="3384947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写作：</a:t>
            </a:r>
            <a:endParaRPr lang="zh-CN" altLang="en-US" sz="100" noProof="1"/>
          </a:p>
        </p:txBody>
      </p:sp>
      <p:sp>
        <p:nvSpPr>
          <p:cNvPr id="32" name="文本框 31"/>
          <p:cNvSpPr txBox="1"/>
          <p:nvPr/>
        </p:nvSpPr>
        <p:spPr>
          <a:xfrm>
            <a:off x="3148014" y="3818335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读作：</a:t>
            </a:r>
            <a:endParaRPr lang="zh-CN" altLang="en-US" sz="100" noProof="1"/>
          </a:p>
        </p:txBody>
      </p:sp>
      <p:sp>
        <p:nvSpPr>
          <p:cNvPr id="36" name="文本框 35"/>
          <p:cNvSpPr txBox="1"/>
          <p:nvPr/>
        </p:nvSpPr>
        <p:spPr>
          <a:xfrm>
            <a:off x="4330701" y="3403997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4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048251" y="3403997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0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259264" y="3818335"/>
            <a:ext cx="841897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四十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2317" name="组合 58"/>
          <p:cNvGrpSpPr/>
          <p:nvPr/>
        </p:nvGrpSpPr>
        <p:grpSpPr bwMode="auto">
          <a:xfrm>
            <a:off x="6230939" y="2047875"/>
            <a:ext cx="2535237" cy="1969294"/>
            <a:chOff x="13402" y="3924"/>
            <a:chExt cx="5326" cy="5514"/>
          </a:xfrm>
        </p:grpSpPr>
        <p:sp>
          <p:nvSpPr>
            <p:cNvPr id="57" name="AutoShape 4"/>
            <p:cNvSpPr>
              <a:spLocks noChangeArrowheads="1"/>
            </p:cNvSpPr>
            <p:nvPr/>
          </p:nvSpPr>
          <p:spPr bwMode="auto">
            <a:xfrm flipH="1">
              <a:off x="13402" y="3924"/>
              <a:ext cx="5326" cy="2950"/>
            </a:xfrm>
            <a:prstGeom prst="wedgeRoundRectCallout">
              <a:avLst>
                <a:gd name="adj1" fmla="val 6637"/>
                <a:gd name="adj2" fmla="val 7013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400" b="1" dirty="0">
                  <a:latin typeface="+mj-lt"/>
                  <a:ea typeface="黑体" panose="02010609060101010101" pitchFamily="49" charset="-122"/>
                </a:rPr>
                <a:t>你知道二十七和三十三的写法和读法了吗？</a:t>
              </a:r>
              <a:endParaRPr lang="en-US" altLang="zh-CN" sz="2400" b="1" dirty="0">
                <a:latin typeface="+mj-lt"/>
                <a:ea typeface="黑体" panose="02010609060101010101" pitchFamily="49" charset="-122"/>
              </a:endParaRPr>
            </a:p>
          </p:txBody>
        </p:sp>
        <p:pic>
          <p:nvPicPr>
            <p:cNvPr id="12319" name="图片 13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5647" y="7336"/>
              <a:ext cx="1770" cy="2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20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232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2322" name="MH_Other_8"/>
            <p:cNvPicPr preferRelativeResize="0"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32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2324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6126" y="1907381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二十七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21513" name="组合 77"/>
          <p:cNvGrpSpPr/>
          <p:nvPr/>
        </p:nvGrpSpPr>
        <p:grpSpPr bwMode="auto">
          <a:xfrm>
            <a:off x="2819401" y="1941910"/>
            <a:ext cx="1431925" cy="1377553"/>
            <a:chOff x="1919" y="1750"/>
            <a:chExt cx="2497" cy="3189"/>
          </a:xfrm>
        </p:grpSpPr>
        <p:sp>
          <p:nvSpPr>
            <p:cNvPr id="21" name="矩形 20"/>
            <p:cNvSpPr/>
            <p:nvPr/>
          </p:nvSpPr>
          <p:spPr>
            <a:xfrm>
              <a:off x="2511" y="1758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3757" y="1750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26" name="矩形 25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十位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个位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1" name="椭圆 1"/>
          <p:cNvSpPr/>
          <p:nvPr/>
        </p:nvSpPr>
        <p:spPr>
          <a:xfrm>
            <a:off x="3062764" y="2935415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062764" y="2832903"/>
            <a:ext cx="260032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33" name="表格 32"/>
          <p:cNvGraphicFramePr/>
          <p:nvPr/>
        </p:nvGraphicFramePr>
        <p:xfrm>
          <a:off x="2819400" y="3353992"/>
          <a:ext cx="1431926" cy="30718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15963"/>
                <a:gridCol w="715963"/>
              </a:tblGrid>
              <a:tr h="307181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1843089" y="3334941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写作：</a:t>
            </a:r>
            <a:endParaRPr lang="zh-CN" altLang="en-US" sz="100" noProof="1"/>
          </a:p>
        </p:txBody>
      </p:sp>
      <p:sp>
        <p:nvSpPr>
          <p:cNvPr id="35" name="文本框 34"/>
          <p:cNvSpPr txBox="1"/>
          <p:nvPr/>
        </p:nvSpPr>
        <p:spPr>
          <a:xfrm>
            <a:off x="1843089" y="3768329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读作：</a:t>
            </a:r>
            <a:endParaRPr lang="zh-CN" altLang="en-US" sz="100" noProof="1"/>
          </a:p>
        </p:txBody>
      </p:sp>
      <p:sp>
        <p:nvSpPr>
          <p:cNvPr id="36" name="文本框 35"/>
          <p:cNvSpPr txBox="1"/>
          <p:nvPr/>
        </p:nvSpPr>
        <p:spPr>
          <a:xfrm>
            <a:off x="3025775" y="3353991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743325" y="3353991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7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954339" y="3768329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二十七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14357" name="组合 59"/>
          <p:cNvGrpSpPr/>
          <p:nvPr/>
        </p:nvGrpSpPr>
        <p:grpSpPr bwMode="auto">
          <a:xfrm>
            <a:off x="804863" y="1427560"/>
            <a:ext cx="7218362" cy="484863"/>
            <a:chOff x="1689" y="2197"/>
            <a:chExt cx="15159" cy="1357"/>
          </a:xfrm>
        </p:grpSpPr>
        <p:sp>
          <p:nvSpPr>
            <p:cNvPr id="40" name="文本框 39"/>
            <p:cNvSpPr txBox="1"/>
            <p:nvPr/>
          </p:nvSpPr>
          <p:spPr>
            <a:xfrm>
              <a:off x="1689" y="2197"/>
              <a:ext cx="15159" cy="13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有四十粒，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有二十七粒，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有三十三粒。</a:t>
              </a:r>
              <a:endParaRPr lang="zh-CN" altLang="en-US" sz="100" noProof="1"/>
            </a:p>
          </p:txBody>
        </p:sp>
        <p:pic>
          <p:nvPicPr>
            <p:cNvPr id="14359" name="Picture 4" descr="p36_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76" y="2244"/>
              <a:ext cx="923" cy="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0" name="Picture 4" descr="p36_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496" y="2236"/>
              <a:ext cx="878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1" name="Picture 4" descr="p36_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10" y="2217"/>
              <a:ext cx="869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9" name="文本框 58"/>
          <p:cNvSpPr txBox="1"/>
          <p:nvPr/>
        </p:nvSpPr>
        <p:spPr>
          <a:xfrm>
            <a:off x="4818063" y="1907381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三十三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61" name="组合 77"/>
          <p:cNvGrpSpPr/>
          <p:nvPr/>
        </p:nvGrpSpPr>
        <p:grpSpPr bwMode="auto">
          <a:xfrm>
            <a:off x="6853239" y="1941910"/>
            <a:ext cx="1431925" cy="1377553"/>
            <a:chOff x="1919" y="1750"/>
            <a:chExt cx="2497" cy="3189"/>
          </a:xfrm>
        </p:grpSpPr>
        <p:sp>
          <p:nvSpPr>
            <p:cNvPr id="62" name="矩形 61"/>
            <p:cNvSpPr/>
            <p:nvPr/>
          </p:nvSpPr>
          <p:spPr>
            <a:xfrm>
              <a:off x="2511" y="1758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sp>
          <p:nvSpPr>
            <p:cNvPr id="63" name="矩形 62"/>
            <p:cNvSpPr/>
            <p:nvPr/>
          </p:nvSpPr>
          <p:spPr>
            <a:xfrm>
              <a:off x="3757" y="1750"/>
              <a:ext cx="66" cy="2944"/>
            </a:xfrm>
            <a:prstGeom prst="rect">
              <a:avLst/>
            </a:prstGeom>
            <a:solidFill>
              <a:srgbClr val="FFFFF2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919" y="4287"/>
              <a:ext cx="2497" cy="652"/>
              <a:chOff x="1800" y="3930"/>
              <a:chExt cx="1471" cy="486"/>
            </a:xfrm>
            <a:solidFill>
              <a:srgbClr val="FFFFF2"/>
            </a:solidFill>
          </p:grpSpPr>
          <p:sp>
            <p:nvSpPr>
              <p:cNvPr id="65" name="矩形 64"/>
              <p:cNvSpPr/>
              <p:nvPr/>
            </p:nvSpPr>
            <p:spPr>
              <a:xfrm>
                <a:off x="1800" y="3930"/>
                <a:ext cx="737" cy="486"/>
              </a:xfrm>
              <a:prstGeom prst="rect">
                <a:avLst/>
              </a:prstGeom>
              <a:solidFill>
                <a:srgbClr val="A1D2FF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十位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2534" y="3930"/>
                <a:ext cx="737" cy="486"/>
              </a:xfrm>
              <a:prstGeom prst="rect">
                <a:avLst/>
              </a:prstGeom>
              <a:solidFill>
                <a:srgbClr val="FFFFB7"/>
              </a:solidFill>
              <a:ln w="635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r>
                  <a:rPr lang="zh-CN" altLang="en-US" noProof="1">
                    <a:solidFill>
                      <a:schemeClr val="tx1"/>
                    </a:solidFill>
                  </a:rPr>
                  <a:t>个位</a:t>
                </a: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7" name="椭圆 1"/>
          <p:cNvSpPr/>
          <p:nvPr/>
        </p:nvSpPr>
        <p:spPr>
          <a:xfrm>
            <a:off x="7096125" y="2935415"/>
            <a:ext cx="260033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096125" y="2832903"/>
            <a:ext cx="260033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7096125" y="2730389"/>
            <a:ext cx="260033" cy="103585"/>
          </a:xfrm>
          <a:prstGeom prst="ellipse">
            <a:avLst/>
          </a:prstGeom>
          <a:gradFill>
            <a:gsLst>
              <a:gs pos="0">
                <a:srgbClr val="00B050"/>
              </a:gs>
              <a:gs pos="100000">
                <a:srgbClr val="78B845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71" name="表格 70"/>
          <p:cNvGraphicFramePr/>
          <p:nvPr/>
        </p:nvGraphicFramePr>
        <p:xfrm>
          <a:off x="6853238" y="3353992"/>
          <a:ext cx="1431926" cy="30718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15963"/>
                <a:gridCol w="715963"/>
              </a:tblGrid>
              <a:tr h="307181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2" name="文本框 71"/>
          <p:cNvSpPr txBox="1"/>
          <p:nvPr/>
        </p:nvSpPr>
        <p:spPr>
          <a:xfrm>
            <a:off x="5876926" y="3334941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写作：</a:t>
            </a:r>
            <a:endParaRPr lang="zh-CN" altLang="en-US" sz="100" noProof="1"/>
          </a:p>
        </p:txBody>
      </p:sp>
      <p:sp>
        <p:nvSpPr>
          <p:cNvPr id="73" name="文本框 72"/>
          <p:cNvSpPr txBox="1"/>
          <p:nvPr/>
        </p:nvSpPr>
        <p:spPr>
          <a:xfrm>
            <a:off x="5876926" y="3768329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读作：</a:t>
            </a:r>
            <a:endParaRPr lang="zh-CN" altLang="en-US" sz="100" noProof="1"/>
          </a:p>
        </p:txBody>
      </p:sp>
      <p:sp>
        <p:nvSpPr>
          <p:cNvPr id="74" name="文本框 73"/>
          <p:cNvSpPr txBox="1"/>
          <p:nvPr/>
        </p:nvSpPr>
        <p:spPr>
          <a:xfrm>
            <a:off x="7058026" y="3353991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775576" y="3353991"/>
            <a:ext cx="349776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endParaRPr lang="en-US" altLang="zh-CN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6988176" y="3768329"/>
            <a:ext cx="1170513" cy="48474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三十三</a:t>
            </a:r>
            <a:endParaRPr lang="zh-CN" altLang="en-US" sz="255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1268" name="Picture 20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1038" y="2256235"/>
            <a:ext cx="1104900" cy="136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2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5" y="2484835"/>
            <a:ext cx="1066800" cy="79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椭圆 1"/>
          <p:cNvSpPr/>
          <p:nvPr/>
        </p:nvSpPr>
        <p:spPr>
          <a:xfrm>
            <a:off x="3765703" y="2943271"/>
            <a:ext cx="259202" cy="10322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7" name="椭圆 1"/>
          <p:cNvSpPr/>
          <p:nvPr/>
        </p:nvSpPr>
        <p:spPr>
          <a:xfrm>
            <a:off x="3765703" y="2838257"/>
            <a:ext cx="259202" cy="10322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9" name="椭圆 1"/>
          <p:cNvSpPr/>
          <p:nvPr/>
        </p:nvSpPr>
        <p:spPr>
          <a:xfrm>
            <a:off x="3765703" y="2733247"/>
            <a:ext cx="259202" cy="10322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0" name="椭圆 1"/>
          <p:cNvSpPr/>
          <p:nvPr/>
        </p:nvSpPr>
        <p:spPr>
          <a:xfrm>
            <a:off x="3765703" y="2628234"/>
            <a:ext cx="259202" cy="10322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1" name="椭圆 1"/>
          <p:cNvSpPr/>
          <p:nvPr/>
        </p:nvSpPr>
        <p:spPr>
          <a:xfrm>
            <a:off x="3768084" y="2523221"/>
            <a:ext cx="259202" cy="10322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" name="椭圆 1"/>
          <p:cNvSpPr/>
          <p:nvPr/>
        </p:nvSpPr>
        <p:spPr>
          <a:xfrm>
            <a:off x="3768084" y="2418208"/>
            <a:ext cx="259202" cy="10322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3" name="椭圆 1"/>
          <p:cNvSpPr/>
          <p:nvPr/>
        </p:nvSpPr>
        <p:spPr>
          <a:xfrm>
            <a:off x="3768084" y="2313147"/>
            <a:ext cx="259202" cy="103276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" name="椭圆 1"/>
          <p:cNvSpPr/>
          <p:nvPr/>
        </p:nvSpPr>
        <p:spPr>
          <a:xfrm>
            <a:off x="7806684" y="2943271"/>
            <a:ext cx="259202" cy="10322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9" name="椭圆 1"/>
          <p:cNvSpPr/>
          <p:nvPr/>
        </p:nvSpPr>
        <p:spPr>
          <a:xfrm>
            <a:off x="7806684" y="2838257"/>
            <a:ext cx="259202" cy="10322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0" name="椭圆 1"/>
          <p:cNvSpPr/>
          <p:nvPr/>
        </p:nvSpPr>
        <p:spPr>
          <a:xfrm>
            <a:off x="7806684" y="2733247"/>
            <a:ext cx="259202" cy="103227"/>
          </a:xfrm>
          <a:prstGeom prst="ellipse">
            <a:avLst/>
          </a:prstGeom>
          <a:gradFill>
            <a:gsLst>
              <a:gs pos="0">
                <a:srgbClr val="F8DC01"/>
              </a:gs>
              <a:gs pos="100000">
                <a:srgbClr val="E9A501"/>
              </a:gs>
            </a:gsLst>
            <a:path path="circle">
              <a:fillToRect l="50000" t="50000" r="50000" b="50000"/>
            </a:path>
            <a:tileRect/>
          </a:gradFill>
          <a:ln w="9525" cap="flat" cmpd="sng">
            <a:gradFill>
              <a:gsLst>
                <a:gs pos="0">
                  <a:schemeClr val="bg1">
                    <a:lumMod val="85000"/>
                  </a:schemeClr>
                </a:gs>
                <a:gs pos="47000">
                  <a:schemeClr val="bg1">
                    <a:lumMod val="50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eaLnBrk="0" hangingPunct="0"/>
            <a:endParaRPr lang="zh-CN" altLang="en-US" sz="2100" b="1" noProof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4395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4396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4397" name="MH_Other_8"/>
            <p:cNvPicPr preferRelativeResize="0"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98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4399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32" grpId="0" bldLvl="0" animBg="1"/>
      <p:bldP spid="34" grpId="0"/>
      <p:bldP spid="35" grpId="0"/>
      <p:bldP spid="36" grpId="0"/>
      <p:bldP spid="37" grpId="0"/>
      <p:bldP spid="38" grpId="0"/>
      <p:bldP spid="67" grpId="0" bldLvl="0" animBg="1"/>
      <p:bldP spid="68" grpId="0" bldLvl="0" animBg="1"/>
      <p:bldP spid="69" grpId="0" bldLvl="0" animBg="1"/>
      <p:bldP spid="72" grpId="0"/>
      <p:bldP spid="73" grpId="0"/>
      <p:bldP spid="74" grpId="0"/>
      <p:bldP spid="75" grpId="0"/>
      <p:bldP spid="76" grpId="0"/>
      <p:bldP spid="87" grpId="0" bldLvl="0" animBg="1"/>
      <p:bldP spid="77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78" grpId="0" bldLvl="0" animBg="1"/>
      <p:bldP spid="79" grpId="0" bldLvl="0" animBg="1"/>
      <p:bldP spid="8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59"/>
          <p:cNvGrpSpPr/>
          <p:nvPr/>
        </p:nvGrpSpPr>
        <p:grpSpPr bwMode="auto">
          <a:xfrm>
            <a:off x="804863" y="1427560"/>
            <a:ext cx="7218362" cy="484863"/>
            <a:chOff x="1689" y="2197"/>
            <a:chExt cx="15159" cy="1357"/>
          </a:xfrm>
        </p:grpSpPr>
        <p:sp>
          <p:nvSpPr>
            <p:cNvPr id="40" name="文本框 39"/>
            <p:cNvSpPr txBox="1"/>
            <p:nvPr/>
          </p:nvSpPr>
          <p:spPr>
            <a:xfrm>
              <a:off x="1689" y="2197"/>
              <a:ext cx="15159" cy="135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有四十粒，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有二十七粒，</a:t>
              </a:r>
              <a:r>
                <a:rPr lang="en-US" altLang="zh-CN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   </a:t>
              </a:r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有三十三粒。</a:t>
              </a:r>
              <a:endParaRPr lang="zh-CN" altLang="en-US" sz="100" noProof="1"/>
            </a:p>
          </p:txBody>
        </p:sp>
        <p:pic>
          <p:nvPicPr>
            <p:cNvPr id="16387" name="Picture 4" descr="p36_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76" y="2244"/>
              <a:ext cx="923" cy="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8" name="Picture 4" descr="p36_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496" y="2236"/>
              <a:ext cx="878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9" name="Picture 4" descr="p36_1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010" y="2217"/>
              <a:ext cx="869" cy="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71" name="表格 70"/>
          <p:cNvGraphicFramePr/>
          <p:nvPr/>
        </p:nvGraphicFramePr>
        <p:xfrm>
          <a:off x="6853238" y="3353992"/>
          <a:ext cx="1431926" cy="30718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15963"/>
                <a:gridCol w="715963"/>
              </a:tblGrid>
              <a:tr h="307181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800"/>
                    </a:p>
                  </a:txBody>
                  <a:tcPr marL="68550" marR="68550" marT="25718" marB="25718"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pSp>
        <p:nvGrpSpPr>
          <p:cNvPr id="2" name="组合 1"/>
          <p:cNvGrpSpPr/>
          <p:nvPr/>
        </p:nvGrpSpPr>
        <p:grpSpPr bwMode="auto">
          <a:xfrm>
            <a:off x="4714875" y="1907381"/>
            <a:ext cx="3570288" cy="2345545"/>
            <a:chOff x="9899" y="3539"/>
            <a:chExt cx="7497" cy="6566"/>
          </a:xfrm>
        </p:grpSpPr>
        <p:sp>
          <p:nvSpPr>
            <p:cNvPr id="59" name="文本框 58"/>
            <p:cNvSpPr txBox="1"/>
            <p:nvPr/>
          </p:nvSpPr>
          <p:spPr>
            <a:xfrm>
              <a:off x="10116" y="3539"/>
              <a:ext cx="2458" cy="13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550" b="1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三十三</a:t>
              </a:r>
              <a:endPara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16400" name="组合 77"/>
            <p:cNvGrpSpPr/>
            <p:nvPr/>
          </p:nvGrpSpPr>
          <p:grpSpPr bwMode="auto">
            <a:xfrm>
              <a:off x="14390" y="3638"/>
              <a:ext cx="3006" cy="3855"/>
              <a:chOff x="1919" y="1750"/>
              <a:chExt cx="2497" cy="3189"/>
            </a:xfrm>
          </p:grpSpPr>
          <p:sp>
            <p:nvSpPr>
              <p:cNvPr id="62" name="矩形 61"/>
              <p:cNvSpPr/>
              <p:nvPr/>
            </p:nvSpPr>
            <p:spPr>
              <a:xfrm>
                <a:off x="2511" y="1759"/>
                <a:ext cx="66" cy="2942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0" noProof="1"/>
              </a:p>
            </p:txBody>
          </p:sp>
          <p:sp>
            <p:nvSpPr>
              <p:cNvPr id="63" name="矩形 62"/>
              <p:cNvSpPr/>
              <p:nvPr/>
            </p:nvSpPr>
            <p:spPr>
              <a:xfrm>
                <a:off x="3757" y="1751"/>
                <a:ext cx="66" cy="2942"/>
              </a:xfrm>
              <a:prstGeom prst="rect">
                <a:avLst/>
              </a:prstGeom>
              <a:solidFill>
                <a:srgbClr val="FFFFF2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00" noProof="1"/>
              </a:p>
            </p:txBody>
          </p:sp>
          <p:grpSp>
            <p:nvGrpSpPr>
              <p:cNvPr id="64" name="组合 63"/>
              <p:cNvGrpSpPr/>
              <p:nvPr/>
            </p:nvGrpSpPr>
            <p:grpSpPr>
              <a:xfrm>
                <a:off x="1919" y="4287"/>
                <a:ext cx="2497" cy="652"/>
                <a:chOff x="1800" y="3930"/>
                <a:chExt cx="1471" cy="486"/>
              </a:xfrm>
              <a:solidFill>
                <a:srgbClr val="FFFFF2"/>
              </a:solidFill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1800" y="3930"/>
                  <a:ext cx="737" cy="486"/>
                </a:xfrm>
                <a:prstGeom prst="rect">
                  <a:avLst/>
                </a:prstGeom>
                <a:solidFill>
                  <a:srgbClr val="A1D2FF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r>
                    <a:rPr lang="zh-CN" altLang="en-US" noProof="1">
                      <a:solidFill>
                        <a:schemeClr val="tx1"/>
                      </a:solidFill>
                    </a:rPr>
                    <a:t>十位</a:t>
                  </a:r>
                  <a:endParaRPr lang="zh-CN" altLang="en-US" noProof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6" name="矩形 65"/>
                <p:cNvSpPr/>
                <p:nvPr/>
              </p:nvSpPr>
              <p:spPr>
                <a:xfrm>
                  <a:off x="2534" y="3930"/>
                  <a:ext cx="737" cy="486"/>
                </a:xfrm>
                <a:prstGeom prst="rect">
                  <a:avLst/>
                </a:prstGeom>
                <a:solidFill>
                  <a:srgbClr val="FFFFB7"/>
                </a:solidFill>
                <a:ln w="6350" cmpd="sng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r>
                    <a:rPr lang="zh-CN" altLang="en-US" noProof="1">
                      <a:solidFill>
                        <a:schemeClr val="tx1"/>
                      </a:solidFill>
                    </a:rPr>
                    <a:t>个位</a:t>
                  </a:r>
                  <a:endParaRPr lang="zh-CN" altLang="en-US" noProof="1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67" name="椭圆 1"/>
            <p:cNvSpPr/>
            <p:nvPr/>
          </p:nvSpPr>
          <p:spPr>
            <a:xfrm>
              <a:off x="14900" y="6418"/>
              <a:ext cx="546" cy="29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sz="21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14900" y="6131"/>
              <a:ext cx="546" cy="29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sz="21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14900" y="5844"/>
              <a:ext cx="546" cy="290"/>
            </a:xfrm>
            <a:prstGeom prst="ellipse">
              <a:avLst/>
            </a:prstGeom>
            <a:gradFill>
              <a:gsLst>
                <a:gs pos="0">
                  <a:srgbClr val="00B050"/>
                </a:gs>
                <a:gs pos="100000">
                  <a:srgbClr val="78B845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sz="21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2339" y="7539"/>
              <a:ext cx="2458" cy="13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写作：</a:t>
              </a:r>
              <a:endParaRPr lang="zh-CN" altLang="en-US" sz="100" noProof="1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2339" y="8748"/>
              <a:ext cx="2458" cy="13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550" b="1" noProof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读作：</a:t>
              </a:r>
              <a:endParaRPr lang="zh-CN" altLang="en-US" sz="100" noProof="1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4823" y="7589"/>
              <a:ext cx="734" cy="13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550" b="1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3</a:t>
              </a:r>
              <a:endPara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6329" y="7589"/>
              <a:ext cx="734" cy="13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550" b="1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3</a:t>
              </a:r>
              <a:endParaRPr lang="en-US" altLang="zh-CN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4673" y="8748"/>
              <a:ext cx="2458" cy="13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550" b="1" noProof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三十三</a:t>
              </a:r>
              <a:endParaRPr lang="zh-CN" altLang="en-US" sz="255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pic>
          <p:nvPicPr>
            <p:cNvPr id="16412" name="Picture 21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899" y="5158"/>
              <a:ext cx="2240" cy="2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" name="椭圆 1"/>
            <p:cNvSpPr/>
            <p:nvPr/>
          </p:nvSpPr>
          <p:spPr>
            <a:xfrm>
              <a:off x="16392" y="6440"/>
              <a:ext cx="544" cy="289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sz="21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9" name="椭圆 1"/>
            <p:cNvSpPr/>
            <p:nvPr/>
          </p:nvSpPr>
          <p:spPr>
            <a:xfrm>
              <a:off x="16392" y="6146"/>
              <a:ext cx="544" cy="289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sz="21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80" name="椭圆 1"/>
            <p:cNvSpPr/>
            <p:nvPr/>
          </p:nvSpPr>
          <p:spPr>
            <a:xfrm>
              <a:off x="16392" y="5852"/>
              <a:ext cx="544" cy="289"/>
            </a:xfrm>
            <a:prstGeom prst="ellipse">
              <a:avLst/>
            </a:prstGeom>
            <a:gradFill>
              <a:gsLst>
                <a:gs pos="0">
                  <a:srgbClr val="F8DC01"/>
                </a:gs>
                <a:gs pos="100000">
                  <a:srgbClr val="E9A501"/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>
              <a:gradFill>
                <a:gsLst>
                  <a:gs pos="0">
                    <a:schemeClr val="bg1">
                      <a:lumMod val="85000"/>
                    </a:schemeClr>
                  </a:gs>
                  <a:gs pos="47000">
                    <a:schemeClr val="bg1">
                      <a:lumMod val="50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algn="ctr" eaLnBrk="0" hangingPunct="0"/>
              <a:endParaRPr lang="zh-CN" altLang="en-US" sz="2100" b="1" noProof="1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4733925" y="1597819"/>
            <a:ext cx="3643313" cy="959644"/>
            <a:chOff x="9940" y="2672"/>
            <a:chExt cx="7650" cy="2688"/>
          </a:xfrm>
        </p:grpSpPr>
        <p:sp>
          <p:nvSpPr>
            <p:cNvPr id="6" name="圆角矩形标注 5"/>
            <p:cNvSpPr>
              <a:spLocks noChangeArrowheads="1"/>
            </p:cNvSpPr>
            <p:nvPr/>
          </p:nvSpPr>
          <p:spPr bwMode="auto">
            <a:xfrm flipH="1">
              <a:off x="9940" y="4223"/>
              <a:ext cx="7457" cy="1137"/>
            </a:xfrm>
            <a:prstGeom prst="wedgeRoundRectCallout">
              <a:avLst>
                <a:gd name="adj1" fmla="val -32879"/>
                <a:gd name="adj2" fmla="val -84973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+mn-lt"/>
                  <a:ea typeface="黑体" panose="02010609060101010101" pitchFamily="49" charset="-122"/>
                </a:rPr>
                <a:t>两个</a:t>
              </a:r>
              <a:r>
                <a:rPr lang="en-US" altLang="zh-CN" sz="2400" b="1" dirty="0">
                  <a:latin typeface="+mn-lt"/>
                  <a:ea typeface="黑体" panose="02010609060101010101" pitchFamily="49" charset="-122"/>
                </a:rPr>
                <a:t>“3”</a:t>
              </a:r>
              <a:r>
                <a:rPr lang="zh-CN" altLang="en-US" sz="2400" b="1" dirty="0">
                  <a:latin typeface="+mn-lt"/>
                  <a:ea typeface="黑体" panose="02010609060101010101" pitchFamily="49" charset="-122"/>
                </a:rPr>
                <a:t>的意思一样吗？</a:t>
              </a:r>
              <a:endParaRPr lang="zh-CN" altLang="en-US" sz="2400" b="1" dirty="0">
                <a:latin typeface="+mn-lt"/>
                <a:ea typeface="黑体" panose="02010609060101010101" pitchFamily="49" charset="-122"/>
              </a:endParaRPr>
            </a:p>
          </p:txBody>
        </p:sp>
        <p:pic>
          <p:nvPicPr>
            <p:cNvPr id="16418" name="图片 13" descr="人物(1)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6070" y="2672"/>
              <a:ext cx="1520" cy="1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41614" y="3336284"/>
            <a:ext cx="3230563" cy="1532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不一样，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个位上的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表示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个一，十位上的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表示</a:t>
            </a:r>
            <a:r>
              <a:rPr lang="en-US" altLang="zh-CN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个十。</a:t>
            </a:r>
            <a:endParaRPr lang="zh-CN" altLang="en-US" sz="2400" b="1" dirty="0">
              <a:solidFill>
                <a:srgbClr val="FF0000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6420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6421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422" name="MH_Other_8"/>
            <p:cNvPicPr preferRelativeResize="0"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23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6424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40625 0.000000 L -0.440625 0.000000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40625 0.000000 L -0.440625 0.000000 " pathEditMode="relative" rAng="0" ptsTypes="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23"/>
          <p:cNvSpPr txBox="1">
            <a:spLocks noChangeArrowheads="1"/>
          </p:cNvSpPr>
          <p:nvPr/>
        </p:nvSpPr>
        <p:spPr bwMode="auto">
          <a:xfrm>
            <a:off x="827320" y="1410891"/>
            <a:ext cx="7141699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 sz="2700" b="1" dirty="0">
                <a:solidFill>
                  <a:srgbClr val="1D41D5"/>
                </a:solidFill>
                <a:ea typeface="黑体" panose="02010609060101010101" pitchFamily="49" charset="-122"/>
                <a:sym typeface="宋体" panose="02010600030101010101" pitchFamily="2" charset="-122"/>
              </a:rPr>
              <a:t>读写这几个数的时候，都是从哪一位开始的？</a:t>
            </a:r>
            <a:endParaRPr lang="zh-CN" altLang="en-US" sz="2700" b="1" dirty="0">
              <a:solidFill>
                <a:srgbClr val="1D41D5"/>
              </a:solidFill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 bwMode="auto">
          <a:xfrm>
            <a:off x="885825" y="1982391"/>
            <a:ext cx="7258050" cy="1339454"/>
            <a:chOff x="1648" y="3471"/>
            <a:chExt cx="15240" cy="3750"/>
          </a:xfrm>
        </p:grpSpPr>
        <p:sp>
          <p:nvSpPr>
            <p:cNvPr id="26" name="圆角矩形 25"/>
            <p:cNvSpPr/>
            <p:nvPr/>
          </p:nvSpPr>
          <p:spPr>
            <a:xfrm>
              <a:off x="1648" y="3471"/>
              <a:ext cx="15240" cy="3300"/>
            </a:xfrm>
            <a:prstGeom prst="roundRect">
              <a:avLst/>
            </a:prstGeom>
            <a:solidFill>
              <a:srgbClr val="E0F1F1">
                <a:alpha val="91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  <p:sp>
          <p:nvSpPr>
            <p:cNvPr id="18436" name="文本框 24"/>
            <p:cNvSpPr txBox="1">
              <a:spLocks noChangeArrowheads="1"/>
            </p:cNvSpPr>
            <p:nvPr/>
          </p:nvSpPr>
          <p:spPr bwMode="auto">
            <a:xfrm>
              <a:off x="2073" y="3473"/>
              <a:ext cx="14389" cy="3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700" b="1" dirty="0">
                  <a:solidFill>
                    <a:srgbClr val="FF0000"/>
                  </a:solidFill>
                  <a:ea typeface="黑体" panose="02010609060101010101" pitchFamily="49" charset="-122"/>
                  <a:sym typeface="宋体" panose="02010600030101010101" pitchFamily="2" charset="-122"/>
                </a:rPr>
                <a:t>读数和写数都从最高位起，个位上是几就表示几个一，十位上是几就表示几个十。</a:t>
              </a:r>
              <a:endParaRPr lang="zh-CN" altLang="en-US" sz="2700" b="1" dirty="0">
                <a:solidFill>
                  <a:srgbClr val="FF0000"/>
                </a:solidFill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18437" name="Picture 3" descr="F:\刘静\ppt\儿童课件\18.png"/>
          <p:cNvPicPr>
            <a:picLocks noChangeAspect="1" noChangeArrowheads="1"/>
          </p:cNvPicPr>
          <p:nvPr/>
        </p:nvPicPr>
        <p:blipFill>
          <a:blip r:embed="rId1" cstate="email">
            <a:lum bright="6000" contrast="12000"/>
          </a:blip>
          <a:srcRect/>
          <a:stretch>
            <a:fillRect/>
          </a:stretch>
        </p:blipFill>
        <p:spPr bwMode="auto">
          <a:xfrm>
            <a:off x="3421063" y="3662363"/>
            <a:ext cx="5226050" cy="55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8" name="组合 65"/>
          <p:cNvGrpSpPr/>
          <p:nvPr/>
        </p:nvGrpSpPr>
        <p:grpSpPr bwMode="auto">
          <a:xfrm>
            <a:off x="19051" y="657225"/>
            <a:ext cx="2722563" cy="619542"/>
            <a:chOff x="5017" y="150"/>
            <a:chExt cx="4698" cy="1641"/>
          </a:xfrm>
        </p:grpSpPr>
        <p:sp>
          <p:nvSpPr>
            <p:cNvPr id="18439" name="MH_Other_2"/>
            <p:cNvSpPr>
              <a:spLocks noChangeArrowheads="1"/>
            </p:cNvSpPr>
            <p:nvPr/>
          </p:nvSpPr>
          <p:spPr bwMode="auto">
            <a:xfrm>
              <a:off x="5149" y="247"/>
              <a:ext cx="4422" cy="964"/>
            </a:xfrm>
            <a:custGeom>
              <a:avLst/>
              <a:gdLst>
                <a:gd name="T0" fmla="*/ 2907 w 3244"/>
                <a:gd name="T1" fmla="*/ 675 h 675"/>
                <a:gd name="T2" fmla="*/ 3244 w 3244"/>
                <a:gd name="T3" fmla="*/ 337 h 675"/>
                <a:gd name="T4" fmla="*/ 2907 w 3244"/>
                <a:gd name="T5" fmla="*/ 0 h 675"/>
                <a:gd name="T6" fmla="*/ 337 w 3244"/>
                <a:gd name="T7" fmla="*/ 0 h 675"/>
                <a:gd name="T8" fmla="*/ 0 w 3244"/>
                <a:gd name="T9" fmla="*/ 337 h 675"/>
                <a:gd name="T10" fmla="*/ 337 w 3244"/>
                <a:gd name="T11" fmla="*/ 675 h 675"/>
                <a:gd name="T12" fmla="*/ 2907 w 3244"/>
                <a:gd name="T13" fmla="*/ 675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44" h="675">
                  <a:moveTo>
                    <a:pt x="2907" y="675"/>
                  </a:moveTo>
                  <a:cubicBezTo>
                    <a:pt x="3093" y="675"/>
                    <a:pt x="3244" y="523"/>
                    <a:pt x="3244" y="337"/>
                  </a:cubicBezTo>
                  <a:cubicBezTo>
                    <a:pt x="3244" y="151"/>
                    <a:pt x="3093" y="0"/>
                    <a:pt x="2907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51" y="0"/>
                    <a:pt x="0" y="151"/>
                    <a:pt x="0" y="337"/>
                  </a:cubicBezTo>
                  <a:cubicBezTo>
                    <a:pt x="0" y="523"/>
                    <a:pt x="151" y="675"/>
                    <a:pt x="337" y="675"/>
                  </a:cubicBezTo>
                  <a:lnTo>
                    <a:pt x="2907" y="675"/>
                  </a:lnTo>
                  <a:close/>
                </a:path>
              </a:pathLst>
            </a:custGeom>
            <a:solidFill>
              <a:srgbClr val="59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8440" name="MH_Other_8"/>
            <p:cNvPicPr preferRelativeResize="0"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017" y="150"/>
              <a:ext cx="4698" cy="1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1" name="文本框 61"/>
            <p:cNvSpPr txBox="1">
              <a:spLocks noChangeArrowheads="1"/>
            </p:cNvSpPr>
            <p:nvPr/>
          </p:nvSpPr>
          <p:spPr bwMode="auto">
            <a:xfrm>
              <a:off x="5136" y="242"/>
              <a:ext cx="1013" cy="1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  <p:sp>
          <p:nvSpPr>
            <p:cNvPr id="18442" name="文本框 62"/>
            <p:cNvSpPr txBox="1">
              <a:spLocks noChangeArrowheads="1"/>
            </p:cNvSpPr>
            <p:nvPr/>
          </p:nvSpPr>
          <p:spPr bwMode="auto">
            <a:xfrm>
              <a:off x="6262" y="200"/>
              <a:ext cx="3295" cy="1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方正大标宋简体" charset="-122"/>
                  <a:ea typeface="方正大标宋简体" charset="-122"/>
                </a:rPr>
                <a:t>探究新知</a:t>
              </a:r>
              <a:endParaRPr lang="zh-CN" altLang="en-US" sz="2000" dirty="0">
                <a:solidFill>
                  <a:schemeClr val="bg1"/>
                </a:solidFill>
                <a:latin typeface="方正大标宋简体" charset="-122"/>
                <a:ea typeface="方正大标宋简体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e860f0c6-d4f8-49ea-9d1e-0f59a4428a2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1160</Words>
  <Application>WPS 演示</Application>
  <PresentationFormat>全屏显示(16:9)</PresentationFormat>
  <Paragraphs>384</Paragraphs>
  <Slides>16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黑体</vt:lpstr>
      <vt:lpstr>微软雅黑</vt:lpstr>
      <vt:lpstr>方正卡通简体</vt:lpstr>
      <vt:lpstr>方正大标宋简体</vt:lpstr>
      <vt:lpstr>方正书宋简体</vt:lpstr>
      <vt:lpstr>楷体_GB2312</vt:lpstr>
      <vt:lpstr>Times New Roman</vt:lpstr>
      <vt:lpstr>楷体</vt:lpstr>
      <vt:lpstr>Arial</vt:lpstr>
      <vt:lpstr>Arial Unicode MS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2020-02-18T04:49:00Z</dcterms:created>
  <dcterms:modified xsi:type="dcterms:W3CDTF">2023-01-26T10:42:20Z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FA1FFC5D288D449EABA158A0BCFE4009</vt:lpwstr>
  </property>
</Properties>
</file>