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3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9DE7D77-F90D-4DBC-8658-25B16E659B7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83FE47D-BB85-41F5-A265-B7A77153743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FE47D-BB85-41F5-A265-B7A7715374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98A63-30E2-4422-8DA2-E6EE73A806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F3A09-2764-4ED6-AEA6-EAC4341C63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B3667-FC6E-4AB9-914F-92F9E6FD09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F55F9-91A5-4EFE-B4D9-DFBDE2FC18B8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4F4CE-0DE4-4709-96D9-827A676D49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C0AC8-EB26-4762-A7EA-E9DBB5187E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ED42B-C33A-4543-8449-A7545A9442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6EF46-5061-462D-B59C-549CBD7F36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E833A-0CAC-42B7-9A5B-9716398A7C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E4115-D354-4262-9F1B-0039CD4C59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D6257-C14D-410B-9E93-09620B5B65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E0647DE-4A11-4E42-9D14-17668EE831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0" y="4885670"/>
            <a:ext cx="9144000" cy="260747"/>
          </a:xfrm>
          <a:prstGeom prst="rect">
            <a:avLst/>
          </a:prstGeom>
          <a:gradFill rotWithShape="1">
            <a:gsLst>
              <a:gs pos="0">
                <a:srgbClr val="A87A3A"/>
              </a:gs>
              <a:gs pos="19000">
                <a:srgbClr val="A8773C"/>
              </a:gs>
              <a:gs pos="71001">
                <a:srgbClr val="835A2B"/>
              </a:gs>
              <a:gs pos="100000">
                <a:srgbClr val="9C7339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21549" y="3520753"/>
            <a:ext cx="427038" cy="1375172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73988" y="4735191"/>
            <a:ext cx="2390775" cy="17145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37488" y="3661248"/>
            <a:ext cx="460375" cy="1234678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966788 h 257"/>
                <a:gd name="T4" fmla="*/ 150813 w 40"/>
                <a:gd name="T5" fmla="*/ 816315 h 257"/>
                <a:gd name="T6" fmla="*/ 150813 w 40"/>
                <a:gd name="T7" fmla="*/ 150472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18500" y="4075585"/>
            <a:ext cx="708025" cy="578644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5" name="组合 352"/>
          <p:cNvGrpSpPr/>
          <p:nvPr/>
        </p:nvGrpSpPr>
        <p:grpSpPr bwMode="auto">
          <a:xfrm>
            <a:off x="5442862" y="4068441"/>
            <a:ext cx="1477962" cy="1090613"/>
            <a:chOff x="7213601" y="1862138"/>
            <a:chExt cx="2251075" cy="2219325"/>
          </a:xfrm>
        </p:grpSpPr>
        <p:sp>
          <p:nvSpPr>
            <p:cNvPr id="4166" name="Freeform 140"/>
            <p:cNvSpPr>
              <a:spLocks noChangeArrowheads="1"/>
            </p:cNvSpPr>
            <p:nvPr/>
          </p:nvSpPr>
          <p:spPr bwMode="auto">
            <a:xfrm>
              <a:off x="7291388" y="1925638"/>
              <a:ext cx="2173288" cy="2155825"/>
            </a:xfrm>
            <a:custGeom>
              <a:avLst/>
              <a:gdLst>
                <a:gd name="T0" fmla="*/ 574 w 579"/>
                <a:gd name="T1" fmla="*/ 29 h 573"/>
                <a:gd name="T2" fmla="*/ 551 w 579"/>
                <a:gd name="T3" fmla="*/ 6 h 573"/>
                <a:gd name="T4" fmla="*/ 531 w 579"/>
                <a:gd name="T5" fmla="*/ 6 h 573"/>
                <a:gd name="T6" fmla="*/ 523 w 579"/>
                <a:gd name="T7" fmla="*/ 14 h 573"/>
                <a:gd name="T8" fmla="*/ 517 w 579"/>
                <a:gd name="T9" fmla="*/ 20 h 573"/>
                <a:gd name="T10" fmla="*/ 486 w 579"/>
                <a:gd name="T11" fmla="*/ 50 h 573"/>
                <a:gd name="T12" fmla="*/ 480 w 579"/>
                <a:gd name="T13" fmla="*/ 56 h 573"/>
                <a:gd name="T14" fmla="*/ 44 w 579"/>
                <a:gd name="T15" fmla="*/ 488 h 573"/>
                <a:gd name="T16" fmla="*/ 0 w 579"/>
                <a:gd name="T17" fmla="*/ 573 h 573"/>
                <a:gd name="T18" fmla="*/ 29 w 579"/>
                <a:gd name="T19" fmla="*/ 559 h 573"/>
                <a:gd name="T20" fmla="*/ 29 w 579"/>
                <a:gd name="T21" fmla="*/ 559 h 573"/>
                <a:gd name="T22" fmla="*/ 87 w 579"/>
                <a:gd name="T23" fmla="*/ 531 h 573"/>
                <a:gd name="T24" fmla="*/ 522 w 579"/>
                <a:gd name="T25" fmla="*/ 100 h 573"/>
                <a:gd name="T26" fmla="*/ 522 w 579"/>
                <a:gd name="T27" fmla="*/ 100 h 573"/>
                <a:gd name="T28" fmla="*/ 526 w 579"/>
                <a:gd name="T29" fmla="*/ 96 h 573"/>
                <a:gd name="T30" fmla="*/ 574 w 579"/>
                <a:gd name="T31" fmla="*/ 49 h 573"/>
                <a:gd name="T32" fmla="*/ 574 w 579"/>
                <a:gd name="T33" fmla="*/ 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9" h="573">
                  <a:moveTo>
                    <a:pt x="574" y="29"/>
                  </a:moveTo>
                  <a:cubicBezTo>
                    <a:pt x="551" y="6"/>
                    <a:pt x="551" y="6"/>
                    <a:pt x="551" y="6"/>
                  </a:cubicBezTo>
                  <a:cubicBezTo>
                    <a:pt x="545" y="0"/>
                    <a:pt x="536" y="0"/>
                    <a:pt x="531" y="6"/>
                  </a:cubicBezTo>
                  <a:cubicBezTo>
                    <a:pt x="523" y="14"/>
                    <a:pt x="523" y="14"/>
                    <a:pt x="523" y="14"/>
                  </a:cubicBezTo>
                  <a:cubicBezTo>
                    <a:pt x="517" y="20"/>
                    <a:pt x="517" y="20"/>
                    <a:pt x="517" y="2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4" y="488"/>
                    <a:pt x="44" y="488"/>
                    <a:pt x="44" y="488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9" y="44"/>
                    <a:pt x="579" y="34"/>
                    <a:pt x="574" y="29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148"/>
            <p:cNvSpPr>
              <a:spLocks noChangeArrowheads="1"/>
            </p:cNvSpPr>
            <p:nvPr/>
          </p:nvSpPr>
          <p:spPr bwMode="auto">
            <a:xfrm>
              <a:off x="7213601" y="1862138"/>
              <a:ext cx="2168525" cy="2155825"/>
            </a:xfrm>
            <a:custGeom>
              <a:avLst/>
              <a:gdLst>
                <a:gd name="T0" fmla="*/ 0 w 578"/>
                <a:gd name="T1" fmla="*/ 573 h 573"/>
                <a:gd name="T2" fmla="*/ 86 w 578"/>
                <a:gd name="T3" fmla="*/ 530 h 573"/>
                <a:gd name="T4" fmla="*/ 573 w 578"/>
                <a:gd name="T5" fmla="*/ 49 h 573"/>
                <a:gd name="T6" fmla="*/ 573 w 578"/>
                <a:gd name="T7" fmla="*/ 28 h 573"/>
                <a:gd name="T8" fmla="*/ 550 w 578"/>
                <a:gd name="T9" fmla="*/ 5 h 573"/>
                <a:gd name="T10" fmla="*/ 530 w 578"/>
                <a:gd name="T11" fmla="*/ 5 h 573"/>
                <a:gd name="T12" fmla="*/ 43 w 578"/>
                <a:gd name="T13" fmla="*/ 487 h 573"/>
                <a:gd name="T14" fmla="*/ 0 w 578"/>
                <a:gd name="T1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73">
                  <a:moveTo>
                    <a:pt x="0" y="573"/>
                  </a:moveTo>
                  <a:cubicBezTo>
                    <a:pt x="86" y="530"/>
                    <a:pt x="86" y="530"/>
                    <a:pt x="86" y="530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8" y="43"/>
                    <a:pt x="578" y="34"/>
                    <a:pt x="573" y="28"/>
                  </a:cubicBezTo>
                  <a:cubicBezTo>
                    <a:pt x="550" y="5"/>
                    <a:pt x="550" y="5"/>
                    <a:pt x="550" y="5"/>
                  </a:cubicBezTo>
                  <a:cubicBezTo>
                    <a:pt x="545" y="0"/>
                    <a:pt x="536" y="0"/>
                    <a:pt x="530" y="5"/>
                  </a:cubicBezTo>
                  <a:cubicBezTo>
                    <a:pt x="43" y="487"/>
                    <a:pt x="43" y="487"/>
                    <a:pt x="43" y="487"/>
                  </a:cubicBezTo>
                  <a:cubicBezTo>
                    <a:pt x="0" y="573"/>
                    <a:pt x="0" y="573"/>
                    <a:pt x="0" y="573"/>
                  </a:cubicBezTo>
                </a:path>
              </a:pathLst>
            </a:cu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149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150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151"/>
            <p:cNvSpPr>
              <a:spLocks noChangeArrowheads="1"/>
            </p:cNvSpPr>
            <p:nvPr/>
          </p:nvSpPr>
          <p:spPr bwMode="auto">
            <a:xfrm>
              <a:off x="7373938" y="1862138"/>
              <a:ext cx="2008188" cy="1993900"/>
            </a:xfrm>
            <a:custGeom>
              <a:avLst/>
              <a:gdLst>
                <a:gd name="T0" fmla="*/ 43 w 535"/>
                <a:gd name="T1" fmla="*/ 530 h 530"/>
                <a:gd name="T2" fmla="*/ 530 w 535"/>
                <a:gd name="T3" fmla="*/ 49 h 530"/>
                <a:gd name="T4" fmla="*/ 530 w 535"/>
                <a:gd name="T5" fmla="*/ 28 h 530"/>
                <a:gd name="T6" fmla="*/ 507 w 535"/>
                <a:gd name="T7" fmla="*/ 5 h 530"/>
                <a:gd name="T8" fmla="*/ 487 w 535"/>
                <a:gd name="T9" fmla="*/ 5 h 530"/>
                <a:gd name="T10" fmla="*/ 0 w 535"/>
                <a:gd name="T11" fmla="*/ 487 h 530"/>
                <a:gd name="T12" fmla="*/ 43 w 535"/>
                <a:gd name="T1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0">
                  <a:moveTo>
                    <a:pt x="43" y="530"/>
                  </a:moveTo>
                  <a:cubicBezTo>
                    <a:pt x="530" y="49"/>
                    <a:pt x="530" y="49"/>
                    <a:pt x="530" y="49"/>
                  </a:cubicBezTo>
                  <a:cubicBezTo>
                    <a:pt x="535" y="43"/>
                    <a:pt x="535" y="34"/>
                    <a:pt x="530" y="28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2" y="0"/>
                    <a:pt x="493" y="0"/>
                    <a:pt x="487" y="5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43" y="530"/>
                    <a:pt x="43" y="530"/>
                    <a:pt x="43" y="530"/>
                  </a:cubicBezTo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152"/>
            <p:cNvSpPr>
              <a:spLocks noChangeArrowheads="1"/>
            </p:cNvSpPr>
            <p:nvPr/>
          </p:nvSpPr>
          <p:spPr bwMode="auto">
            <a:xfrm>
              <a:off x="9032876" y="1862138"/>
              <a:ext cx="349250" cy="349250"/>
            </a:xfrm>
            <a:custGeom>
              <a:avLst/>
              <a:gdLst>
                <a:gd name="T0" fmla="*/ 0 w 93"/>
                <a:gd name="T1" fmla="*/ 50 h 93"/>
                <a:gd name="T2" fmla="*/ 45 w 93"/>
                <a:gd name="T3" fmla="*/ 5 h 93"/>
                <a:gd name="T4" fmla="*/ 65 w 93"/>
                <a:gd name="T5" fmla="*/ 5 h 93"/>
                <a:gd name="T6" fmla="*/ 88 w 93"/>
                <a:gd name="T7" fmla="*/ 28 h 93"/>
                <a:gd name="T8" fmla="*/ 88 w 93"/>
                <a:gd name="T9" fmla="*/ 49 h 93"/>
                <a:gd name="T10" fmla="*/ 43 w 93"/>
                <a:gd name="T11" fmla="*/ 93 h 93"/>
                <a:gd name="T12" fmla="*/ 0 w 93"/>
                <a:gd name="T13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50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1" y="0"/>
                    <a:pt x="60" y="0"/>
                    <a:pt x="65" y="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34"/>
                    <a:pt x="93" y="43"/>
                    <a:pt x="88" y="49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153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154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155"/>
            <p:cNvSpPr>
              <a:spLocks noChangeArrowheads="1"/>
            </p:cNvSpPr>
            <p:nvPr/>
          </p:nvSpPr>
          <p:spPr bwMode="auto">
            <a:xfrm>
              <a:off x="9161463" y="1862138"/>
              <a:ext cx="220663" cy="225425"/>
            </a:xfrm>
            <a:custGeom>
              <a:avLst/>
              <a:gdLst>
                <a:gd name="T0" fmla="*/ 0 w 59"/>
                <a:gd name="T1" fmla="*/ 16 h 60"/>
                <a:gd name="T2" fmla="*/ 11 w 59"/>
                <a:gd name="T3" fmla="*/ 5 h 60"/>
                <a:gd name="T4" fmla="*/ 31 w 59"/>
                <a:gd name="T5" fmla="*/ 5 h 60"/>
                <a:gd name="T6" fmla="*/ 54 w 59"/>
                <a:gd name="T7" fmla="*/ 28 h 60"/>
                <a:gd name="T8" fmla="*/ 54 w 59"/>
                <a:gd name="T9" fmla="*/ 49 h 60"/>
                <a:gd name="T10" fmla="*/ 43 w 59"/>
                <a:gd name="T11" fmla="*/ 60 h 60"/>
                <a:gd name="T12" fmla="*/ 0 w 59"/>
                <a:gd name="T1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0">
                  <a:moveTo>
                    <a:pt x="0" y="1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7" y="0"/>
                    <a:pt x="26" y="0"/>
                    <a:pt x="31" y="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34"/>
                    <a:pt x="59" y="43"/>
                    <a:pt x="54" y="4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DF5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156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157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158"/>
            <p:cNvSpPr>
              <a:spLocks noChangeArrowheads="1"/>
            </p:cNvSpPr>
            <p:nvPr/>
          </p:nvSpPr>
          <p:spPr bwMode="auto">
            <a:xfrm>
              <a:off x="9202738" y="1865313"/>
              <a:ext cx="36513" cy="1587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3" y="2"/>
                    <a:pt x="0" y="4"/>
                  </a:cubicBezTo>
                  <a:cubicBezTo>
                    <a:pt x="3" y="2"/>
                    <a:pt x="7" y="0"/>
                    <a:pt x="10" y="0"/>
                  </a:cubicBezTo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159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160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161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162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163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164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171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172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173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174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175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176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177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178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179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180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81"/>
            <p:cNvSpPr>
              <a:spLocks noChangeArrowheads="1"/>
            </p:cNvSpPr>
            <p:nvPr/>
          </p:nvSpPr>
          <p:spPr bwMode="auto">
            <a:xfrm>
              <a:off x="9172576" y="1865313"/>
              <a:ext cx="142875" cy="120650"/>
            </a:xfrm>
            <a:custGeom>
              <a:avLst/>
              <a:gdLst>
                <a:gd name="T0" fmla="*/ 18 w 38"/>
                <a:gd name="T1" fmla="*/ 0 h 32"/>
                <a:gd name="T2" fmla="*/ 18 w 38"/>
                <a:gd name="T3" fmla="*/ 0 h 32"/>
                <a:gd name="T4" fmla="*/ 18 w 38"/>
                <a:gd name="T5" fmla="*/ 0 h 32"/>
                <a:gd name="T6" fmla="*/ 8 w 38"/>
                <a:gd name="T7" fmla="*/ 4 h 32"/>
                <a:gd name="T8" fmla="*/ 8 w 38"/>
                <a:gd name="T9" fmla="*/ 4 h 32"/>
                <a:gd name="T10" fmla="*/ 8 w 38"/>
                <a:gd name="T11" fmla="*/ 4 h 32"/>
                <a:gd name="T12" fmla="*/ 8 w 38"/>
                <a:gd name="T13" fmla="*/ 4 h 32"/>
                <a:gd name="T14" fmla="*/ 8 w 38"/>
                <a:gd name="T15" fmla="*/ 4 h 32"/>
                <a:gd name="T16" fmla="*/ 8 w 38"/>
                <a:gd name="T17" fmla="*/ 4 h 32"/>
                <a:gd name="T18" fmla="*/ 8 w 38"/>
                <a:gd name="T19" fmla="*/ 4 h 32"/>
                <a:gd name="T20" fmla="*/ 8 w 38"/>
                <a:gd name="T21" fmla="*/ 4 h 32"/>
                <a:gd name="T22" fmla="*/ 0 w 38"/>
                <a:gd name="T23" fmla="*/ 12 h 32"/>
                <a:gd name="T24" fmla="*/ 20 w 38"/>
                <a:gd name="T25" fmla="*/ 32 h 32"/>
                <a:gd name="T26" fmla="*/ 38 w 38"/>
                <a:gd name="T27" fmla="*/ 14 h 32"/>
                <a:gd name="T28" fmla="*/ 28 w 38"/>
                <a:gd name="T29" fmla="*/ 4 h 32"/>
                <a:gd name="T30" fmla="*/ 28 w 38"/>
                <a:gd name="T31" fmla="*/ 4 h 32"/>
                <a:gd name="T32" fmla="*/ 28 w 38"/>
                <a:gd name="T33" fmla="*/ 4 h 32"/>
                <a:gd name="T34" fmla="*/ 28 w 38"/>
                <a:gd name="T35" fmla="*/ 4 h 32"/>
                <a:gd name="T36" fmla="*/ 28 w 38"/>
                <a:gd name="T37" fmla="*/ 4 h 32"/>
                <a:gd name="T38" fmla="*/ 28 w 38"/>
                <a:gd name="T39" fmla="*/ 4 h 32"/>
                <a:gd name="T40" fmla="*/ 28 w 38"/>
                <a:gd name="T41" fmla="*/ 4 h 32"/>
                <a:gd name="T42" fmla="*/ 28 w 38"/>
                <a:gd name="T43" fmla="*/ 4 h 32"/>
                <a:gd name="T44" fmla="*/ 18 w 38"/>
                <a:gd name="T45" fmla="*/ 0 h 32"/>
                <a:gd name="T46" fmla="*/ 18 w 38"/>
                <a:gd name="T47" fmla="*/ 0 h 32"/>
                <a:gd name="T48" fmla="*/ 18 w 38"/>
                <a:gd name="T49" fmla="*/ 0 h 32"/>
                <a:gd name="T50" fmla="*/ 18 w 38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2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E4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82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83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40025" y="4061298"/>
            <a:ext cx="1001713" cy="982265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82738" y="4060107"/>
            <a:ext cx="1044575" cy="1017985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0" name="文本框 1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4" name="文本框 39"/>
          <p:cNvSpPr txBox="1">
            <a:spLocks noChangeArrowheads="1"/>
          </p:cNvSpPr>
          <p:nvPr/>
        </p:nvSpPr>
        <p:spPr bwMode="auto">
          <a:xfrm>
            <a:off x="-33338" y="2268141"/>
            <a:ext cx="9164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 </a:t>
            </a:r>
            <a:r>
              <a:rPr lang="zh-CN" altLang="en-US" sz="36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 大 小</a:t>
            </a:r>
            <a:endParaRPr lang="zh-CN" altLang="en-US" sz="36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65" name="组合 48"/>
          <p:cNvGrpSpPr/>
          <p:nvPr/>
        </p:nvGrpSpPr>
        <p:grpSpPr bwMode="auto">
          <a:xfrm>
            <a:off x="1711326" y="1152525"/>
            <a:ext cx="5675313" cy="707708"/>
            <a:chOff x="4003" y="1071"/>
            <a:chExt cx="8940" cy="1486"/>
          </a:xfrm>
        </p:grpSpPr>
        <p:sp>
          <p:nvSpPr>
            <p:cNvPr id="2" name="Rectangle 9"/>
            <p:cNvSpPr/>
            <p:nvPr/>
          </p:nvSpPr>
          <p:spPr>
            <a:xfrm>
              <a:off x="4966" y="1071"/>
              <a:ext cx="7977" cy="14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100</a:t>
              </a:r>
              <a:r>
                <a:rPr lang="zh-CN" altLang="en-US" sz="40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以内数的认识</a:t>
              </a:r>
              <a:endParaRPr lang="zh-CN" altLang="en-US" sz="40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003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en-US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矩形 9"/>
          <p:cNvSpPr>
            <a:spLocks noChangeArrowheads="1"/>
          </p:cNvSpPr>
          <p:nvPr/>
        </p:nvSpPr>
        <p:spPr bwMode="auto">
          <a:xfrm>
            <a:off x="290513" y="2393156"/>
            <a:ext cx="86487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800" dirty="0"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en-US" altLang="zh-CN" sz="2800" dirty="0">
                <a:ea typeface="黑体" panose="02010609060101010101" pitchFamily="49" charset="-122"/>
              </a:rPr>
              <a:t>79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的数是（   ）；比</a:t>
            </a:r>
            <a:r>
              <a:rPr lang="en-US" altLang="zh-CN" sz="2800" dirty="0">
                <a:ea typeface="黑体" panose="02010609060101010101" pitchFamily="49" charset="-122"/>
              </a:rPr>
              <a:t>79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的数是（   ）。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8" name="矩形 10"/>
          <p:cNvSpPr>
            <a:spLocks noChangeArrowheads="1"/>
          </p:cNvSpPr>
          <p:nvPr/>
        </p:nvSpPr>
        <p:spPr bwMode="auto">
          <a:xfrm>
            <a:off x="7400926" y="2532460"/>
            <a:ext cx="696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ctr"/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78</a:t>
            </a:r>
            <a:endParaRPr lang="en-US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5069" name="矩形 11"/>
          <p:cNvSpPr>
            <a:spLocks noChangeArrowheads="1"/>
          </p:cNvSpPr>
          <p:nvPr/>
        </p:nvSpPr>
        <p:spPr bwMode="auto">
          <a:xfrm>
            <a:off x="3435351" y="2526506"/>
            <a:ext cx="701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ctr"/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80</a:t>
            </a:r>
            <a:endParaRPr lang="en-US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5070" name="矩形 12"/>
          <p:cNvSpPr>
            <a:spLocks noChangeArrowheads="1"/>
          </p:cNvSpPr>
          <p:nvPr/>
        </p:nvSpPr>
        <p:spPr bwMode="auto">
          <a:xfrm>
            <a:off x="290513" y="3178969"/>
            <a:ext cx="7791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/>
            <a:r>
              <a:rPr lang="en-US" altLang="zh-CN" sz="2800" dirty="0">
                <a:ea typeface="黑体" panose="02010609060101010101" pitchFamily="49" charset="-122"/>
              </a:rPr>
              <a:t>3.   74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是由（   ）个十和（   ）个一组成的。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1" name="矩形 13"/>
          <p:cNvSpPr>
            <a:spLocks noChangeArrowheads="1"/>
          </p:cNvSpPr>
          <p:nvPr/>
        </p:nvSpPr>
        <p:spPr bwMode="auto">
          <a:xfrm>
            <a:off x="2522538" y="3187304"/>
            <a:ext cx="374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ctr"/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5072" name="矩形 14"/>
          <p:cNvSpPr>
            <a:spLocks noChangeArrowheads="1"/>
          </p:cNvSpPr>
          <p:nvPr/>
        </p:nvSpPr>
        <p:spPr bwMode="auto">
          <a:xfrm>
            <a:off x="4832350" y="3180160"/>
            <a:ext cx="374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ctr"/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endParaRPr lang="en-US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290513" y="1376363"/>
            <a:ext cx="8451850" cy="1298774"/>
            <a:chOff x="605" y="999"/>
            <a:chExt cx="7099" cy="1454"/>
          </a:xfrm>
        </p:grpSpPr>
        <p:sp>
          <p:nvSpPr>
            <p:cNvPr id="5128" name="矩形 7"/>
            <p:cNvSpPr>
              <a:spLocks noChangeArrowheads="1"/>
            </p:cNvSpPr>
            <p:nvPr/>
          </p:nvSpPr>
          <p:spPr bwMode="auto">
            <a:xfrm>
              <a:off x="605" y="1117"/>
              <a:ext cx="4059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457200" indent="-457200"/>
              <a:r>
                <a:rPr lang="en-US" altLang="zh-CN" sz="2800" dirty="0">
                  <a:ea typeface="黑体" panose="02010609060101010101" pitchFamily="49" charset="-122"/>
                </a:rPr>
                <a:t>1.</a:t>
              </a:r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十位是</a:t>
              </a:r>
              <a:r>
                <a:rPr lang="en-US" altLang="zh-CN" sz="2800" dirty="0">
                  <a:ea typeface="黑体" panose="02010609060101010101" pitchFamily="49" charset="-122"/>
                </a:rPr>
                <a:t>7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的两位数有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29" name="矩形 8"/>
            <p:cNvSpPr>
              <a:spLocks noChangeArrowheads="1"/>
            </p:cNvSpPr>
            <p:nvPr/>
          </p:nvSpPr>
          <p:spPr bwMode="auto">
            <a:xfrm>
              <a:off x="3410" y="999"/>
              <a:ext cx="4294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457200" indent="-457200">
                <a:lnSpc>
                  <a:spcPct val="140000"/>
                </a:lnSpc>
              </a:pP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</a:rPr>
                <a:t> (                         </a:t>
              </a:r>
              <a:endParaRPr lang="en-US" altLang="zh-CN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457200" indent="-457200">
                <a:lnSpc>
                  <a:spcPct val="140000"/>
                </a:lnSpc>
              </a:pP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）。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076" name="矩形 17"/>
          <p:cNvSpPr>
            <a:spLocks noChangeArrowheads="1"/>
          </p:cNvSpPr>
          <p:nvPr/>
        </p:nvSpPr>
        <p:spPr bwMode="auto">
          <a:xfrm>
            <a:off x="701676" y="1382317"/>
            <a:ext cx="8355013" cy="129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           70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73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77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78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79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131" name="矩形 20"/>
          <p:cNvSpPr>
            <a:spLocks noChangeArrowheads="1"/>
          </p:cNvSpPr>
          <p:nvPr/>
        </p:nvSpPr>
        <p:spPr bwMode="auto">
          <a:xfrm>
            <a:off x="133350" y="2278856"/>
            <a:ext cx="42354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5132" name="组合 65"/>
          <p:cNvGrpSpPr/>
          <p:nvPr/>
        </p:nvGrpSpPr>
        <p:grpSpPr bwMode="auto">
          <a:xfrm>
            <a:off x="19051" y="657225"/>
            <a:ext cx="2982913" cy="689997"/>
            <a:chOff x="5017" y="150"/>
            <a:chExt cx="4698" cy="1450"/>
          </a:xfrm>
        </p:grpSpPr>
        <p:sp>
          <p:nvSpPr>
            <p:cNvPr id="513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3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6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36" name="文本框 62"/>
            <p:cNvSpPr txBox="1">
              <a:spLocks noChangeArrowheads="1"/>
            </p:cNvSpPr>
            <p:nvPr/>
          </p:nvSpPr>
          <p:spPr bwMode="auto">
            <a:xfrm>
              <a:off x="6310" y="242"/>
              <a:ext cx="3295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8" grpId="0"/>
      <p:bldP spid="45069" grpId="0"/>
      <p:bldP spid="45070" grpId="0"/>
      <p:bldP spid="45071" grpId="0"/>
      <p:bldP spid="450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4"/>
          <p:cNvSpPr>
            <a:spLocks noChangeArrowheads="1"/>
          </p:cNvSpPr>
          <p:nvPr/>
        </p:nvSpPr>
        <p:spPr bwMode="auto">
          <a:xfrm>
            <a:off x="3008314" y="797719"/>
            <a:ext cx="4784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/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利用小棒比较</a:t>
            </a:r>
            <a:r>
              <a:rPr lang="en-US" altLang="zh-CN" sz="2800" dirty="0">
                <a:latin typeface="宋体" panose="02010600030101010101" pitchFamily="2" charset="-122"/>
                <a:ea typeface="黑体" panose="02010609060101010101" pitchFamily="49" charset="-122"/>
              </a:rPr>
              <a:t>42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与</a:t>
            </a:r>
            <a:r>
              <a:rPr lang="en-US" altLang="zh-CN" sz="2800" dirty="0">
                <a:latin typeface="宋体" panose="02010600030101010101" pitchFamily="2" charset="-122"/>
                <a:ea typeface="黑体" panose="02010609060101010101" pitchFamily="49" charset="-122"/>
              </a:rPr>
              <a:t>37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的大小</a:t>
            </a:r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6146" name="Picture 11" descr="4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5713" y="1352550"/>
            <a:ext cx="3060700" cy="64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2" descr="3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2863" y="1365648"/>
            <a:ext cx="3276600" cy="6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3" name="AutoShape 13"/>
          <p:cNvSpPr>
            <a:spLocks noChangeArrowheads="1"/>
          </p:cNvSpPr>
          <p:nvPr/>
        </p:nvSpPr>
        <p:spPr bwMode="auto">
          <a:xfrm>
            <a:off x="1504951" y="2088357"/>
            <a:ext cx="2771775" cy="431006"/>
          </a:xfrm>
          <a:prstGeom prst="wedgeRoundRectCallout">
            <a:avLst>
              <a:gd name="adj1" fmla="val -44338"/>
              <a:gd name="adj2" fmla="val 8382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en-US" altLang="zh-CN" sz="2800" dirty="0">
                <a:ea typeface="黑体" panose="02010609060101010101" pitchFamily="49" charset="-122"/>
              </a:rPr>
              <a:t>42</a:t>
            </a:r>
            <a:r>
              <a:rPr lang="zh-CN" altLang="en-US" sz="2800" dirty="0">
                <a:ea typeface="黑体" panose="02010609060101010101" pitchFamily="49" charset="-122"/>
              </a:rPr>
              <a:t>里面有</a:t>
            </a:r>
            <a:r>
              <a:rPr lang="en-US" altLang="zh-CN" sz="2800" dirty="0"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ea typeface="黑体" panose="02010609060101010101" pitchFamily="49" charset="-122"/>
              </a:rPr>
              <a:t>个十。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6094" name="AutoShape 14"/>
          <p:cNvSpPr>
            <a:spLocks noChangeArrowheads="1"/>
          </p:cNvSpPr>
          <p:nvPr/>
        </p:nvSpPr>
        <p:spPr bwMode="auto">
          <a:xfrm>
            <a:off x="4787901" y="2088357"/>
            <a:ext cx="2735263" cy="431006"/>
          </a:xfrm>
          <a:prstGeom prst="wedgeRoundRectCallout">
            <a:avLst>
              <a:gd name="adj1" fmla="val 45074"/>
              <a:gd name="adj2" fmla="val 8676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en-US" altLang="zh-CN" sz="2800" dirty="0">
                <a:ea typeface="黑体" panose="02010609060101010101" pitchFamily="49" charset="-122"/>
              </a:rPr>
              <a:t>37</a:t>
            </a:r>
            <a:r>
              <a:rPr lang="zh-CN" altLang="en-US" sz="2800" dirty="0">
                <a:ea typeface="黑体" panose="02010609060101010101" pitchFamily="49" charset="-122"/>
              </a:rPr>
              <a:t>里面有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ea typeface="黑体" panose="02010609060101010101" pitchFamily="49" charset="-122"/>
              </a:rPr>
              <a:t>个十。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3729038" y="2646760"/>
            <a:ext cx="17331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42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＞ 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37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6099" name="AutoShape 19"/>
          <p:cNvSpPr>
            <a:spLocks noChangeArrowheads="1"/>
          </p:cNvSpPr>
          <p:nvPr/>
        </p:nvSpPr>
        <p:spPr bwMode="auto">
          <a:xfrm>
            <a:off x="2089151" y="3198019"/>
            <a:ext cx="6011863" cy="809625"/>
          </a:xfrm>
          <a:prstGeom prst="wedgeRoundRectCallout">
            <a:avLst>
              <a:gd name="adj1" fmla="val -54856"/>
              <a:gd name="adj2" fmla="val -167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>
                <a:ea typeface="黑体" panose="02010609060101010101" pitchFamily="49" charset="-122"/>
              </a:rPr>
              <a:t>同学们，你们是怎么比较大小的？为什么个位上的数字不用进行比较了？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grpSp>
        <p:nvGrpSpPr>
          <p:cNvPr id="6152" name="组合 4"/>
          <p:cNvGrpSpPr/>
          <p:nvPr/>
        </p:nvGrpSpPr>
        <p:grpSpPr bwMode="auto">
          <a:xfrm>
            <a:off x="19051" y="657225"/>
            <a:ext cx="2982913" cy="690086"/>
            <a:chOff x="30" y="30"/>
            <a:chExt cx="4698" cy="1449"/>
          </a:xfrm>
        </p:grpSpPr>
        <p:sp>
          <p:nvSpPr>
            <p:cNvPr id="6153" name="文本框 2"/>
            <p:cNvSpPr txBox="1">
              <a:spLocks noChangeArrowheads="1"/>
            </p:cNvSpPr>
            <p:nvPr/>
          </p:nvSpPr>
          <p:spPr bwMode="auto">
            <a:xfrm>
              <a:off x="1653" y="278"/>
              <a:ext cx="223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优翼文化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  <p:grpSp>
          <p:nvGrpSpPr>
            <p:cNvPr id="6154" name="组合 1"/>
            <p:cNvGrpSpPr/>
            <p:nvPr/>
          </p:nvGrpSpPr>
          <p:grpSpPr bwMode="auto">
            <a:xfrm>
              <a:off x="30" y="30"/>
              <a:ext cx="4698" cy="1449"/>
              <a:chOff x="30" y="30"/>
              <a:chExt cx="4698" cy="1449"/>
            </a:xfrm>
          </p:grpSpPr>
          <p:sp>
            <p:nvSpPr>
              <p:cNvPr id="6155" name="MH_Other_2"/>
              <p:cNvSpPr>
                <a:spLocks noChangeArrowheads="1"/>
              </p:cNvSpPr>
              <p:nvPr/>
            </p:nvSpPr>
            <p:spPr bwMode="auto">
              <a:xfrm>
                <a:off x="162" y="127"/>
                <a:ext cx="4422" cy="963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59B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156" name="MH_Other_8"/>
              <p:cNvPicPr preferRelativeResize="0"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0" y="30"/>
                <a:ext cx="4698" cy="1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57" name="文本框 61"/>
              <p:cNvSpPr txBox="1">
                <a:spLocks noChangeArrowheads="1"/>
              </p:cNvSpPr>
              <p:nvPr/>
            </p:nvSpPr>
            <p:spPr bwMode="auto">
              <a:xfrm>
                <a:off x="149" y="122"/>
                <a:ext cx="1013" cy="1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solidFill>
                      <a:schemeClr val="bg1"/>
                    </a:solidFill>
                    <a:latin typeface="方正书宋简体" charset="-122"/>
                    <a:ea typeface="方正书宋简体" charset="-122"/>
                  </a:rPr>
                  <a:t>二</a:t>
                </a:r>
                <a:endPara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endParaRPr>
              </a:p>
            </p:txBody>
          </p:sp>
          <p:sp>
            <p:nvSpPr>
              <p:cNvPr id="6158" name="文本框 62"/>
              <p:cNvSpPr txBox="1">
                <a:spLocks noChangeArrowheads="1"/>
              </p:cNvSpPr>
              <p:nvPr/>
            </p:nvSpPr>
            <p:spPr bwMode="auto">
              <a:xfrm>
                <a:off x="1334" y="122"/>
                <a:ext cx="329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探究新知</a:t>
                </a:r>
                <a:endPara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</p:grpSp>
      </p:grpSp>
      <p:sp>
        <p:nvSpPr>
          <p:cNvPr id="3" name="八边形 2"/>
          <p:cNvSpPr/>
          <p:nvPr/>
        </p:nvSpPr>
        <p:spPr>
          <a:xfrm>
            <a:off x="234950" y="1263254"/>
            <a:ext cx="522288" cy="388144"/>
          </a:xfrm>
          <a:prstGeom prst="octagon">
            <a:avLst/>
          </a:prstGeom>
          <a:blipFill rotWithShape="1">
            <a:blip r:embed="rId4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5</a:t>
            </a:r>
            <a:endParaRPr lang="en-US" altLang="zh-CN" sz="3200" b="1" noProof="1">
              <a:sym typeface="+mn-ea"/>
            </a:endParaRPr>
          </a:p>
        </p:txBody>
      </p:sp>
      <p:grpSp>
        <p:nvGrpSpPr>
          <p:cNvPr id="21523" name="组合 30"/>
          <p:cNvGrpSpPr/>
          <p:nvPr/>
        </p:nvGrpSpPr>
        <p:grpSpPr bwMode="auto">
          <a:xfrm>
            <a:off x="693738" y="2020491"/>
            <a:ext cx="760412" cy="1079897"/>
            <a:chOff x="7016" y="416"/>
            <a:chExt cx="2039" cy="3346"/>
          </a:xfrm>
        </p:grpSpPr>
        <p:grpSp>
          <p:nvGrpSpPr>
            <p:cNvPr id="6161" name="组合 12"/>
            <p:cNvGrpSpPr/>
            <p:nvPr/>
          </p:nvGrpSpPr>
          <p:grpSpPr bwMode="auto">
            <a:xfrm>
              <a:off x="7016" y="416"/>
              <a:ext cx="2039" cy="3346"/>
              <a:chOff x="7254" y="297"/>
              <a:chExt cx="2039" cy="3347"/>
            </a:xfrm>
          </p:grpSpPr>
          <p:pic>
            <p:nvPicPr>
              <p:cNvPr id="6162" name="图片 8" descr="人物(1)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flipH="1">
                <a:off x="7263" y="297"/>
                <a:ext cx="2030" cy="3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3" name="图片 11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7254" y="2200"/>
                <a:ext cx="352" cy="7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164" name="图片 8" descr="人物(1)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8544" y="2280"/>
              <a:ext cx="260" cy="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6" name="图片 10" descr="人物(1)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793038" y="2177654"/>
            <a:ext cx="576262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7" name="组合 4"/>
          <p:cNvGrpSpPr/>
          <p:nvPr/>
        </p:nvGrpSpPr>
        <p:grpSpPr bwMode="auto">
          <a:xfrm>
            <a:off x="922339" y="3207542"/>
            <a:ext cx="864036" cy="1026318"/>
            <a:chOff x="3813" y="4163"/>
            <a:chExt cx="1983" cy="2664"/>
          </a:xfrm>
        </p:grpSpPr>
        <p:pic>
          <p:nvPicPr>
            <p:cNvPr id="6167" name="图片 3" descr="人物(1)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flipH="1">
              <a:off x="3813" y="4163"/>
              <a:ext cx="1983" cy="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8" name="图片 21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3813" y="5475"/>
              <a:ext cx="3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 bldLvl="0" animBg="1"/>
      <p:bldP spid="46094" grpId="0" bldLvl="0" animBg="1"/>
      <p:bldP spid="46098" grpId="0"/>
      <p:bldP spid="4609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5" name="AutoShape 35"/>
          <p:cNvSpPr>
            <a:spLocks noChangeArrowheads="1"/>
          </p:cNvSpPr>
          <p:nvPr/>
        </p:nvSpPr>
        <p:spPr bwMode="auto">
          <a:xfrm>
            <a:off x="1498600" y="1721644"/>
            <a:ext cx="2268538" cy="1642194"/>
          </a:xfrm>
          <a:prstGeom prst="wedgeRoundRectCallout">
            <a:avLst>
              <a:gd name="adj1" fmla="val -61903"/>
              <a:gd name="adj2" fmla="val -118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>
                <a:ea typeface="黑体" panose="02010609060101010101" pitchFamily="49" charset="-122"/>
              </a:rPr>
              <a:t>根据数的顺序来比。</a:t>
            </a:r>
            <a:r>
              <a:rPr lang="en-US" altLang="zh-CN" sz="2400" dirty="0">
                <a:ea typeface="黑体" panose="02010609060101010101" pitchFamily="49" charset="-122"/>
              </a:rPr>
              <a:t>42</a:t>
            </a:r>
            <a:r>
              <a:rPr lang="zh-CN" altLang="en-US" sz="2400" dirty="0">
                <a:ea typeface="黑体" panose="02010609060101010101" pitchFamily="49" charset="-122"/>
              </a:rPr>
              <a:t>在</a:t>
            </a:r>
            <a:r>
              <a:rPr lang="en-US" altLang="zh-CN" sz="2400" dirty="0">
                <a:ea typeface="黑体" panose="02010609060101010101" pitchFamily="49" charset="-122"/>
              </a:rPr>
              <a:t>37</a:t>
            </a:r>
            <a:r>
              <a:rPr lang="zh-CN" altLang="en-US" sz="2400" dirty="0">
                <a:ea typeface="黑体" panose="02010609060101010101" pitchFamily="49" charset="-122"/>
              </a:rPr>
              <a:t>的后面，所以</a:t>
            </a:r>
            <a:r>
              <a:rPr lang="en-US" altLang="zh-CN" sz="2400" dirty="0">
                <a:ea typeface="黑体" panose="02010609060101010101" pitchFamily="49" charset="-122"/>
              </a:rPr>
              <a:t>42&gt;37</a:t>
            </a:r>
            <a:r>
              <a:rPr lang="zh-CN" altLang="en-US" sz="2400" dirty="0">
                <a:ea typeface="黑体" panose="02010609060101010101" pitchFamily="49" charset="-122"/>
              </a:rPr>
              <a:t>。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51236" name="AutoShape 36"/>
          <p:cNvSpPr>
            <a:spLocks noChangeArrowheads="1"/>
          </p:cNvSpPr>
          <p:nvPr/>
        </p:nvSpPr>
        <p:spPr bwMode="auto">
          <a:xfrm>
            <a:off x="4010026" y="1438275"/>
            <a:ext cx="3421063" cy="2185988"/>
          </a:xfrm>
          <a:prstGeom prst="wedgeRoundRectCallout">
            <a:avLst>
              <a:gd name="adj1" fmla="val 60431"/>
              <a:gd name="adj2" fmla="val -247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400" dirty="0">
                <a:ea typeface="黑体" panose="02010609060101010101" pitchFamily="49" charset="-122"/>
              </a:rPr>
              <a:t>根据数的组成来比较大小。</a:t>
            </a:r>
            <a:r>
              <a:rPr lang="en-US" altLang="zh-CN" sz="2400" dirty="0">
                <a:ea typeface="黑体" panose="02010609060101010101" pitchFamily="49" charset="-122"/>
              </a:rPr>
              <a:t>42</a:t>
            </a:r>
            <a:r>
              <a:rPr lang="zh-CN" altLang="en-US" sz="2400" dirty="0">
                <a:ea typeface="黑体" panose="02010609060101010101" pitchFamily="49" charset="-122"/>
              </a:rPr>
              <a:t>是由</a:t>
            </a:r>
            <a:r>
              <a:rPr lang="en-US" altLang="zh-CN" sz="2400" dirty="0"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ea typeface="黑体" panose="02010609060101010101" pitchFamily="49" charset="-122"/>
              </a:rPr>
              <a:t>个十和</a:t>
            </a:r>
            <a:r>
              <a:rPr lang="en-US" altLang="zh-CN" sz="2400" dirty="0"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ea typeface="黑体" panose="02010609060101010101" pitchFamily="49" charset="-122"/>
              </a:rPr>
              <a:t>个一组成的，</a:t>
            </a:r>
            <a:r>
              <a:rPr lang="en-US" altLang="zh-CN" sz="2400" dirty="0">
                <a:ea typeface="黑体" panose="02010609060101010101" pitchFamily="49" charset="-122"/>
              </a:rPr>
              <a:t>37</a:t>
            </a:r>
            <a:r>
              <a:rPr lang="zh-CN" altLang="en-US" sz="2400" dirty="0">
                <a:ea typeface="黑体" panose="02010609060101010101" pitchFamily="49" charset="-122"/>
              </a:rPr>
              <a:t>由</a:t>
            </a:r>
            <a:r>
              <a:rPr lang="en-US" altLang="zh-CN" sz="2400" dirty="0"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ea typeface="黑体" panose="02010609060101010101" pitchFamily="49" charset="-122"/>
              </a:rPr>
              <a:t>个十和</a:t>
            </a:r>
            <a:r>
              <a:rPr lang="en-US" altLang="zh-CN" sz="2400" dirty="0">
                <a:ea typeface="黑体" panose="02010609060101010101" pitchFamily="49" charset="-122"/>
              </a:rPr>
              <a:t>7</a:t>
            </a:r>
            <a:r>
              <a:rPr lang="zh-CN" altLang="en-US" sz="2400" dirty="0">
                <a:ea typeface="黑体" panose="02010609060101010101" pitchFamily="49" charset="-122"/>
              </a:rPr>
              <a:t>个一组成，所以</a:t>
            </a:r>
            <a:r>
              <a:rPr lang="en-US" altLang="zh-CN" sz="2400" dirty="0">
                <a:ea typeface="黑体" panose="02010609060101010101" pitchFamily="49" charset="-122"/>
              </a:rPr>
              <a:t>42&gt;37</a:t>
            </a:r>
            <a:r>
              <a:rPr lang="zh-CN" altLang="en-US" sz="2400" dirty="0">
                <a:ea typeface="黑体" panose="02010609060101010101" pitchFamily="49" charset="-122"/>
              </a:rPr>
              <a:t>。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grpSp>
        <p:nvGrpSpPr>
          <p:cNvPr id="7171" name="组合 4"/>
          <p:cNvGrpSpPr/>
          <p:nvPr/>
        </p:nvGrpSpPr>
        <p:grpSpPr bwMode="auto">
          <a:xfrm>
            <a:off x="19051" y="657225"/>
            <a:ext cx="2982913" cy="690086"/>
            <a:chOff x="30" y="30"/>
            <a:chExt cx="4698" cy="1449"/>
          </a:xfrm>
        </p:grpSpPr>
        <p:sp>
          <p:nvSpPr>
            <p:cNvPr id="7172" name="文本框 2"/>
            <p:cNvSpPr txBox="1">
              <a:spLocks noChangeArrowheads="1"/>
            </p:cNvSpPr>
            <p:nvPr/>
          </p:nvSpPr>
          <p:spPr bwMode="auto">
            <a:xfrm>
              <a:off x="1653" y="278"/>
              <a:ext cx="223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优翼文化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  <p:grpSp>
          <p:nvGrpSpPr>
            <p:cNvPr id="7173" name="组合 1"/>
            <p:cNvGrpSpPr/>
            <p:nvPr/>
          </p:nvGrpSpPr>
          <p:grpSpPr bwMode="auto">
            <a:xfrm>
              <a:off x="30" y="30"/>
              <a:ext cx="4698" cy="1449"/>
              <a:chOff x="30" y="30"/>
              <a:chExt cx="4698" cy="1449"/>
            </a:xfrm>
          </p:grpSpPr>
          <p:sp>
            <p:nvSpPr>
              <p:cNvPr id="7174" name="MH_Other_2"/>
              <p:cNvSpPr>
                <a:spLocks noChangeArrowheads="1"/>
              </p:cNvSpPr>
              <p:nvPr/>
            </p:nvSpPr>
            <p:spPr bwMode="auto">
              <a:xfrm>
                <a:off x="162" y="127"/>
                <a:ext cx="4422" cy="963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59B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7175" name="MH_Other_8"/>
              <p:cNvPicPr preferRelativeResize="0"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0" y="30"/>
                <a:ext cx="4698" cy="1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76" name="文本框 61"/>
              <p:cNvSpPr txBox="1">
                <a:spLocks noChangeArrowheads="1"/>
              </p:cNvSpPr>
              <p:nvPr/>
            </p:nvSpPr>
            <p:spPr bwMode="auto">
              <a:xfrm>
                <a:off x="149" y="122"/>
                <a:ext cx="1013" cy="1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solidFill>
                      <a:schemeClr val="bg1"/>
                    </a:solidFill>
                    <a:latin typeface="方正书宋简体" charset="-122"/>
                    <a:ea typeface="方正书宋简体" charset="-122"/>
                  </a:rPr>
                  <a:t>二</a:t>
                </a:r>
                <a:endPara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endParaRPr>
              </a:p>
            </p:txBody>
          </p:sp>
          <p:sp>
            <p:nvSpPr>
              <p:cNvPr id="7177" name="文本框 62"/>
              <p:cNvSpPr txBox="1">
                <a:spLocks noChangeArrowheads="1"/>
              </p:cNvSpPr>
              <p:nvPr/>
            </p:nvSpPr>
            <p:spPr bwMode="auto">
              <a:xfrm>
                <a:off x="1334" y="122"/>
                <a:ext cx="329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探究新知</a:t>
                </a:r>
                <a:endPara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</p:grpSp>
      </p:grpSp>
      <p:grpSp>
        <p:nvGrpSpPr>
          <p:cNvPr id="21518" name="组合 28"/>
          <p:cNvGrpSpPr/>
          <p:nvPr/>
        </p:nvGrpSpPr>
        <p:grpSpPr bwMode="auto">
          <a:xfrm>
            <a:off x="469901" y="2057401"/>
            <a:ext cx="828675" cy="1241822"/>
            <a:chOff x="4893" y="468"/>
            <a:chExt cx="1782" cy="3346"/>
          </a:xfrm>
        </p:grpSpPr>
        <p:grpSp>
          <p:nvGrpSpPr>
            <p:cNvPr id="7179" name="组合 8"/>
            <p:cNvGrpSpPr/>
            <p:nvPr/>
          </p:nvGrpSpPr>
          <p:grpSpPr bwMode="auto">
            <a:xfrm>
              <a:off x="4893" y="468"/>
              <a:ext cx="1541" cy="3346"/>
              <a:chOff x="5250" y="468"/>
              <a:chExt cx="1541" cy="3347"/>
            </a:xfrm>
          </p:grpSpPr>
          <p:pic>
            <p:nvPicPr>
              <p:cNvPr id="7180" name="图片 10" descr="人物(1)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5363" y="468"/>
                <a:ext cx="1428" cy="3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1" name="图片 6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250" y="2535"/>
                <a:ext cx="375" cy="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182" name="图片 10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315" y="2220"/>
              <a:ext cx="3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5" name="图片 8" descr="人物(1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4764" y="1974056"/>
            <a:ext cx="1042987" cy="129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5" grpId="0" bldLvl="0" animBg="1"/>
      <p:bldP spid="512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8" descr="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0963" y="1158478"/>
            <a:ext cx="4068762" cy="1356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extBox 17"/>
          <p:cNvSpPr txBox="1">
            <a:spLocks noChangeArrowheads="1"/>
          </p:cNvSpPr>
          <p:nvPr/>
        </p:nvSpPr>
        <p:spPr bwMode="auto">
          <a:xfrm>
            <a:off x="3082925" y="773906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观察思考，比较大小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252595" y="2745581"/>
            <a:ext cx="508635" cy="404813"/>
            <a:chOff x="6458" y="4415"/>
            <a:chExt cx="801" cy="850"/>
          </a:xfrm>
        </p:grpSpPr>
        <p:pic>
          <p:nvPicPr>
            <p:cNvPr id="7171" name="Picture 6" descr="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458" y="4415"/>
              <a:ext cx="801" cy="850"/>
            </a:xfrm>
            <a:prstGeom prst="rect">
              <a:avLst/>
            </a:prstGeom>
            <a:solidFill>
              <a:srgbClr val="FFFFF2"/>
            </a:solidFill>
            <a:ln w="9525">
              <a:noFill/>
            </a:ln>
          </p:spPr>
        </p:pic>
        <p:sp>
          <p:nvSpPr>
            <p:cNvPr id="8197" name="Oval 14"/>
            <p:cNvSpPr>
              <a:spLocks noChangeArrowheads="1"/>
            </p:cNvSpPr>
            <p:nvPr/>
          </p:nvSpPr>
          <p:spPr bwMode="auto">
            <a:xfrm>
              <a:off x="6657" y="4677"/>
              <a:ext cx="396" cy="396"/>
            </a:xfrm>
            <a:prstGeom prst="ellipse">
              <a:avLst/>
            </a:prstGeom>
            <a:solidFill>
              <a:srgbClr val="FF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0">
                <a:ea typeface="黑体" panose="02010609060101010101" pitchFamily="49" charset="-122"/>
              </a:endParaRPr>
            </a:p>
          </p:txBody>
        </p:sp>
      </p:grp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4260851" y="2726531"/>
            <a:ext cx="250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ea typeface="黑体" panose="02010609060101010101" pitchFamily="49" charset="-122"/>
              </a:rPr>
              <a:t>&lt;</a:t>
            </a:r>
            <a:endParaRPr lang="en-US" altLang="zh-CN" sz="240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grpSp>
        <p:nvGrpSpPr>
          <p:cNvPr id="8199" name="组合 4"/>
          <p:cNvGrpSpPr/>
          <p:nvPr/>
        </p:nvGrpSpPr>
        <p:grpSpPr bwMode="auto">
          <a:xfrm>
            <a:off x="19051" y="657225"/>
            <a:ext cx="2982913" cy="690086"/>
            <a:chOff x="30" y="30"/>
            <a:chExt cx="4698" cy="1449"/>
          </a:xfrm>
        </p:grpSpPr>
        <p:sp>
          <p:nvSpPr>
            <p:cNvPr id="8200" name="文本框 2"/>
            <p:cNvSpPr txBox="1">
              <a:spLocks noChangeArrowheads="1"/>
            </p:cNvSpPr>
            <p:nvPr/>
          </p:nvSpPr>
          <p:spPr bwMode="auto">
            <a:xfrm>
              <a:off x="1653" y="278"/>
              <a:ext cx="223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优翼文化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  <p:grpSp>
          <p:nvGrpSpPr>
            <p:cNvPr id="8201" name="组合 1"/>
            <p:cNvGrpSpPr/>
            <p:nvPr/>
          </p:nvGrpSpPr>
          <p:grpSpPr bwMode="auto">
            <a:xfrm>
              <a:off x="30" y="30"/>
              <a:ext cx="4698" cy="1449"/>
              <a:chOff x="30" y="30"/>
              <a:chExt cx="4698" cy="1449"/>
            </a:xfrm>
          </p:grpSpPr>
          <p:sp>
            <p:nvSpPr>
              <p:cNvPr id="8202" name="MH_Other_2"/>
              <p:cNvSpPr>
                <a:spLocks noChangeArrowheads="1"/>
              </p:cNvSpPr>
              <p:nvPr/>
            </p:nvSpPr>
            <p:spPr bwMode="auto">
              <a:xfrm>
                <a:off x="162" y="127"/>
                <a:ext cx="4422" cy="963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59B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203" name="MH_Other_8"/>
              <p:cNvPicPr preferRelativeResize="0"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0" y="30"/>
                <a:ext cx="4698" cy="1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4" name="文本框 61"/>
              <p:cNvSpPr txBox="1">
                <a:spLocks noChangeArrowheads="1"/>
              </p:cNvSpPr>
              <p:nvPr/>
            </p:nvSpPr>
            <p:spPr bwMode="auto">
              <a:xfrm>
                <a:off x="149" y="122"/>
                <a:ext cx="1013" cy="1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solidFill>
                      <a:schemeClr val="bg1"/>
                    </a:solidFill>
                    <a:latin typeface="方正书宋简体" charset="-122"/>
                    <a:ea typeface="方正书宋简体" charset="-122"/>
                  </a:rPr>
                  <a:t>二</a:t>
                </a:r>
                <a:endPara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endParaRPr>
              </a:p>
            </p:txBody>
          </p:sp>
          <p:sp>
            <p:nvSpPr>
              <p:cNvPr id="8205" name="文本框 62"/>
              <p:cNvSpPr txBox="1">
                <a:spLocks noChangeArrowheads="1"/>
              </p:cNvSpPr>
              <p:nvPr/>
            </p:nvSpPr>
            <p:spPr bwMode="auto">
              <a:xfrm>
                <a:off x="1334" y="122"/>
                <a:ext cx="329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探究新知</a:t>
                </a:r>
                <a:endPara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 bwMode="auto">
          <a:xfrm>
            <a:off x="392113" y="2303860"/>
            <a:ext cx="3033712" cy="1079897"/>
            <a:chOff x="617" y="3488"/>
            <a:chExt cx="4777" cy="2268"/>
          </a:xfrm>
        </p:grpSpPr>
        <p:sp>
          <p:nvSpPr>
            <p:cNvPr id="8207" name="AutoShape 18"/>
            <p:cNvSpPr>
              <a:spLocks noChangeArrowheads="1"/>
            </p:cNvSpPr>
            <p:nvPr/>
          </p:nvSpPr>
          <p:spPr bwMode="auto">
            <a:xfrm>
              <a:off x="1879" y="3865"/>
              <a:ext cx="3514" cy="1644"/>
            </a:xfrm>
            <a:prstGeom prst="wedgeRoundRectCallout">
              <a:avLst>
                <a:gd name="adj1" fmla="val -60102"/>
                <a:gd name="adj2" fmla="val -13514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just"/>
              <a:r>
                <a:rPr lang="en-US" altLang="zh-CN" sz="2000" dirty="0">
                  <a:ea typeface="黑体" panose="02010609060101010101" pitchFamily="49" charset="-122"/>
                </a:rPr>
                <a:t>23</a:t>
              </a:r>
              <a:r>
                <a:rPr lang="zh-CN" altLang="en-US" sz="2000" dirty="0">
                  <a:ea typeface="黑体" panose="02010609060101010101" pitchFamily="49" charset="-122"/>
                </a:rPr>
                <a:t>和</a:t>
              </a:r>
              <a:r>
                <a:rPr lang="en-US" altLang="zh-CN" sz="2000" dirty="0">
                  <a:ea typeface="黑体" panose="02010609060101010101" pitchFamily="49" charset="-122"/>
                </a:rPr>
                <a:t>25</a:t>
              </a:r>
              <a:r>
                <a:rPr lang="zh-CN" altLang="en-US" sz="2000" dirty="0">
                  <a:ea typeface="黑体" panose="02010609060101010101" pitchFamily="49" charset="-122"/>
                </a:rPr>
                <a:t>十位上的数相同。</a:t>
              </a:r>
              <a:endParaRPr lang="zh-CN" altLang="en-US" sz="2000" dirty="0">
                <a:ea typeface="黑体" panose="02010609060101010101" pitchFamily="49" charset="-122"/>
              </a:endParaRPr>
            </a:p>
          </p:txBody>
        </p:sp>
        <p:grpSp>
          <p:nvGrpSpPr>
            <p:cNvPr id="8208" name="组合 30"/>
            <p:cNvGrpSpPr/>
            <p:nvPr/>
          </p:nvGrpSpPr>
          <p:grpSpPr bwMode="auto">
            <a:xfrm>
              <a:off x="617" y="3487"/>
              <a:ext cx="1195" cy="2267"/>
              <a:chOff x="7016" y="416"/>
              <a:chExt cx="2039" cy="3346"/>
            </a:xfrm>
          </p:grpSpPr>
          <p:grpSp>
            <p:nvGrpSpPr>
              <p:cNvPr id="8209" name="组合 12"/>
              <p:cNvGrpSpPr/>
              <p:nvPr/>
            </p:nvGrpSpPr>
            <p:grpSpPr bwMode="auto">
              <a:xfrm>
                <a:off x="7016" y="416"/>
                <a:ext cx="2039" cy="3346"/>
                <a:chOff x="7254" y="297"/>
                <a:chExt cx="2039" cy="3347"/>
              </a:xfrm>
            </p:grpSpPr>
            <p:pic>
              <p:nvPicPr>
                <p:cNvPr id="8210" name="图片 8" descr="人物(1)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flipH="1">
                  <a:off x="7263" y="297"/>
                  <a:ext cx="2030" cy="33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11" name="图片 11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7254" y="2200"/>
                  <a:ext cx="352" cy="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8212" name="图片 8" descr="人物(1)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8544" y="2280"/>
                <a:ext cx="260" cy="1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" name="组合 4"/>
          <p:cNvGrpSpPr/>
          <p:nvPr/>
        </p:nvGrpSpPr>
        <p:grpSpPr bwMode="auto">
          <a:xfrm>
            <a:off x="5360989" y="2347913"/>
            <a:ext cx="3309937" cy="1012031"/>
            <a:chOff x="8442" y="3579"/>
            <a:chExt cx="5212" cy="2126"/>
          </a:xfrm>
        </p:grpSpPr>
        <p:sp>
          <p:nvSpPr>
            <p:cNvPr id="8214" name="AutoShape 19"/>
            <p:cNvSpPr>
              <a:spLocks noChangeArrowheads="1"/>
            </p:cNvSpPr>
            <p:nvPr/>
          </p:nvSpPr>
          <p:spPr bwMode="auto">
            <a:xfrm>
              <a:off x="8441" y="3917"/>
              <a:ext cx="4081" cy="1644"/>
            </a:xfrm>
            <a:prstGeom prst="wedgeRoundRectCallout">
              <a:avLst>
                <a:gd name="adj1" fmla="val 55009"/>
                <a:gd name="adj2" fmla="val -23574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ea typeface="黑体" panose="02010609060101010101" pitchFamily="49" charset="-122"/>
                </a:rPr>
                <a:t>这样的数怎样比较大小呢？</a:t>
              </a:r>
              <a:endParaRPr lang="zh-CN" altLang="en-US" sz="2000" dirty="0">
                <a:ea typeface="黑体" panose="02010609060101010101" pitchFamily="49" charset="-122"/>
              </a:endParaRPr>
            </a:p>
          </p:txBody>
        </p:sp>
        <p:pic>
          <p:nvPicPr>
            <p:cNvPr id="8215" name="图片 10" descr="人物(1)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2748" y="3578"/>
              <a:ext cx="907" cy="2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 bwMode="auto">
          <a:xfrm>
            <a:off x="341314" y="3267075"/>
            <a:ext cx="8237537" cy="1025129"/>
            <a:chOff x="537" y="5509"/>
            <a:chExt cx="12972" cy="2154"/>
          </a:xfrm>
        </p:grpSpPr>
        <p:sp>
          <p:nvSpPr>
            <p:cNvPr id="8217" name="AutoShape 17"/>
            <p:cNvSpPr>
              <a:spLocks noChangeArrowheads="1"/>
            </p:cNvSpPr>
            <p:nvPr/>
          </p:nvSpPr>
          <p:spPr bwMode="auto">
            <a:xfrm>
              <a:off x="2115" y="5701"/>
              <a:ext cx="11395" cy="1587"/>
            </a:xfrm>
            <a:prstGeom prst="wedgeRoundRectCallout">
              <a:avLst>
                <a:gd name="adj1" fmla="val -52519"/>
                <a:gd name="adj2" fmla="val -17560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just"/>
              <a:r>
                <a:rPr lang="zh-CN" altLang="en-US" sz="2000" dirty="0">
                  <a:ea typeface="黑体" panose="02010609060101010101" pitchFamily="49" charset="-122"/>
                </a:rPr>
                <a:t>这两个数有什么相同的地方吗？当十位上的数相同时。该怎样比较这两个数的大小呢？</a:t>
              </a:r>
              <a:endParaRPr lang="zh-CN" altLang="en-US" sz="2000" dirty="0">
                <a:ea typeface="黑体" panose="02010609060101010101" pitchFamily="49" charset="-122"/>
              </a:endParaRPr>
            </a:p>
          </p:txBody>
        </p:sp>
        <p:grpSp>
          <p:nvGrpSpPr>
            <p:cNvPr id="8218" name="组合 4"/>
            <p:cNvGrpSpPr/>
            <p:nvPr/>
          </p:nvGrpSpPr>
          <p:grpSpPr bwMode="auto">
            <a:xfrm>
              <a:off x="536" y="5508"/>
              <a:ext cx="1360" cy="2154"/>
              <a:chOff x="3813" y="4163"/>
              <a:chExt cx="1982" cy="2664"/>
            </a:xfrm>
          </p:grpSpPr>
          <p:pic>
            <p:nvPicPr>
              <p:cNvPr id="8219" name="图片 3" descr="人物(1)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flipH="1">
                <a:off x="3813" y="4163"/>
                <a:ext cx="1983" cy="2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20" name="图片 21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3813" y="5475"/>
                <a:ext cx="351" cy="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21" name="图片 3" descr="人物(1)"/>
              <p:cNvPicPr>
                <a:picLocks noChangeAspect="1" noChangeArrowheads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5419" y="5790"/>
                <a:ext cx="291" cy="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" name="TextBox 3"/>
          <p:cNvSpPr txBox="1"/>
          <p:nvPr/>
        </p:nvSpPr>
        <p:spPr>
          <a:xfrm>
            <a:off x="3663754" y="2686377"/>
            <a:ext cx="1681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23       25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21"/>
          <p:cNvGrpSpPr/>
          <p:nvPr/>
        </p:nvGrpSpPr>
        <p:grpSpPr bwMode="auto">
          <a:xfrm>
            <a:off x="2393950" y="1383506"/>
            <a:ext cx="4331419" cy="523460"/>
            <a:chOff x="1383" y="981"/>
            <a:chExt cx="3542" cy="587"/>
          </a:xfrm>
        </p:grpSpPr>
        <p:sp>
          <p:nvSpPr>
            <p:cNvPr id="9218" name="Text Box 17"/>
            <p:cNvSpPr txBox="1">
              <a:spLocks noChangeArrowheads="1"/>
            </p:cNvSpPr>
            <p:nvPr/>
          </p:nvSpPr>
          <p:spPr bwMode="auto">
            <a:xfrm>
              <a:off x="1383" y="981"/>
              <a:ext cx="1580" cy="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ea typeface="黑体" panose="02010609060101010101" pitchFamily="49" charset="-122"/>
                </a:rPr>
                <a:t>42      37</a:t>
              </a:r>
              <a:endParaRPr lang="en-US" altLang="zh-CN" sz="2800">
                <a:ea typeface="黑体" panose="02010609060101010101" pitchFamily="49" charset="-122"/>
              </a:endParaRPr>
            </a:p>
          </p:txBody>
        </p:sp>
        <p:sp>
          <p:nvSpPr>
            <p:cNvPr id="9219" name="Text Box 18"/>
            <p:cNvSpPr txBox="1">
              <a:spLocks noChangeArrowheads="1"/>
            </p:cNvSpPr>
            <p:nvPr/>
          </p:nvSpPr>
          <p:spPr bwMode="auto">
            <a:xfrm>
              <a:off x="3631" y="981"/>
              <a:ext cx="1294" cy="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ea typeface="黑体" panose="02010609060101010101" pitchFamily="49" charset="-122"/>
                </a:rPr>
                <a:t>23      25</a:t>
              </a:r>
              <a:endParaRPr lang="en-US" altLang="zh-CN" sz="2800">
                <a:ea typeface="黑体" panose="02010609060101010101" pitchFamily="49" charset="-122"/>
              </a:endParaRPr>
            </a:p>
          </p:txBody>
        </p:sp>
        <p:sp>
          <p:nvSpPr>
            <p:cNvPr id="9220" name="AutoShape 19"/>
            <p:cNvSpPr>
              <a:spLocks noChangeArrowheads="1"/>
            </p:cNvSpPr>
            <p:nvPr/>
          </p:nvSpPr>
          <p:spPr bwMode="auto">
            <a:xfrm>
              <a:off x="1939" y="1050"/>
              <a:ext cx="324" cy="333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800">
                <a:ea typeface="黑体" panose="02010609060101010101" pitchFamily="49" charset="-122"/>
              </a:endParaRPr>
            </a:p>
          </p:txBody>
        </p:sp>
        <p:sp>
          <p:nvSpPr>
            <p:cNvPr id="9221" name="AutoShape 20"/>
            <p:cNvSpPr>
              <a:spLocks noChangeArrowheads="1"/>
            </p:cNvSpPr>
            <p:nvPr/>
          </p:nvSpPr>
          <p:spPr bwMode="auto">
            <a:xfrm>
              <a:off x="4192" y="1050"/>
              <a:ext cx="324" cy="333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800">
                <a:ea typeface="黑体" panose="02010609060101010101" pitchFamily="49" charset="-122"/>
              </a:endParaRPr>
            </a:p>
          </p:txBody>
        </p:sp>
      </p:grpSp>
      <p:sp>
        <p:nvSpPr>
          <p:cNvPr id="9222" name="Text Box 22"/>
          <p:cNvSpPr txBox="1">
            <a:spLocks noChangeArrowheads="1"/>
          </p:cNvSpPr>
          <p:nvPr/>
        </p:nvSpPr>
        <p:spPr bwMode="auto">
          <a:xfrm>
            <a:off x="3078163" y="1371600"/>
            <a:ext cx="412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ea typeface="黑体" panose="02010609060101010101" pitchFamily="49" charset="-122"/>
              </a:rPr>
              <a:t>&gt;</a:t>
            </a:r>
            <a:endParaRPr lang="en-US" altLang="zh-CN" sz="280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9223" name="Text Box 23"/>
          <p:cNvSpPr txBox="1">
            <a:spLocks noChangeArrowheads="1"/>
          </p:cNvSpPr>
          <p:nvPr/>
        </p:nvSpPr>
        <p:spPr bwMode="auto">
          <a:xfrm>
            <a:off x="5805489" y="1371600"/>
            <a:ext cx="394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ea typeface="黑体" panose="02010609060101010101" pitchFamily="49" charset="-122"/>
              </a:rPr>
              <a:t>&lt;</a:t>
            </a:r>
            <a:endParaRPr lang="en-US" altLang="zh-CN" sz="280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grpSp>
        <p:nvGrpSpPr>
          <p:cNvPr id="9224" name="组合 4"/>
          <p:cNvGrpSpPr/>
          <p:nvPr/>
        </p:nvGrpSpPr>
        <p:grpSpPr bwMode="auto">
          <a:xfrm>
            <a:off x="19051" y="657225"/>
            <a:ext cx="2982913" cy="690086"/>
            <a:chOff x="30" y="30"/>
            <a:chExt cx="4698" cy="1449"/>
          </a:xfrm>
        </p:grpSpPr>
        <p:sp>
          <p:nvSpPr>
            <p:cNvPr id="9225" name="文本框 2"/>
            <p:cNvSpPr txBox="1">
              <a:spLocks noChangeArrowheads="1"/>
            </p:cNvSpPr>
            <p:nvPr/>
          </p:nvSpPr>
          <p:spPr bwMode="auto">
            <a:xfrm>
              <a:off x="1653" y="278"/>
              <a:ext cx="223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优翼文化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  <p:grpSp>
          <p:nvGrpSpPr>
            <p:cNvPr id="9226" name="组合 1"/>
            <p:cNvGrpSpPr/>
            <p:nvPr/>
          </p:nvGrpSpPr>
          <p:grpSpPr bwMode="auto">
            <a:xfrm>
              <a:off x="30" y="30"/>
              <a:ext cx="4698" cy="1449"/>
              <a:chOff x="30" y="30"/>
              <a:chExt cx="4698" cy="1449"/>
            </a:xfrm>
          </p:grpSpPr>
          <p:sp>
            <p:nvSpPr>
              <p:cNvPr id="9227" name="MH_Other_2"/>
              <p:cNvSpPr>
                <a:spLocks noChangeArrowheads="1"/>
              </p:cNvSpPr>
              <p:nvPr/>
            </p:nvSpPr>
            <p:spPr bwMode="auto">
              <a:xfrm>
                <a:off x="162" y="127"/>
                <a:ext cx="4422" cy="963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59B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9228" name="MH_Other_8"/>
              <p:cNvPicPr preferRelativeResize="0"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0" y="30"/>
                <a:ext cx="4698" cy="1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29" name="文本框 61"/>
              <p:cNvSpPr txBox="1">
                <a:spLocks noChangeArrowheads="1"/>
              </p:cNvSpPr>
              <p:nvPr/>
            </p:nvSpPr>
            <p:spPr bwMode="auto">
              <a:xfrm>
                <a:off x="149" y="122"/>
                <a:ext cx="1013" cy="1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solidFill>
                      <a:schemeClr val="bg1"/>
                    </a:solidFill>
                    <a:latin typeface="方正书宋简体" charset="-122"/>
                    <a:ea typeface="方正书宋简体" charset="-122"/>
                  </a:rPr>
                  <a:t>二</a:t>
                </a:r>
                <a:endPara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endParaRPr>
              </a:p>
            </p:txBody>
          </p:sp>
          <p:sp>
            <p:nvSpPr>
              <p:cNvPr id="9230" name="文本框 62"/>
              <p:cNvSpPr txBox="1">
                <a:spLocks noChangeArrowheads="1"/>
              </p:cNvSpPr>
              <p:nvPr/>
            </p:nvSpPr>
            <p:spPr bwMode="auto">
              <a:xfrm>
                <a:off x="1334" y="122"/>
                <a:ext cx="329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探究新知</a:t>
                </a:r>
                <a:endPara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 bwMode="auto">
          <a:xfrm>
            <a:off x="847726" y="1868091"/>
            <a:ext cx="5997575" cy="1685925"/>
            <a:chOff x="1453" y="2810"/>
            <a:chExt cx="9446" cy="3540"/>
          </a:xfrm>
        </p:grpSpPr>
        <p:sp>
          <p:nvSpPr>
            <p:cNvPr id="9232" name="AutoShape 14"/>
            <p:cNvSpPr>
              <a:spLocks noChangeArrowheads="1"/>
            </p:cNvSpPr>
            <p:nvPr/>
          </p:nvSpPr>
          <p:spPr bwMode="auto">
            <a:xfrm>
              <a:off x="2565" y="2810"/>
              <a:ext cx="8333" cy="1644"/>
            </a:xfrm>
            <a:prstGeom prst="wedgeRoundRectCallout">
              <a:avLst>
                <a:gd name="adj1" fmla="val -46509"/>
                <a:gd name="adj2" fmla="val 80736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ea typeface="黑体" panose="02010609060101010101" pitchFamily="49" charset="-122"/>
                </a:rPr>
                <a:t>这两组数，在比较时，有什么区别吗？回忆我们是怎么比较的。</a:t>
              </a:r>
              <a:endParaRPr lang="zh-CN" altLang="en-US" sz="2400" dirty="0">
                <a:ea typeface="黑体" panose="02010609060101010101" pitchFamily="49" charset="-122"/>
              </a:endParaRPr>
            </a:p>
          </p:txBody>
        </p:sp>
        <p:grpSp>
          <p:nvGrpSpPr>
            <p:cNvPr id="9233" name="组合 4"/>
            <p:cNvGrpSpPr/>
            <p:nvPr/>
          </p:nvGrpSpPr>
          <p:grpSpPr bwMode="auto">
            <a:xfrm>
              <a:off x="1452" y="4195"/>
              <a:ext cx="1360" cy="2154"/>
              <a:chOff x="3813" y="4163"/>
              <a:chExt cx="1982" cy="2664"/>
            </a:xfrm>
          </p:grpSpPr>
          <p:pic>
            <p:nvPicPr>
              <p:cNvPr id="9234" name="图片 3" descr="人物(1)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3813" y="4163"/>
                <a:ext cx="1983" cy="2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5" name="图片 21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813" y="5475"/>
                <a:ext cx="351" cy="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6" name="图片 3" descr="人物(1)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419" y="5790"/>
                <a:ext cx="291" cy="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" name="组合 4"/>
          <p:cNvGrpSpPr/>
          <p:nvPr/>
        </p:nvGrpSpPr>
        <p:grpSpPr bwMode="auto">
          <a:xfrm>
            <a:off x="2465388" y="2886075"/>
            <a:ext cx="5592762" cy="1077516"/>
            <a:chOff x="3883" y="4709"/>
            <a:chExt cx="8806" cy="2264"/>
          </a:xfrm>
        </p:grpSpPr>
        <p:sp>
          <p:nvSpPr>
            <p:cNvPr id="9238" name="AutoShape 15"/>
            <p:cNvSpPr>
              <a:spLocks noChangeArrowheads="1"/>
            </p:cNvSpPr>
            <p:nvPr/>
          </p:nvSpPr>
          <p:spPr bwMode="auto">
            <a:xfrm>
              <a:off x="3883" y="4746"/>
              <a:ext cx="6973" cy="1644"/>
            </a:xfrm>
            <a:prstGeom prst="wedgeRoundRectCallout">
              <a:avLst>
                <a:gd name="adj1" fmla="val 54671"/>
                <a:gd name="adj2" fmla="val -1403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just"/>
              <a:r>
                <a:rPr lang="zh-CN" altLang="en-US" sz="2400" dirty="0">
                  <a:ea typeface="黑体" panose="02010609060101010101" pitchFamily="49" charset="-122"/>
                </a:rPr>
                <a:t>快来说一说，</a:t>
              </a:r>
              <a:r>
                <a:rPr lang="en-US" altLang="zh-CN" sz="2400" dirty="0">
                  <a:ea typeface="黑体" panose="02010609060101010101" pitchFamily="49" charset="-122"/>
                </a:rPr>
                <a:t>100</a:t>
              </a:r>
              <a:r>
                <a:rPr lang="zh-CN" altLang="en-US" sz="2400" dirty="0">
                  <a:ea typeface="黑体" panose="02010609060101010101" pitchFamily="49" charset="-122"/>
                </a:rPr>
                <a:t>以内的数是如何进行比较大小的？</a:t>
              </a:r>
              <a:endParaRPr lang="zh-CN" altLang="en-US" sz="2400" dirty="0">
                <a:ea typeface="黑体" panose="02010609060101010101" pitchFamily="49" charset="-122"/>
              </a:endParaRPr>
            </a:p>
          </p:txBody>
        </p:sp>
        <p:pic>
          <p:nvPicPr>
            <p:cNvPr id="9239" name="图片 3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115" y="4709"/>
              <a:ext cx="1575" cy="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12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5326" y="1810941"/>
            <a:ext cx="7883525" cy="193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6651625" y="3359944"/>
            <a:ext cx="471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222" name="矩形 7"/>
          <p:cNvSpPr>
            <a:spLocks noChangeArrowheads="1"/>
          </p:cNvSpPr>
          <p:nvPr/>
        </p:nvSpPr>
        <p:spPr bwMode="auto">
          <a:xfrm>
            <a:off x="2100650" y="3363517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467519" y="1236941"/>
            <a:ext cx="8339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1.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   里填上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5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2075" y="1266826"/>
            <a:ext cx="539750" cy="38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6" name="组合 65"/>
          <p:cNvGrpSpPr/>
          <p:nvPr/>
        </p:nvGrpSpPr>
        <p:grpSpPr bwMode="auto">
          <a:xfrm>
            <a:off x="19051" y="657225"/>
            <a:ext cx="2982913" cy="689997"/>
            <a:chOff x="5017" y="150"/>
            <a:chExt cx="4698" cy="1450"/>
          </a:xfrm>
        </p:grpSpPr>
        <p:sp>
          <p:nvSpPr>
            <p:cNvPr id="1024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8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100" baseline="300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50" name="文本框 62"/>
            <p:cNvSpPr txBox="1">
              <a:spLocks noChangeArrowheads="1"/>
            </p:cNvSpPr>
            <p:nvPr/>
          </p:nvSpPr>
          <p:spPr bwMode="auto">
            <a:xfrm>
              <a:off x="6310" y="242"/>
              <a:ext cx="3295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100" y="1921669"/>
            <a:ext cx="8027988" cy="81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1241813" y="1947863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5" name="矩形 10"/>
          <p:cNvSpPr>
            <a:spLocks noChangeArrowheads="1"/>
          </p:cNvSpPr>
          <p:nvPr/>
        </p:nvSpPr>
        <p:spPr bwMode="auto">
          <a:xfrm>
            <a:off x="4440625" y="1931194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6" name="矩形 11"/>
          <p:cNvSpPr>
            <a:spLocks noChangeArrowheads="1"/>
          </p:cNvSpPr>
          <p:nvPr/>
        </p:nvSpPr>
        <p:spPr bwMode="auto">
          <a:xfrm>
            <a:off x="4440625" y="2334817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7" name="矩形 12"/>
          <p:cNvSpPr>
            <a:spLocks noChangeArrowheads="1"/>
          </p:cNvSpPr>
          <p:nvPr/>
        </p:nvSpPr>
        <p:spPr bwMode="auto">
          <a:xfrm>
            <a:off x="7546569" y="2339579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8" name="矩形 13"/>
          <p:cNvSpPr>
            <a:spLocks noChangeArrowheads="1"/>
          </p:cNvSpPr>
          <p:nvPr/>
        </p:nvSpPr>
        <p:spPr bwMode="auto">
          <a:xfrm>
            <a:off x="1291025" y="2330054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9" name="矩形 14"/>
          <p:cNvSpPr>
            <a:spLocks noChangeArrowheads="1"/>
          </p:cNvSpPr>
          <p:nvPr/>
        </p:nvSpPr>
        <p:spPr bwMode="auto">
          <a:xfrm>
            <a:off x="7514025" y="192286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＝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272" name="Text Box 10"/>
          <p:cNvSpPr txBox="1">
            <a:spLocks noChangeArrowheads="1"/>
          </p:cNvSpPr>
          <p:nvPr/>
        </p:nvSpPr>
        <p:spPr bwMode="auto">
          <a:xfrm>
            <a:off x="416201" y="1297781"/>
            <a:ext cx="7537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   里填上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zh-CN" altLang="en-US" sz="2800" dirty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3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1100" y="1303735"/>
            <a:ext cx="53975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4" name="组合 65"/>
          <p:cNvGrpSpPr/>
          <p:nvPr/>
        </p:nvGrpSpPr>
        <p:grpSpPr bwMode="auto">
          <a:xfrm>
            <a:off x="19051" y="657225"/>
            <a:ext cx="2982913" cy="689997"/>
            <a:chOff x="5017" y="150"/>
            <a:chExt cx="4698" cy="1450"/>
          </a:xfrm>
        </p:grpSpPr>
        <p:sp>
          <p:nvSpPr>
            <p:cNvPr id="1127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76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100" baseline="300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78" name="文本框 62"/>
            <p:cNvSpPr txBox="1">
              <a:spLocks noChangeArrowheads="1"/>
            </p:cNvSpPr>
            <p:nvPr/>
          </p:nvSpPr>
          <p:spPr bwMode="auto">
            <a:xfrm>
              <a:off x="6310" y="242"/>
              <a:ext cx="3295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65"/>
          <p:cNvGrpSpPr/>
          <p:nvPr/>
        </p:nvGrpSpPr>
        <p:grpSpPr bwMode="auto">
          <a:xfrm>
            <a:off x="19051" y="657225"/>
            <a:ext cx="2982913" cy="689997"/>
            <a:chOff x="5017" y="150"/>
            <a:chExt cx="4698" cy="1450"/>
          </a:xfrm>
        </p:grpSpPr>
        <p:sp>
          <p:nvSpPr>
            <p:cNvPr id="1229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29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293" name="文本框 62"/>
            <p:cNvSpPr txBox="1">
              <a:spLocks noChangeArrowheads="1"/>
            </p:cNvSpPr>
            <p:nvPr/>
          </p:nvSpPr>
          <p:spPr bwMode="auto">
            <a:xfrm>
              <a:off x="6295" y="242"/>
              <a:ext cx="3295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课堂小结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226060" y="1247299"/>
            <a:ext cx="8666480" cy="2835021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39000">
                  <a:srgbClr val="92D050"/>
                </a:gs>
                <a:gs pos="70000">
                  <a:srgbClr val="00B0F0"/>
                </a:gs>
                <a:gs pos="99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如果一个两位数十位上的数比另一个两位数十位上的数大时，那么这个两位数一定大于另一个两位数。</a:t>
            </a:r>
            <a:endParaRPr lang="zh-CN" altLang="en-US" sz="2400" noProof="1">
              <a:solidFill>
                <a:schemeClr val="tx1"/>
              </a:solidFill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如果两个两位数十位上的数一样大时，那么个位上的数大的那个两位数就大。</a:t>
            </a:r>
            <a:endParaRPr lang="zh-CN" altLang="en-US" sz="2400" noProof="1">
              <a:solidFill>
                <a:schemeClr val="tx1"/>
              </a:solidFill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29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0" name="文本框 2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64be6f1-3b82-4c92-b42d-5ccfe0c05b7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</Words>
  <Application>WPS 演示</Application>
  <PresentationFormat>全屏显示(16:9)</PresentationFormat>
  <Paragraphs>167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方正书宋简体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2020-02-18T04:49:00Z</dcterms:created>
  <dcterms:modified xsi:type="dcterms:W3CDTF">2023-01-26T10:44:21Z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96600F9C63AF42C18966590521E74717</vt:lpwstr>
  </property>
</Properties>
</file>