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7" r:id="rId3"/>
    <p:sldId id="273" r:id="rId5"/>
    <p:sldId id="259" r:id="rId6"/>
    <p:sldId id="281" r:id="rId7"/>
    <p:sldId id="295" r:id="rId8"/>
    <p:sldId id="296" r:id="rId9"/>
    <p:sldId id="280" r:id="rId10"/>
    <p:sldId id="291" r:id="rId11"/>
    <p:sldId id="290" r:id="rId12"/>
    <p:sldId id="289" r:id="rId13"/>
    <p:sldId id="288" r:id="rId14"/>
    <p:sldId id="263" r:id="rId15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7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5602" userDrawn="1">
          <p15:clr>
            <a:srgbClr val="A4A3A4"/>
          </p15:clr>
        </p15:guide>
        <p15:guide id="4" pos="1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D73A"/>
    <a:srgbClr val="82B6D8"/>
    <a:srgbClr val="E2B0B3"/>
    <a:srgbClr val="E9F1D8"/>
    <a:srgbClr val="EC6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11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-96" y="-690"/>
      </p:cViewPr>
      <p:guideLst>
        <p:guide orient="horz" pos="1637"/>
        <p:guide pos="2880"/>
        <p:guide pos="5602"/>
        <p:guide pos="15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A59EA328-200F-4CC3-AA93-FEE7906DF771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B24233D7-9150-4206-8D41-25B8C3FB6D28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4233D7-9150-4206-8D41-25B8C3FB6D28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02BDC-9480-4897-8622-F189776431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A8CB7-C0ED-4974-88B7-90308F6F50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02BDC-9480-4897-8622-F189776431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A8CB7-C0ED-4974-88B7-90308F6F50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02BDC-9480-4897-8622-F189776431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A8CB7-C0ED-4974-88B7-90308F6F50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图片 79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3" y="176733"/>
            <a:ext cx="337457" cy="567004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 userDrawn="1"/>
        </p:nvPicPr>
        <p:blipFill rotWithShape="1">
          <a:blip r:embed="rId3" cstate="email"/>
          <a:srcRect l="-1" r="-801"/>
          <a:stretch>
            <a:fillRect/>
          </a:stretch>
        </p:blipFill>
        <p:spPr>
          <a:xfrm>
            <a:off x="-405580" y="4145881"/>
            <a:ext cx="9723752" cy="9976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02BDC-9480-4897-8622-F189776431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A8CB7-C0ED-4974-88B7-90308F6F5050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02BDC-9480-4897-8622-F189776431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A8CB7-C0ED-4974-88B7-90308F6F50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02BDC-9480-4897-8622-F189776431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A8CB7-C0ED-4974-88B7-90308F6F50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02BDC-9480-4897-8622-F189776431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A8CB7-C0ED-4974-88B7-90308F6F50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02BDC-9480-4897-8622-F189776431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A8CB7-C0ED-4974-88B7-90308F6F50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02BDC-9480-4897-8622-F189776431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A8CB7-C0ED-4974-88B7-90308F6F50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02BDC-9480-4897-8622-F189776431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A8CB7-C0ED-4974-88B7-90308F6F50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02BDC-9480-4897-8622-F189776431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A8CB7-C0ED-4974-88B7-90308F6F50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54402BDC-9480-4897-8622-F189776431D4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F56A8CB7-C0ED-4974-88B7-90308F6F5050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42005" y="23097"/>
            <a:ext cx="7659995" cy="5119079"/>
            <a:chOff x="989337" y="30794"/>
            <a:chExt cx="10213326" cy="6825439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989337" y="30794"/>
              <a:ext cx="10213326" cy="6825439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2404110" y="2190551"/>
              <a:ext cx="7383780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7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四 </a:t>
              </a:r>
              <a:r>
                <a:rPr lang="en-US" altLang="zh-CN" sz="27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100</a:t>
              </a:r>
              <a:r>
                <a:rPr lang="zh-CN" altLang="en-US" sz="27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以内数的认识</a:t>
              </a:r>
              <a:endParaRPr lang="en-US" altLang="zh-CN" sz="27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7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27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r>
                <a:rPr lang="zh-CN" altLang="en-US" sz="27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课时  数的大小比较</a:t>
              </a:r>
              <a:endParaRPr lang="zh-CN" altLang="en-US" sz="27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4264" y="291748"/>
            <a:ext cx="2333205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三、巩固练习</a:t>
            </a:r>
            <a:endParaRPr lang="zh-CN" altLang="en-US" sz="24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700574" y="1337311"/>
            <a:ext cx="7742857" cy="2646573"/>
          </a:xfrm>
          <a:prstGeom prst="rect">
            <a:avLst/>
          </a:prstGeom>
        </p:spPr>
      </p:pic>
      <p:sp>
        <p:nvSpPr>
          <p:cNvPr id="4" name="Rectangle 56"/>
          <p:cNvSpPr>
            <a:spLocks noChangeArrowheads="1"/>
          </p:cNvSpPr>
          <p:nvPr/>
        </p:nvSpPr>
        <p:spPr bwMode="auto">
          <a:xfrm>
            <a:off x="1134777" y="3580976"/>
            <a:ext cx="479584" cy="377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38</a:t>
            </a:r>
            <a:endParaRPr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" name="Rectangle 56"/>
          <p:cNvSpPr>
            <a:spLocks noChangeArrowheads="1"/>
          </p:cNvSpPr>
          <p:nvPr/>
        </p:nvSpPr>
        <p:spPr bwMode="auto">
          <a:xfrm>
            <a:off x="1923447" y="3580976"/>
            <a:ext cx="479584" cy="377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58</a:t>
            </a:r>
            <a:endParaRPr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" name="Rectangle 56"/>
          <p:cNvSpPr>
            <a:spLocks noChangeArrowheads="1"/>
          </p:cNvSpPr>
          <p:nvPr/>
        </p:nvSpPr>
        <p:spPr bwMode="auto">
          <a:xfrm>
            <a:off x="2712117" y="3580976"/>
            <a:ext cx="479584" cy="377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60</a:t>
            </a:r>
            <a:endParaRPr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" name="Rectangle 56"/>
          <p:cNvSpPr>
            <a:spLocks noChangeArrowheads="1"/>
          </p:cNvSpPr>
          <p:nvPr/>
        </p:nvSpPr>
        <p:spPr bwMode="auto">
          <a:xfrm>
            <a:off x="3406489" y="3580976"/>
            <a:ext cx="479584" cy="377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79</a:t>
            </a:r>
            <a:endParaRPr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" name="Rectangle 56"/>
          <p:cNvSpPr>
            <a:spLocks noChangeArrowheads="1"/>
          </p:cNvSpPr>
          <p:nvPr/>
        </p:nvSpPr>
        <p:spPr bwMode="auto">
          <a:xfrm>
            <a:off x="4100862" y="3580976"/>
            <a:ext cx="479584" cy="377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98</a:t>
            </a:r>
            <a:endParaRPr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34778" y="868026"/>
            <a:ext cx="340328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+mn-ea"/>
              </a:rPr>
              <a:t>4.</a:t>
            </a:r>
            <a:r>
              <a:rPr lang="zh-CN" altLang="en-US" sz="2100" dirty="0">
                <a:latin typeface="+mn-ea"/>
              </a:rPr>
              <a:t>按要求把卡片放在</a:t>
            </a:r>
            <a:r>
              <a:rPr lang="zh-CN" altLang="en-US" sz="2100" b="1" u="sng" dirty="0">
                <a:latin typeface="+mn-ea"/>
              </a:rPr>
              <a:t>    </a:t>
            </a:r>
            <a:r>
              <a:rPr lang="zh-CN" altLang="en-US" sz="2100" dirty="0">
                <a:latin typeface="+mn-ea"/>
              </a:rPr>
              <a:t>上。</a:t>
            </a:r>
            <a:endParaRPr lang="zh-CN" altLang="en-US" sz="2100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623060" y="373879"/>
            <a:ext cx="5897880" cy="3263653"/>
            <a:chOff x="2164080" y="973772"/>
            <a:chExt cx="7863840" cy="435153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807895" y="973772"/>
              <a:ext cx="6576209" cy="3179962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164080" y="2982159"/>
              <a:ext cx="7863840" cy="2343150"/>
            </a:xfrm>
            <a:prstGeom prst="rect">
              <a:avLst/>
            </a:prstGeom>
            <a:solidFill>
              <a:srgbClr val="ADDE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264262" y="291748"/>
            <a:ext cx="2478938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四、课堂小结</a:t>
            </a:r>
            <a:endParaRPr lang="zh-CN" altLang="en-US" sz="24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23062" y="1689580"/>
            <a:ext cx="5897881" cy="200824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>
              <a:lnSpc>
                <a:spcPct val="200000"/>
              </a:lnSpc>
            </a:pPr>
            <a:r>
              <a:rPr lang="zh-CN" altLang="en-US" sz="2100" dirty="0"/>
              <a:t>两位数比较大小时，先比较十位上的数字，十位上的数大的，这个数就大。如果十位上的数字相同，就比较个位上的数字。</a:t>
            </a:r>
            <a:endParaRPr lang="zh-CN" altLang="en-US" sz="21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742005" y="33983"/>
            <a:ext cx="7659995" cy="511907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342088" y="2031544"/>
            <a:ext cx="3044427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+mj-ea"/>
                <a:ea typeface="+mj-ea"/>
              </a:rPr>
              <a:t>谢谢观看</a:t>
            </a:r>
            <a:endParaRPr lang="zh-CN" altLang="en-US" sz="5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"/>
            <a:ext cx="2597468" cy="1045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02530" y="406832"/>
            <a:ext cx="2538945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30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课时目标</a:t>
            </a:r>
            <a:endParaRPr lang="zh-CN" altLang="en-US" sz="3000" b="1" spc="45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8170" y="1551658"/>
            <a:ext cx="7560469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>
              <a:lnSpc>
                <a:spcPct val="200000"/>
              </a:lnSpc>
            </a:pPr>
            <a:r>
              <a:rPr lang="en-US" altLang="zh-CN" sz="2100" dirty="0"/>
              <a:t>1.</a:t>
            </a:r>
            <a:r>
              <a:rPr lang="zh-CN" altLang="en-US" sz="2100" dirty="0"/>
              <a:t>比较</a:t>
            </a:r>
            <a:r>
              <a:rPr lang="en-US" altLang="zh-CN" sz="2100" dirty="0"/>
              <a:t>100</a:t>
            </a:r>
            <a:r>
              <a:rPr lang="zh-CN" altLang="en-US" sz="2100" dirty="0"/>
              <a:t>以内数的大小，进一步巩固</a:t>
            </a:r>
            <a:r>
              <a:rPr lang="en-US" altLang="zh-CN" sz="2100" dirty="0"/>
              <a:t>100</a:t>
            </a:r>
            <a:r>
              <a:rPr lang="zh-CN" altLang="en-US" sz="2100" dirty="0"/>
              <a:t>以内数的顺序。</a:t>
            </a:r>
            <a:endParaRPr lang="en-US" altLang="zh-CN" sz="2100" dirty="0"/>
          </a:p>
          <a:p>
            <a:pPr indent="540385">
              <a:lnSpc>
                <a:spcPct val="200000"/>
              </a:lnSpc>
            </a:pPr>
            <a:r>
              <a:rPr lang="en-US" altLang="zh-CN" sz="2100" dirty="0"/>
              <a:t>2.</a:t>
            </a:r>
            <a:r>
              <a:rPr lang="zh-CN" altLang="en-US" sz="2100" dirty="0"/>
              <a:t>培养积极思考、善于与人合作交流等良好的学习习惯。</a:t>
            </a:r>
            <a:endParaRPr lang="en-US" altLang="zh-CN" sz="21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820354" y="282889"/>
            <a:ext cx="788675" cy="7886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4262" y="291748"/>
            <a:ext cx="2538945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一、复习导入</a:t>
            </a:r>
            <a:endParaRPr lang="zh-CN" altLang="en-US" sz="24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70529" y="848679"/>
            <a:ext cx="6615350" cy="283923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zh-CN" sz="2400" dirty="0"/>
              <a:t>50</a:t>
            </a:r>
            <a:r>
              <a:rPr lang="zh-CN" altLang="en-US" sz="2400" dirty="0"/>
              <a:t>前面一个数是（    ），后面一个数是（    ）。</a:t>
            </a:r>
            <a:endParaRPr lang="en-US" altLang="zh-CN" sz="2400" dirty="0"/>
          </a:p>
          <a:p>
            <a:pPr>
              <a:lnSpc>
                <a:spcPct val="250000"/>
              </a:lnSpc>
            </a:pPr>
            <a:r>
              <a:rPr lang="en-US" altLang="zh-CN" sz="2400" dirty="0"/>
              <a:t>76</a:t>
            </a:r>
            <a:r>
              <a:rPr lang="zh-CN" altLang="en-US" sz="2400" dirty="0"/>
              <a:t>里面有（    ）个十和（    ）个一。</a:t>
            </a:r>
            <a:endParaRPr lang="en-US" altLang="zh-CN" sz="2400" dirty="0"/>
          </a:p>
          <a:p>
            <a:pPr>
              <a:lnSpc>
                <a:spcPct val="250000"/>
              </a:lnSpc>
            </a:pPr>
            <a:r>
              <a:rPr lang="en-US" altLang="zh-CN" sz="2400" dirty="0"/>
              <a:t>9</a:t>
            </a:r>
            <a:r>
              <a:rPr lang="zh-CN" altLang="en-US" sz="2400" dirty="0"/>
              <a:t>个十和</a:t>
            </a:r>
            <a:r>
              <a:rPr lang="en-US" altLang="zh-CN" sz="2400" dirty="0"/>
              <a:t>3</a:t>
            </a:r>
            <a:r>
              <a:rPr lang="zh-CN" altLang="en-US" sz="2400" dirty="0"/>
              <a:t>个一是（    ）。</a:t>
            </a:r>
            <a:endParaRPr lang="zh-CN" altLang="en-US" sz="2400" dirty="0"/>
          </a:p>
        </p:txBody>
      </p:sp>
      <p:sp>
        <p:nvSpPr>
          <p:cNvPr id="3" name="文本框 2"/>
          <p:cNvSpPr txBox="1"/>
          <p:nvPr/>
        </p:nvSpPr>
        <p:spPr>
          <a:xfrm>
            <a:off x="3860959" y="1307307"/>
            <a:ext cx="471488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+mn-ea"/>
              </a:rPr>
              <a:t>49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65156" y="1307306"/>
            <a:ext cx="471488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+mn-ea"/>
              </a:rPr>
              <a:t>51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20854" y="2231753"/>
            <a:ext cx="471488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+mn-ea"/>
              </a:rPr>
              <a:t>7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02041" y="2231753"/>
            <a:ext cx="471488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+mn-ea"/>
              </a:rPr>
              <a:t>6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71912" y="3140438"/>
            <a:ext cx="471488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+mn-ea"/>
              </a:rPr>
              <a:t>93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016592" y="3687918"/>
            <a:ext cx="1165862" cy="11658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4265" y="291748"/>
            <a:ext cx="2470365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二、互动新授</a:t>
            </a:r>
            <a:endParaRPr lang="zh-CN" altLang="en-US" sz="24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1208" y="821622"/>
            <a:ext cx="3370153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</a:rPr>
              <a:t>（一）十位不同，比较大小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19597" y="1216344"/>
            <a:ext cx="3504806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利用小棒比较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42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与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37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的大小 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87075" y="1709138"/>
            <a:ext cx="2514286" cy="104285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81546" y="1718423"/>
            <a:ext cx="2685714" cy="1007143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987077" y="2751996"/>
            <a:ext cx="2991685" cy="1497149"/>
            <a:chOff x="1651713" y="2057399"/>
            <a:chExt cx="3988913" cy="1996199"/>
          </a:xfrm>
        </p:grpSpPr>
        <p:pic>
          <p:nvPicPr>
            <p:cNvPr id="8" name="Picture 10" descr="未标题-4"/>
            <p:cNvPicPr>
              <a:picLocks noChangeAspect="1" noChangeArrowheads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 bwMode="auto">
            <a:xfrm>
              <a:off x="1651713" y="2057399"/>
              <a:ext cx="3988913" cy="1996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矩形 8"/>
            <p:cNvSpPr/>
            <p:nvPr/>
          </p:nvSpPr>
          <p:spPr>
            <a:xfrm>
              <a:off x="5040630" y="3074670"/>
              <a:ext cx="594360" cy="9715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812619" y="2717706"/>
            <a:ext cx="2854643" cy="1508761"/>
            <a:chOff x="6457950" y="2914649"/>
            <a:chExt cx="3806190" cy="2011681"/>
          </a:xfrm>
        </p:grpSpPr>
        <p:pic>
          <p:nvPicPr>
            <p:cNvPr id="11" name="Picture 10" descr="未标题-4"/>
            <p:cNvPicPr>
              <a:picLocks noChangeAspect="1" noChangeArrowheads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 bwMode="auto">
            <a:xfrm>
              <a:off x="6457950" y="2914649"/>
              <a:ext cx="3806190" cy="2011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6457950" y="3806190"/>
              <a:ext cx="582930" cy="7772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Text Box 18"/>
          <p:cNvSpPr txBox="1">
            <a:spLocks noChangeArrowheads="1"/>
          </p:cNvSpPr>
          <p:nvPr/>
        </p:nvSpPr>
        <p:spPr bwMode="auto">
          <a:xfrm>
            <a:off x="3880209" y="3500569"/>
            <a:ext cx="136960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solidFill>
                  <a:srgbClr val="FF0000"/>
                </a:solidFill>
                <a:latin typeface="+mn-ea"/>
                <a:ea typeface="+mn-ea"/>
              </a:rPr>
              <a:t>42 </a:t>
            </a:r>
            <a:r>
              <a:rPr lang="zh-CN" altLang="en-US" sz="2400" dirty="0">
                <a:solidFill>
                  <a:srgbClr val="FF0000"/>
                </a:solidFill>
                <a:latin typeface="+mn-ea"/>
                <a:ea typeface="+mn-ea"/>
              </a:rPr>
              <a:t>＞ </a:t>
            </a:r>
            <a:r>
              <a:rPr lang="en-US" altLang="zh-CN" sz="2400" dirty="0">
                <a:solidFill>
                  <a:srgbClr val="FF0000"/>
                </a:solidFill>
                <a:latin typeface="+mn-ea"/>
                <a:ea typeface="+mn-ea"/>
              </a:rPr>
              <a:t>37</a:t>
            </a:r>
            <a:endParaRPr lang="en-US" altLang="zh-CN" sz="24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4265" y="291748"/>
            <a:ext cx="2470365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二、互动新授</a:t>
            </a:r>
            <a:endParaRPr lang="zh-CN" altLang="en-US" sz="24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208" y="821622"/>
            <a:ext cx="3370153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00B0F0"/>
                </a:solidFill>
              </a:rPr>
              <a:t>（一）十位不同，比较大小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51505" y="1756342"/>
            <a:ext cx="3503327" cy="1693454"/>
            <a:chOff x="1135337" y="2341788"/>
            <a:chExt cx="4671103" cy="2257938"/>
          </a:xfrm>
        </p:grpSpPr>
        <p:sp>
          <p:nvSpPr>
            <p:cNvPr id="7" name="圆角矩形标注 6"/>
            <p:cNvSpPr/>
            <p:nvPr/>
          </p:nvSpPr>
          <p:spPr>
            <a:xfrm flipH="1">
              <a:off x="2667000" y="2341788"/>
              <a:ext cx="3139440" cy="1296226"/>
            </a:xfrm>
            <a:prstGeom prst="wedgeRoundRectCallout">
              <a:avLst>
                <a:gd name="adj1" fmla="val 54411"/>
                <a:gd name="adj2" fmla="val 25187"/>
                <a:gd name="adj3" fmla="val 16667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/>
                  </a:solidFill>
                </a:rPr>
                <a:t>有</a:t>
              </a:r>
              <a:r>
                <a:rPr lang="zh-CN" altLang="en-US" sz="1800" dirty="0">
                  <a:solidFill>
                    <a:schemeClr val="tx1"/>
                  </a:solidFill>
                </a:rPr>
                <a:t>的</a:t>
              </a:r>
              <a:r>
                <a:rPr lang="zh-CN" altLang="en-US" sz="1800" dirty="0">
                  <a:solidFill>
                    <a:schemeClr val="tx1"/>
                  </a:solidFill>
                </a:rPr>
                <a:t>同学</a:t>
              </a:r>
              <a:r>
                <a:rPr lang="zh-CN" altLang="en-US" sz="1800" dirty="0">
                  <a:solidFill>
                    <a:schemeClr val="tx1"/>
                  </a:solidFill>
                </a:rPr>
                <a:t>还借助了计数器比较大小。</a:t>
              </a:r>
              <a:endParaRPr lang="zh-CN" altLang="en-US" sz="1800" dirty="0">
                <a:solidFill>
                  <a:schemeClr val="tx1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1135337" y="3156361"/>
              <a:ext cx="1355888" cy="1443365"/>
            </a:xfrm>
            <a:prstGeom prst="rect">
              <a:avLst/>
            </a:prstGeom>
          </p:spPr>
        </p:pic>
      </p:grpSp>
      <p:grpSp>
        <p:nvGrpSpPr>
          <p:cNvPr id="9" name="组合 1"/>
          <p:cNvGrpSpPr/>
          <p:nvPr/>
        </p:nvGrpSpPr>
        <p:grpSpPr bwMode="auto">
          <a:xfrm>
            <a:off x="4998485" y="1214036"/>
            <a:ext cx="3396853" cy="1514475"/>
            <a:chOff x="2428655" y="3219450"/>
            <a:chExt cx="5339864" cy="2381024"/>
          </a:xfrm>
        </p:grpSpPr>
        <p:pic>
          <p:nvPicPr>
            <p:cNvPr id="10" name="Picture 2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887746" y="3219450"/>
              <a:ext cx="1880773" cy="23710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2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428655" y="3265108"/>
              <a:ext cx="1894142" cy="2335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Text Box 18"/>
          <p:cNvSpPr txBox="1">
            <a:spLocks noChangeArrowheads="1"/>
          </p:cNvSpPr>
          <p:nvPr/>
        </p:nvSpPr>
        <p:spPr bwMode="auto">
          <a:xfrm>
            <a:off x="6066197" y="3011215"/>
            <a:ext cx="136960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solidFill>
                  <a:srgbClr val="FF0000"/>
                </a:solidFill>
                <a:latin typeface="+mn-ea"/>
                <a:ea typeface="+mn-ea"/>
              </a:rPr>
              <a:t>42 </a:t>
            </a:r>
            <a:r>
              <a:rPr lang="zh-CN" altLang="en-US" sz="2400" dirty="0">
                <a:solidFill>
                  <a:srgbClr val="FF0000"/>
                </a:solidFill>
                <a:latin typeface="+mn-ea"/>
                <a:ea typeface="+mn-ea"/>
              </a:rPr>
              <a:t>＞ </a:t>
            </a:r>
            <a:r>
              <a:rPr lang="en-US" altLang="zh-CN" sz="2400" dirty="0">
                <a:solidFill>
                  <a:srgbClr val="FF0000"/>
                </a:solidFill>
                <a:latin typeface="+mn-ea"/>
                <a:ea typeface="+mn-ea"/>
              </a:rPr>
              <a:t>37</a:t>
            </a:r>
            <a:endParaRPr lang="en-US" altLang="zh-CN" sz="24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4265" y="291748"/>
            <a:ext cx="2470365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二、互动新授</a:t>
            </a:r>
            <a:endParaRPr lang="zh-CN" altLang="en-US" sz="24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208" y="821622"/>
            <a:ext cx="3370153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chemeClr val="accent2"/>
                </a:solidFill>
              </a:rPr>
              <a:t>（二）十位相同，比较大小</a:t>
            </a:r>
            <a:endParaRPr lang="zh-CN" altLang="en-US" sz="2100" dirty="0">
              <a:solidFill>
                <a:schemeClr val="accent2"/>
              </a:solidFill>
            </a:endParaRPr>
          </a:p>
        </p:txBody>
      </p:sp>
      <p:pic>
        <p:nvPicPr>
          <p:cNvPr id="7" name="Picture 8" descr="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54373" y="730330"/>
            <a:ext cx="3673436" cy="1632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838622" y="1423480"/>
            <a:ext cx="3121429" cy="1435715"/>
            <a:chOff x="352350" y="2092282"/>
            <a:chExt cx="4161905" cy="191428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52350" y="2092282"/>
              <a:ext cx="4161905" cy="1914286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4160520" y="3303270"/>
              <a:ext cx="353735" cy="4114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61483" y="2910529"/>
            <a:ext cx="4081931" cy="1525910"/>
            <a:chOff x="481975" y="3880706"/>
            <a:chExt cx="5442574" cy="2034546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flipH="1">
              <a:off x="481975" y="3880706"/>
              <a:ext cx="2034546" cy="2034546"/>
            </a:xfrm>
            <a:prstGeom prst="rect">
              <a:avLst/>
            </a:prstGeom>
          </p:spPr>
        </p:pic>
        <p:sp>
          <p:nvSpPr>
            <p:cNvPr id="12" name="圆角矩形标注 11"/>
            <p:cNvSpPr/>
            <p:nvPr/>
          </p:nvSpPr>
          <p:spPr>
            <a:xfrm flipH="1">
              <a:off x="2237432" y="4425104"/>
              <a:ext cx="3687117" cy="612648"/>
            </a:xfrm>
            <a:prstGeom prst="wedgeRoundRectCallout">
              <a:avLst>
                <a:gd name="adj1" fmla="val 54411"/>
                <a:gd name="adj2" fmla="val 25187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800" dirty="0">
                  <a:solidFill>
                    <a:schemeClr val="tx1"/>
                  </a:solidFill>
                </a:rPr>
                <a:t>这样的数怎样比较大小呢？</a:t>
              </a:r>
              <a:endParaRPr lang="zh-CN" altLang="en-US" sz="1800" dirty="0">
                <a:solidFill>
                  <a:schemeClr val="tx1"/>
                </a:solidFill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78493" y="2780715"/>
            <a:ext cx="914286" cy="1535714"/>
          </a:xfrm>
          <a:prstGeom prst="rect">
            <a:avLst/>
          </a:prstGeom>
        </p:spPr>
      </p:pic>
      <p:sp>
        <p:nvSpPr>
          <p:cNvPr id="15" name="圆角矩形标注 14"/>
          <p:cNvSpPr/>
          <p:nvPr/>
        </p:nvSpPr>
        <p:spPr>
          <a:xfrm flipH="1">
            <a:off x="5082064" y="2640330"/>
            <a:ext cx="2667476" cy="1406214"/>
          </a:xfrm>
          <a:prstGeom prst="wedgeRoundRectCallout">
            <a:avLst>
              <a:gd name="adj1" fmla="val -55230"/>
              <a:gd name="adj2" fmla="val 27200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1"/>
                </a:solidFill>
              </a:rPr>
              <a:t>十位上的数字相同，那么可以比较个位上的数字。</a:t>
            </a:r>
            <a:r>
              <a:rPr lang="en-US" altLang="zh-CN" sz="1800" dirty="0">
                <a:solidFill>
                  <a:schemeClr val="tx1"/>
                </a:solidFill>
              </a:rPr>
              <a:t>3</a:t>
            </a:r>
            <a:r>
              <a:rPr lang="zh-CN" altLang="en-US" sz="1800" dirty="0">
                <a:solidFill>
                  <a:schemeClr val="tx1"/>
                </a:solidFill>
              </a:rPr>
              <a:t>＜</a:t>
            </a:r>
            <a:r>
              <a:rPr lang="en-US" altLang="zh-CN" sz="1800" dirty="0">
                <a:solidFill>
                  <a:schemeClr val="tx1"/>
                </a:solidFill>
              </a:rPr>
              <a:t>5</a:t>
            </a:r>
            <a:r>
              <a:rPr lang="zh-CN" altLang="en-US" sz="1800" dirty="0">
                <a:solidFill>
                  <a:schemeClr val="tx1"/>
                </a:solidFill>
              </a:rPr>
              <a:t>，所以</a:t>
            </a:r>
            <a:r>
              <a:rPr lang="en-US" altLang="zh-CN" sz="1800" dirty="0">
                <a:solidFill>
                  <a:srgbClr val="FF0000"/>
                </a:solidFill>
              </a:rPr>
              <a:t>23</a:t>
            </a:r>
            <a:r>
              <a:rPr lang="zh-CN" altLang="en-US" sz="1800" dirty="0">
                <a:solidFill>
                  <a:srgbClr val="FF0000"/>
                </a:solidFill>
              </a:rPr>
              <a:t>＜</a:t>
            </a:r>
            <a:r>
              <a:rPr lang="en-US" altLang="zh-CN" sz="1800" dirty="0">
                <a:solidFill>
                  <a:srgbClr val="FF0000"/>
                </a:solidFill>
              </a:rPr>
              <a:t>25</a:t>
            </a:r>
            <a:r>
              <a:rPr lang="zh-CN" altLang="en-US" sz="1800" dirty="0">
                <a:solidFill>
                  <a:schemeClr val="tx1"/>
                </a:solidFill>
              </a:rPr>
              <a:t>。</a:t>
            </a:r>
            <a:endParaRPr lang="zh-CN" altLang="en-US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4264" y="291748"/>
            <a:ext cx="2333205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三、巩固练习</a:t>
            </a:r>
            <a:endParaRPr lang="zh-CN" altLang="en-US" sz="24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12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15678" y="1606154"/>
            <a:ext cx="5912644" cy="1931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6082903" y="3155157"/>
            <a:ext cx="353616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100">
                <a:solidFill>
                  <a:srgbClr val="FF0000"/>
                </a:solidFill>
                <a:ea typeface="黑体" panose="02010609060101010101" pitchFamily="49" charset="-122"/>
              </a:rPr>
              <a:t>＞</a:t>
            </a:r>
            <a:endParaRPr lang="zh-CN" altLang="en-US" sz="21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7" name="矩形 7"/>
          <p:cNvSpPr>
            <a:spLocks noChangeArrowheads="1"/>
          </p:cNvSpPr>
          <p:nvPr/>
        </p:nvSpPr>
        <p:spPr bwMode="auto">
          <a:xfrm>
            <a:off x="2669671" y="3158729"/>
            <a:ext cx="40780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100" dirty="0">
                <a:solidFill>
                  <a:srgbClr val="FF0000"/>
                </a:solidFill>
                <a:ea typeface="黑体" panose="02010609060101010101" pitchFamily="49" charset="-122"/>
              </a:rPr>
              <a:t>＜</a:t>
            </a:r>
            <a:endParaRPr lang="zh-CN" altLang="en-US" sz="21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12892" y="870746"/>
            <a:ext cx="4976042" cy="426378"/>
            <a:chOff x="1350523" y="1160997"/>
            <a:chExt cx="6634722" cy="568505"/>
          </a:xfrm>
        </p:grpSpPr>
        <p:sp>
          <p:nvSpPr>
            <p:cNvPr id="2" name="矩形 1"/>
            <p:cNvSpPr/>
            <p:nvPr/>
          </p:nvSpPr>
          <p:spPr>
            <a:xfrm>
              <a:off x="1350523" y="1175504"/>
              <a:ext cx="6634722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dirty="0"/>
                <a:t>1. </a:t>
              </a:r>
              <a:r>
                <a:rPr lang="zh-CN" altLang="en-US" sz="2100" dirty="0"/>
                <a:t>在   </a:t>
              </a:r>
              <a:r>
                <a:rPr lang="zh-CN" altLang="en-US" sz="2100" dirty="0"/>
                <a:t>   里</a:t>
              </a:r>
              <a:r>
                <a:rPr lang="zh-CN" altLang="en-US" sz="2100" dirty="0"/>
                <a:t>填上“＞”“＜”或“＝”。</a:t>
              </a:r>
              <a:endParaRPr lang="zh-CN" altLang="en-US" sz="2100" dirty="0"/>
            </a:p>
          </p:txBody>
        </p:sp>
        <p:pic>
          <p:nvPicPr>
            <p:cNvPr id="8" name="Picture 8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185987" y="1160997"/>
              <a:ext cx="539750" cy="511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4264" y="291748"/>
            <a:ext cx="2333205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三、巩固练习</a:t>
            </a:r>
            <a:endParaRPr lang="zh-CN" altLang="en-US" sz="24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314359" y="993143"/>
            <a:ext cx="4976042" cy="426378"/>
            <a:chOff x="1350523" y="1160997"/>
            <a:chExt cx="6634722" cy="568505"/>
          </a:xfrm>
        </p:grpSpPr>
        <p:sp>
          <p:nvSpPr>
            <p:cNvPr id="4" name="矩形 3"/>
            <p:cNvSpPr/>
            <p:nvPr/>
          </p:nvSpPr>
          <p:spPr>
            <a:xfrm>
              <a:off x="1350523" y="1175504"/>
              <a:ext cx="6634722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dirty="0"/>
                <a:t>2. </a:t>
              </a:r>
              <a:r>
                <a:rPr lang="zh-CN" altLang="en-US" sz="2100" dirty="0"/>
                <a:t>在   </a:t>
              </a:r>
              <a:r>
                <a:rPr lang="zh-CN" altLang="en-US" sz="2100" dirty="0"/>
                <a:t>   里</a:t>
              </a:r>
              <a:r>
                <a:rPr lang="zh-CN" altLang="en-US" sz="2100" dirty="0"/>
                <a:t>填上“＞”“＜”或“＝”。</a:t>
              </a:r>
              <a:endParaRPr lang="zh-CN" altLang="en-US" sz="2100" dirty="0"/>
            </a:p>
          </p:txBody>
        </p:sp>
        <p:pic>
          <p:nvPicPr>
            <p:cNvPr id="6" name="Picture 8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185987" y="1160997"/>
              <a:ext cx="539750" cy="511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" name="Picture 2" descr="1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54971" y="1804036"/>
            <a:ext cx="6020991" cy="812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9"/>
          <p:cNvSpPr>
            <a:spLocks noChangeArrowheads="1"/>
          </p:cNvSpPr>
          <p:nvPr/>
        </p:nvSpPr>
        <p:spPr bwMode="auto">
          <a:xfrm>
            <a:off x="2081503" y="1808322"/>
            <a:ext cx="40780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100">
                <a:solidFill>
                  <a:srgbClr val="FF0000"/>
                </a:solidFill>
                <a:ea typeface="黑体" panose="02010609060101010101" pitchFamily="49" charset="-122"/>
              </a:rPr>
              <a:t>＜</a:t>
            </a:r>
            <a:endParaRPr lang="zh-CN" altLang="en-US" sz="21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9" name="矩形 10"/>
          <p:cNvSpPr>
            <a:spLocks noChangeArrowheads="1"/>
          </p:cNvSpPr>
          <p:nvPr/>
        </p:nvSpPr>
        <p:spPr bwMode="auto">
          <a:xfrm>
            <a:off x="4480612" y="1813561"/>
            <a:ext cx="40780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100">
                <a:solidFill>
                  <a:srgbClr val="FF0000"/>
                </a:solidFill>
                <a:ea typeface="黑体" panose="02010609060101010101" pitchFamily="49" charset="-122"/>
              </a:rPr>
              <a:t>＜</a:t>
            </a:r>
            <a:endParaRPr lang="zh-CN" altLang="en-US" sz="21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0" name="矩形 11"/>
          <p:cNvSpPr>
            <a:spLocks noChangeArrowheads="1"/>
          </p:cNvSpPr>
          <p:nvPr/>
        </p:nvSpPr>
        <p:spPr bwMode="auto">
          <a:xfrm>
            <a:off x="4480612" y="2217184"/>
            <a:ext cx="40780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100">
                <a:solidFill>
                  <a:srgbClr val="FF0000"/>
                </a:solidFill>
                <a:ea typeface="黑体" panose="02010609060101010101" pitchFamily="49" charset="-122"/>
              </a:rPr>
              <a:t>＜</a:t>
            </a:r>
            <a:endParaRPr lang="zh-CN" altLang="en-US" sz="21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1" name="矩形 12"/>
          <p:cNvSpPr>
            <a:spLocks noChangeArrowheads="1"/>
          </p:cNvSpPr>
          <p:nvPr/>
        </p:nvSpPr>
        <p:spPr bwMode="auto">
          <a:xfrm>
            <a:off x="6810072" y="2221946"/>
            <a:ext cx="40780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100">
                <a:solidFill>
                  <a:srgbClr val="FF0000"/>
                </a:solidFill>
                <a:ea typeface="黑体" panose="02010609060101010101" pitchFamily="49" charset="-122"/>
              </a:rPr>
              <a:t>＞</a:t>
            </a:r>
            <a:endParaRPr lang="zh-CN" altLang="en-US" sz="21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2" name="矩形 13"/>
          <p:cNvSpPr>
            <a:spLocks noChangeArrowheads="1"/>
          </p:cNvSpPr>
          <p:nvPr/>
        </p:nvSpPr>
        <p:spPr bwMode="auto">
          <a:xfrm>
            <a:off x="2118412" y="2212421"/>
            <a:ext cx="40780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100">
                <a:solidFill>
                  <a:srgbClr val="FF0000"/>
                </a:solidFill>
                <a:ea typeface="黑体" panose="02010609060101010101" pitchFamily="49" charset="-122"/>
              </a:rPr>
              <a:t>＞</a:t>
            </a:r>
            <a:endParaRPr lang="zh-CN" altLang="en-US" sz="21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3" name="矩形 14"/>
          <p:cNvSpPr>
            <a:spLocks noChangeArrowheads="1"/>
          </p:cNvSpPr>
          <p:nvPr/>
        </p:nvSpPr>
        <p:spPr bwMode="auto">
          <a:xfrm>
            <a:off x="6785662" y="1805228"/>
            <a:ext cx="40780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100">
                <a:solidFill>
                  <a:srgbClr val="FF0000"/>
                </a:solidFill>
                <a:ea typeface="黑体" panose="02010609060101010101" pitchFamily="49" charset="-122"/>
              </a:rPr>
              <a:t>＝</a:t>
            </a:r>
            <a:endParaRPr lang="en-US" altLang="zh-CN" sz="21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639492" y="3669985"/>
            <a:ext cx="1264923" cy="12649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4264" y="291748"/>
            <a:ext cx="2333205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三、巩固练习</a:t>
            </a:r>
            <a:endParaRPr lang="zh-CN" altLang="en-US" sz="24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91175" y="1408745"/>
            <a:ext cx="5246370" cy="2234325"/>
            <a:chOff x="2343150" y="1531618"/>
            <a:chExt cx="6995160" cy="2979100"/>
          </a:xfrm>
        </p:grpSpPr>
        <p:cxnSp>
          <p:nvCxnSpPr>
            <p:cNvPr id="6" name="直接连接符 5"/>
            <p:cNvCxnSpPr/>
            <p:nvPr/>
          </p:nvCxnSpPr>
          <p:spPr>
            <a:xfrm flipH="1">
              <a:off x="7280910" y="1531620"/>
              <a:ext cx="20574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H="1">
              <a:off x="3897630" y="1531620"/>
              <a:ext cx="5440680" cy="144018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>
              <a:off x="2343150" y="1531619"/>
              <a:ext cx="6995160" cy="94869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8389620" y="1531618"/>
              <a:ext cx="948690" cy="29791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1859757" y="1537333"/>
            <a:ext cx="5263515" cy="2315828"/>
            <a:chOff x="2434590" y="1703070"/>
            <a:chExt cx="7018020" cy="3087771"/>
          </a:xfrm>
        </p:grpSpPr>
        <p:cxnSp>
          <p:nvCxnSpPr>
            <p:cNvPr id="11" name="直接连接符 10"/>
            <p:cNvCxnSpPr/>
            <p:nvPr/>
          </p:nvCxnSpPr>
          <p:spPr>
            <a:xfrm flipH="1" flipV="1">
              <a:off x="5257800" y="1703070"/>
              <a:ext cx="4171950" cy="25146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 flipV="1">
              <a:off x="5497830" y="3030379"/>
              <a:ext cx="3931920" cy="1187292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 flipV="1">
              <a:off x="6995160" y="3856272"/>
              <a:ext cx="2457450" cy="361399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2434590" y="4217670"/>
              <a:ext cx="6995160" cy="81439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3897630" y="4235529"/>
              <a:ext cx="5543550" cy="243399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5497830" y="4217669"/>
              <a:ext cx="3954780" cy="573172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745333" y="730330"/>
            <a:ext cx="7653339" cy="3842857"/>
            <a:chOff x="948691" y="809945"/>
            <a:chExt cx="10204452" cy="512380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38857" y="809945"/>
              <a:ext cx="10114286" cy="5123809"/>
            </a:xfrm>
            <a:prstGeom prst="rect">
              <a:avLst/>
            </a:prstGeom>
          </p:spPr>
        </p:pic>
        <p:sp>
          <p:nvSpPr>
            <p:cNvPr id="2" name="矩形 1"/>
            <p:cNvSpPr/>
            <p:nvPr/>
          </p:nvSpPr>
          <p:spPr>
            <a:xfrm>
              <a:off x="948691" y="973772"/>
              <a:ext cx="1771650" cy="5807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045777" y="850344"/>
            <a:ext cx="1095916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+mn-ea"/>
              </a:rPr>
              <a:t>3.</a:t>
            </a:r>
            <a:r>
              <a:rPr lang="zh-CN" altLang="en-US" sz="2100" dirty="0">
                <a:latin typeface="+mn-ea"/>
              </a:rPr>
              <a:t>写信。</a:t>
            </a:r>
            <a:endParaRPr lang="zh-CN" altLang="en-US" sz="2100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421f1f8b-2ec4-43d6-a751-4e71fbf7849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482</Words>
  <Application>WPS 演示</Application>
  <PresentationFormat>全屏显示(16:9)</PresentationFormat>
  <Paragraphs>96</Paragraphs>
  <Slides>12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黑体</vt:lpstr>
      <vt:lpstr>微软雅黑</vt:lpstr>
      <vt:lpstr>Arial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</cp:revision>
  <dcterms:created xsi:type="dcterms:W3CDTF">2020-01-12T01:10:00Z</dcterms:created>
  <dcterms:modified xsi:type="dcterms:W3CDTF">2023-01-26T10:46:24Z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D73DC97AFEF74309BD1EE32689FBB278</vt:lpwstr>
  </property>
</Properties>
</file>