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7" r:id="rId3"/>
    <p:sldId id="273" r:id="rId5"/>
    <p:sldId id="259" r:id="rId6"/>
    <p:sldId id="281" r:id="rId7"/>
    <p:sldId id="288" r:id="rId8"/>
    <p:sldId id="289" r:id="rId9"/>
    <p:sldId id="291" r:id="rId10"/>
    <p:sldId id="292" r:id="rId11"/>
    <p:sldId id="293" r:id="rId12"/>
    <p:sldId id="263" r:id="rId13"/>
  </p:sldIdLst>
  <p:sldSz cx="9144000" cy="5143500" type="screen16x9"/>
  <p:notesSz cx="6858000" cy="9144000"/>
  <p:custDataLst>
    <p:tags r:id="rId17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7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pos="5602" userDrawn="1">
          <p15:clr>
            <a:srgbClr val="A4A3A4"/>
          </p15:clr>
        </p15:guide>
        <p15:guide id="4" pos="15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D73A"/>
    <a:srgbClr val="82B6D8"/>
    <a:srgbClr val="E2B0B3"/>
    <a:srgbClr val="E9F1D8"/>
    <a:srgbClr val="EC6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11" autoAdjust="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-96" y="-690"/>
      </p:cViewPr>
      <p:guideLst>
        <p:guide orient="horz" pos="1637"/>
        <p:guide pos="2880"/>
        <p:guide pos="5602"/>
        <p:guide pos="15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A59EA328-200F-4CC3-AA93-FEE7906DF771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B24233D7-9150-4206-8D41-25B8C3FB6D28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4233D7-9150-4206-8D41-25B8C3FB6D28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02BDC-9480-4897-8622-F189776431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A8CB7-C0ED-4974-88B7-90308F6F50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02BDC-9480-4897-8622-F189776431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A8CB7-C0ED-4974-88B7-90308F6F50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2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02BDC-9480-4897-8622-F189776431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A8CB7-C0ED-4974-88B7-90308F6F50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图片 79"/>
          <p:cNvPicPr>
            <a:picLocks noChangeAspect="1"/>
          </p:cNvPicPr>
          <p:nvPr userDrawn="1"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3" y="176733"/>
            <a:ext cx="337457" cy="567004"/>
          </a:xfrm>
          <a:prstGeom prst="rect">
            <a:avLst/>
          </a:prstGeom>
        </p:spPr>
      </p:pic>
      <p:pic>
        <p:nvPicPr>
          <p:cNvPr id="81" name="图片 80"/>
          <p:cNvPicPr>
            <a:picLocks noChangeAspect="1"/>
          </p:cNvPicPr>
          <p:nvPr userDrawn="1"/>
        </p:nvPicPr>
        <p:blipFill rotWithShape="1">
          <a:blip r:embed="rId3" cstate="email"/>
          <a:srcRect l="-1" r="-801"/>
          <a:stretch>
            <a:fillRect/>
          </a:stretch>
        </p:blipFill>
        <p:spPr>
          <a:xfrm>
            <a:off x="-405580" y="4145881"/>
            <a:ext cx="9723752" cy="9976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02BDC-9480-4897-8622-F189776431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A8CB7-C0ED-4974-88B7-90308F6F50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02BDC-9480-4897-8622-F189776431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A8CB7-C0ED-4974-88B7-90308F6F50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02BDC-9480-4897-8622-F189776431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A8CB7-C0ED-4974-88B7-90308F6F50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02BDC-9480-4897-8622-F189776431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A8CB7-C0ED-4974-88B7-90308F6F50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02BDC-9480-4897-8622-F189776431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A8CB7-C0ED-4974-88B7-90308F6F50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02BDC-9480-4897-8622-F189776431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A8CB7-C0ED-4974-88B7-90308F6F50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02BDC-9480-4897-8622-F189776431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A8CB7-C0ED-4974-88B7-90308F6F50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02BDC-9480-4897-8622-F189776431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A8CB7-C0ED-4974-88B7-90308F6F50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54402BDC-9480-4897-8622-F189776431D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F56A8CB7-C0ED-4974-88B7-90308F6F5050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8.png"/><Relationship Id="rId2" Type="http://schemas.openxmlformats.org/officeDocument/2006/relationships/slide" Target="slide4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42005" y="23097"/>
            <a:ext cx="7659995" cy="5119079"/>
            <a:chOff x="989337" y="30794"/>
            <a:chExt cx="10213326" cy="6825439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>
            <a:xfrm>
              <a:off x="989337" y="30794"/>
              <a:ext cx="10213326" cy="6825439"/>
            </a:xfrm>
            <a:prstGeom prst="rect">
              <a:avLst/>
            </a:prstGeom>
          </p:spPr>
        </p:pic>
        <p:sp>
          <p:nvSpPr>
            <p:cNvPr id="2" name="文本框 1"/>
            <p:cNvSpPr txBox="1"/>
            <p:nvPr/>
          </p:nvSpPr>
          <p:spPr>
            <a:xfrm>
              <a:off x="2404110" y="2143050"/>
              <a:ext cx="7383780" cy="178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7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四 </a:t>
              </a:r>
              <a:r>
                <a:rPr lang="en-US" altLang="zh-CN" sz="27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100</a:t>
              </a:r>
              <a:r>
                <a:rPr lang="zh-CN" altLang="en-US" sz="27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以内数的认识</a:t>
              </a:r>
              <a:endParaRPr lang="en-US" altLang="zh-CN" sz="27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7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</a:t>
              </a:r>
              <a:r>
                <a:rPr lang="en-US" altLang="zh-CN" sz="27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5</a:t>
              </a:r>
              <a:r>
                <a:rPr lang="zh-CN" altLang="en-US" sz="27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课时  多些 少些</a:t>
              </a:r>
              <a:endParaRPr lang="zh-CN" altLang="en-US" sz="27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742005" y="33983"/>
            <a:ext cx="7659995" cy="511907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342088" y="2031544"/>
            <a:ext cx="3044427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latin typeface="+mj-ea"/>
                <a:ea typeface="+mj-ea"/>
              </a:rPr>
              <a:t>谢谢观看</a:t>
            </a:r>
            <a:endParaRPr lang="zh-CN" altLang="en-US" sz="5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"/>
            <a:ext cx="2597468" cy="1045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02530" y="406832"/>
            <a:ext cx="2538945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30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课时目标</a:t>
            </a:r>
            <a:endParaRPr lang="zh-CN" altLang="en-US" sz="3000" b="1" spc="45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1768" y="1033076"/>
            <a:ext cx="7560469" cy="265457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540385">
              <a:lnSpc>
                <a:spcPct val="200000"/>
              </a:lnSpc>
            </a:pPr>
            <a:r>
              <a:rPr lang="en-US" altLang="zh-CN" sz="2100" dirty="0"/>
              <a:t>1.</a:t>
            </a:r>
            <a:r>
              <a:rPr lang="zh-CN" altLang="en-US" sz="2100" dirty="0"/>
              <a:t>结合生活实际，理解“多一些”“多得多”“少一些”“少得多”和“差不多”的含义。</a:t>
            </a:r>
            <a:endParaRPr lang="en-US" altLang="zh-CN" sz="2100" dirty="0"/>
          </a:p>
          <a:p>
            <a:pPr indent="540385">
              <a:lnSpc>
                <a:spcPct val="200000"/>
              </a:lnSpc>
            </a:pPr>
            <a:r>
              <a:rPr lang="en-US" altLang="zh-CN" sz="2100" dirty="0"/>
              <a:t>2.</a:t>
            </a:r>
            <a:r>
              <a:rPr lang="zh-CN" altLang="en-US" sz="2100" dirty="0"/>
              <a:t>能在具体情境中把握数的相对大小关系，用自己的语言描述数之间的相对大小关系。</a:t>
            </a:r>
            <a:endParaRPr lang="en-US" altLang="zh-CN" sz="21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820354" y="282889"/>
            <a:ext cx="788675" cy="7886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4262" y="291748"/>
            <a:ext cx="2538945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4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一、复习导入</a:t>
            </a:r>
            <a:endParaRPr lang="zh-CN" altLang="en-US" sz="2400" b="1" spc="4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810135" y="907348"/>
            <a:ext cx="4676280" cy="415498"/>
            <a:chOff x="1350523" y="1175504"/>
            <a:chExt cx="6235040" cy="553998"/>
          </a:xfrm>
        </p:grpSpPr>
        <p:sp>
          <p:nvSpPr>
            <p:cNvPr id="6" name="矩形 5"/>
            <p:cNvSpPr/>
            <p:nvPr/>
          </p:nvSpPr>
          <p:spPr>
            <a:xfrm>
              <a:off x="1350523" y="1175504"/>
              <a:ext cx="6235040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dirty="0"/>
                <a:t>在      里</a:t>
              </a:r>
              <a:r>
                <a:rPr lang="zh-CN" altLang="en-US" sz="2100" dirty="0"/>
                <a:t>填上“＞”“＜”或“＝”。</a:t>
              </a:r>
              <a:endParaRPr lang="zh-CN" altLang="en-US" sz="2100" dirty="0"/>
            </a:p>
          </p:txBody>
        </p:sp>
        <p:pic>
          <p:nvPicPr>
            <p:cNvPr id="7" name="Picture 8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797965" y="1175504"/>
              <a:ext cx="539750" cy="511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组合 8"/>
          <p:cNvGrpSpPr/>
          <p:nvPr/>
        </p:nvGrpSpPr>
        <p:grpSpPr>
          <a:xfrm>
            <a:off x="2202390" y="1570382"/>
            <a:ext cx="1431608" cy="461665"/>
            <a:chOff x="1577340" y="2246481"/>
            <a:chExt cx="1908810" cy="615554"/>
          </a:xfrm>
        </p:grpSpPr>
        <p:sp>
          <p:nvSpPr>
            <p:cNvPr id="3" name="文本框 2"/>
            <p:cNvSpPr txBox="1"/>
            <p:nvPr/>
          </p:nvSpPr>
          <p:spPr>
            <a:xfrm>
              <a:off x="1577340" y="2246481"/>
              <a:ext cx="1908810" cy="615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+mn-ea"/>
                </a:rPr>
                <a:t>38    41</a:t>
              </a:r>
              <a:endParaRPr lang="zh-CN" altLang="en-US" sz="2400" dirty="0">
                <a:latin typeface="+mn-ea"/>
              </a:endParaRPr>
            </a:p>
          </p:txBody>
        </p:sp>
        <p:pic>
          <p:nvPicPr>
            <p:cNvPr id="8" name="Picture 8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205000" y="2298629"/>
              <a:ext cx="539750" cy="511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" name="组合 9"/>
          <p:cNvGrpSpPr/>
          <p:nvPr/>
        </p:nvGrpSpPr>
        <p:grpSpPr>
          <a:xfrm>
            <a:off x="5240655" y="1578954"/>
            <a:ext cx="1431608" cy="461665"/>
            <a:chOff x="1577340" y="2246481"/>
            <a:chExt cx="1908810" cy="615554"/>
          </a:xfrm>
        </p:grpSpPr>
        <p:sp>
          <p:nvSpPr>
            <p:cNvPr id="11" name="文本框 10"/>
            <p:cNvSpPr txBox="1"/>
            <p:nvPr/>
          </p:nvSpPr>
          <p:spPr>
            <a:xfrm>
              <a:off x="1577340" y="2246481"/>
              <a:ext cx="1908810" cy="615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+mn-ea"/>
                </a:rPr>
                <a:t>32    23</a:t>
              </a:r>
              <a:endParaRPr lang="zh-CN" altLang="en-US" sz="2400" dirty="0">
                <a:latin typeface="+mn-ea"/>
              </a:endParaRPr>
            </a:p>
          </p:txBody>
        </p:sp>
        <p:pic>
          <p:nvPicPr>
            <p:cNvPr id="12" name="Picture 8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205000" y="2298629"/>
              <a:ext cx="539750" cy="511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" name="组合 12"/>
          <p:cNvGrpSpPr/>
          <p:nvPr/>
        </p:nvGrpSpPr>
        <p:grpSpPr>
          <a:xfrm>
            <a:off x="2202390" y="2270313"/>
            <a:ext cx="1431608" cy="461665"/>
            <a:chOff x="1577340" y="2246481"/>
            <a:chExt cx="1908810" cy="615554"/>
          </a:xfrm>
        </p:grpSpPr>
        <p:sp>
          <p:nvSpPr>
            <p:cNvPr id="14" name="文本框 13"/>
            <p:cNvSpPr txBox="1"/>
            <p:nvPr/>
          </p:nvSpPr>
          <p:spPr>
            <a:xfrm>
              <a:off x="1577340" y="2246481"/>
              <a:ext cx="1908810" cy="615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+mn-ea"/>
                </a:rPr>
                <a:t>50    49</a:t>
              </a:r>
              <a:endParaRPr lang="zh-CN" altLang="en-US" sz="2400" dirty="0">
                <a:latin typeface="+mn-ea"/>
              </a:endParaRPr>
            </a:p>
          </p:txBody>
        </p:sp>
        <p:pic>
          <p:nvPicPr>
            <p:cNvPr id="15" name="Picture 8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205000" y="2298629"/>
              <a:ext cx="539750" cy="511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" name="组合 15"/>
          <p:cNvGrpSpPr/>
          <p:nvPr/>
        </p:nvGrpSpPr>
        <p:grpSpPr>
          <a:xfrm>
            <a:off x="5240655" y="2278884"/>
            <a:ext cx="1431608" cy="461665"/>
            <a:chOff x="1577340" y="2246481"/>
            <a:chExt cx="1908810" cy="615554"/>
          </a:xfrm>
        </p:grpSpPr>
        <p:sp>
          <p:nvSpPr>
            <p:cNvPr id="17" name="文本框 16"/>
            <p:cNvSpPr txBox="1"/>
            <p:nvPr/>
          </p:nvSpPr>
          <p:spPr>
            <a:xfrm>
              <a:off x="1577340" y="2246481"/>
              <a:ext cx="1908810" cy="615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+mn-ea"/>
                </a:rPr>
                <a:t>80    90</a:t>
              </a:r>
              <a:endParaRPr lang="zh-CN" altLang="en-US" sz="2400" dirty="0">
                <a:latin typeface="+mn-ea"/>
              </a:endParaRPr>
            </a:p>
          </p:txBody>
        </p:sp>
        <p:pic>
          <p:nvPicPr>
            <p:cNvPr id="18" name="Picture 8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205000" y="2298629"/>
              <a:ext cx="539750" cy="511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" name="组合 18"/>
          <p:cNvGrpSpPr/>
          <p:nvPr/>
        </p:nvGrpSpPr>
        <p:grpSpPr>
          <a:xfrm>
            <a:off x="2202390" y="2970243"/>
            <a:ext cx="1431608" cy="461665"/>
            <a:chOff x="1577340" y="2246481"/>
            <a:chExt cx="1908810" cy="615554"/>
          </a:xfrm>
        </p:grpSpPr>
        <p:sp>
          <p:nvSpPr>
            <p:cNvPr id="20" name="文本框 19"/>
            <p:cNvSpPr txBox="1"/>
            <p:nvPr/>
          </p:nvSpPr>
          <p:spPr>
            <a:xfrm>
              <a:off x="1577340" y="2246481"/>
              <a:ext cx="1908810" cy="615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+mn-ea"/>
                </a:rPr>
                <a:t>57    52</a:t>
              </a:r>
              <a:endParaRPr lang="zh-CN" altLang="en-US" sz="2400" dirty="0">
                <a:latin typeface="+mn-ea"/>
              </a:endParaRPr>
            </a:p>
          </p:txBody>
        </p:sp>
        <p:pic>
          <p:nvPicPr>
            <p:cNvPr id="21" name="Picture 8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205000" y="2298629"/>
              <a:ext cx="539750" cy="511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" name="组合 21"/>
          <p:cNvGrpSpPr/>
          <p:nvPr/>
        </p:nvGrpSpPr>
        <p:grpSpPr>
          <a:xfrm>
            <a:off x="5240655" y="2978816"/>
            <a:ext cx="1431608" cy="461665"/>
            <a:chOff x="1577340" y="2246481"/>
            <a:chExt cx="1908810" cy="615554"/>
          </a:xfrm>
        </p:grpSpPr>
        <p:sp>
          <p:nvSpPr>
            <p:cNvPr id="23" name="文本框 22"/>
            <p:cNvSpPr txBox="1"/>
            <p:nvPr/>
          </p:nvSpPr>
          <p:spPr>
            <a:xfrm>
              <a:off x="1577340" y="2246481"/>
              <a:ext cx="1908810" cy="615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+mn-ea"/>
                </a:rPr>
                <a:t>14    17</a:t>
              </a:r>
              <a:endParaRPr lang="zh-CN" altLang="en-US" sz="2400" dirty="0">
                <a:latin typeface="+mn-ea"/>
              </a:endParaRPr>
            </a:p>
          </p:txBody>
        </p:sp>
        <p:pic>
          <p:nvPicPr>
            <p:cNvPr id="24" name="Picture 8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205000" y="2298629"/>
              <a:ext cx="539750" cy="511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" name="矩形 9"/>
          <p:cNvSpPr>
            <a:spLocks noChangeArrowheads="1"/>
          </p:cNvSpPr>
          <p:nvPr/>
        </p:nvSpPr>
        <p:spPr bwMode="auto">
          <a:xfrm>
            <a:off x="2670722" y="1602388"/>
            <a:ext cx="40780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100" dirty="0">
                <a:solidFill>
                  <a:srgbClr val="FF0000"/>
                </a:solidFill>
                <a:ea typeface="黑体" panose="02010609060101010101" pitchFamily="49" charset="-122"/>
              </a:rPr>
              <a:t>＜</a:t>
            </a:r>
            <a:endParaRPr lang="zh-CN" altLang="en-US" sz="21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26" name="矩形 13"/>
          <p:cNvSpPr>
            <a:spLocks noChangeArrowheads="1"/>
          </p:cNvSpPr>
          <p:nvPr/>
        </p:nvSpPr>
        <p:spPr bwMode="auto">
          <a:xfrm>
            <a:off x="5752557" y="1618067"/>
            <a:ext cx="40780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100" dirty="0">
                <a:solidFill>
                  <a:srgbClr val="FF0000"/>
                </a:solidFill>
                <a:ea typeface="黑体" panose="02010609060101010101" pitchFamily="49" charset="-122"/>
              </a:rPr>
              <a:t>＞</a:t>
            </a:r>
            <a:endParaRPr lang="zh-CN" altLang="en-US" sz="21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27" name="矩形 13"/>
          <p:cNvSpPr>
            <a:spLocks noChangeArrowheads="1"/>
          </p:cNvSpPr>
          <p:nvPr/>
        </p:nvSpPr>
        <p:spPr bwMode="auto">
          <a:xfrm>
            <a:off x="2714292" y="2309664"/>
            <a:ext cx="40780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100" dirty="0">
                <a:solidFill>
                  <a:srgbClr val="FF0000"/>
                </a:solidFill>
                <a:ea typeface="黑体" panose="02010609060101010101" pitchFamily="49" charset="-122"/>
              </a:rPr>
              <a:t>＞</a:t>
            </a:r>
            <a:endParaRPr lang="zh-CN" altLang="en-US" sz="21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31" name="矩形 9"/>
          <p:cNvSpPr>
            <a:spLocks noChangeArrowheads="1"/>
          </p:cNvSpPr>
          <p:nvPr/>
        </p:nvSpPr>
        <p:spPr bwMode="auto">
          <a:xfrm>
            <a:off x="5709310" y="2316159"/>
            <a:ext cx="40780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100" dirty="0">
                <a:solidFill>
                  <a:srgbClr val="FF0000"/>
                </a:solidFill>
                <a:ea typeface="黑体" panose="02010609060101010101" pitchFamily="49" charset="-122"/>
              </a:rPr>
              <a:t>＜</a:t>
            </a:r>
            <a:endParaRPr lang="zh-CN" altLang="en-US" sz="21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32" name="矩形 13"/>
          <p:cNvSpPr>
            <a:spLocks noChangeArrowheads="1"/>
          </p:cNvSpPr>
          <p:nvPr/>
        </p:nvSpPr>
        <p:spPr bwMode="auto">
          <a:xfrm>
            <a:off x="2714292" y="3010823"/>
            <a:ext cx="40780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100" dirty="0">
                <a:solidFill>
                  <a:srgbClr val="FF0000"/>
                </a:solidFill>
                <a:ea typeface="黑体" panose="02010609060101010101" pitchFamily="49" charset="-122"/>
              </a:rPr>
              <a:t>＞</a:t>
            </a:r>
            <a:endParaRPr lang="zh-CN" altLang="en-US" sz="21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33" name="矩形 9"/>
          <p:cNvSpPr>
            <a:spLocks noChangeArrowheads="1"/>
          </p:cNvSpPr>
          <p:nvPr/>
        </p:nvSpPr>
        <p:spPr bwMode="auto">
          <a:xfrm>
            <a:off x="5709694" y="3004786"/>
            <a:ext cx="40780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100" dirty="0">
                <a:solidFill>
                  <a:srgbClr val="FF0000"/>
                </a:solidFill>
                <a:ea typeface="黑体" panose="02010609060101010101" pitchFamily="49" charset="-122"/>
              </a:rPr>
              <a:t>＜</a:t>
            </a:r>
            <a:endParaRPr lang="zh-CN" altLang="en-US" sz="21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4265" y="291748"/>
            <a:ext cx="2470365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4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二、互动新授</a:t>
            </a:r>
            <a:endParaRPr lang="zh-CN" altLang="en-US" sz="2400" b="1" spc="4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57717" y="1385345"/>
            <a:ext cx="6428571" cy="275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32240" y="838546"/>
            <a:ext cx="5679525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spc="225" dirty="0">
                <a:solidFill>
                  <a:srgbClr val="00B0F0"/>
                </a:solidFill>
              </a:rPr>
              <a:t>比一比，三种颜色的球中，谁多谁少？</a:t>
            </a:r>
            <a:endParaRPr lang="zh-CN" altLang="en-US" sz="2400" spc="225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4265" y="291748"/>
            <a:ext cx="2470365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4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二、互动新授</a:t>
            </a:r>
            <a:endParaRPr lang="zh-CN" altLang="en-US" sz="2400" b="1" spc="4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 flipH="1">
            <a:off x="4897954" y="842998"/>
            <a:ext cx="2734022" cy="1282982"/>
          </a:xfrm>
          <a:prstGeom prst="wedgeRoundRectCallout">
            <a:avLst>
              <a:gd name="adj1" fmla="val -57735"/>
              <a:gd name="adj2" fmla="val 20483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000000"/>
                </a:solidFill>
                <a:latin typeface="宋体" panose="02010600030101010101" pitchFamily="2" charset="-122"/>
              </a:rPr>
              <a:t>知道了三种颜色</a:t>
            </a:r>
            <a:r>
              <a:rPr lang="zh-CN" altLang="en-US" sz="1800" dirty="0">
                <a:solidFill>
                  <a:srgbClr val="000000"/>
                </a:solidFill>
                <a:latin typeface="宋体" panose="02010600030101010101" pitchFamily="2" charset="-122"/>
              </a:rPr>
              <a:t>小球的</a:t>
            </a:r>
            <a:r>
              <a:rPr lang="zh-CN" altLang="en-US" sz="1800" dirty="0">
                <a:solidFill>
                  <a:srgbClr val="000000"/>
                </a:solidFill>
                <a:latin typeface="宋体" panose="02010600030101010101" pitchFamily="2" charset="-122"/>
              </a:rPr>
              <a:t>个数，怎样描述</a:t>
            </a:r>
            <a:r>
              <a:rPr lang="zh-CN" altLang="en-US" sz="1800" dirty="0">
                <a:solidFill>
                  <a:srgbClr val="000000"/>
                </a:solidFill>
                <a:latin typeface="宋体" panose="02010600030101010101" pitchFamily="2" charset="-122"/>
              </a:rPr>
              <a:t>它们</a:t>
            </a:r>
            <a:r>
              <a:rPr lang="zh-CN" altLang="en-US" sz="1800" dirty="0">
                <a:solidFill>
                  <a:srgbClr val="000000"/>
                </a:solidFill>
                <a:latin typeface="宋体" panose="02010600030101010101" pitchFamily="2" charset="-122"/>
              </a:rPr>
              <a:t>的关系呢？</a:t>
            </a:r>
            <a:endParaRPr lang="zh-CN" altLang="en-US" sz="1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 flipH="1">
            <a:off x="7932659" y="1285875"/>
            <a:ext cx="857250" cy="1001104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324270" y="1130083"/>
            <a:ext cx="3772320" cy="2883337"/>
            <a:chOff x="709032" y="1413350"/>
            <a:chExt cx="5029760" cy="3844449"/>
          </a:xfrm>
        </p:grpSpPr>
        <p:pic>
          <p:nvPicPr>
            <p:cNvPr id="3" name="Picture 22" descr="未标题-11">
              <a:hlinkClick r:id="rId2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709032" y="1413350"/>
              <a:ext cx="5029760" cy="38444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右箭头 3"/>
            <p:cNvSpPr/>
            <p:nvPr/>
          </p:nvSpPr>
          <p:spPr>
            <a:xfrm rot="18553213">
              <a:off x="1623060" y="2571749"/>
              <a:ext cx="1177290" cy="160020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右箭头 6"/>
            <p:cNvSpPr/>
            <p:nvPr/>
          </p:nvSpPr>
          <p:spPr>
            <a:xfrm rot="13635353">
              <a:off x="3819428" y="2571748"/>
              <a:ext cx="1177290" cy="160020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左右箭头 7"/>
            <p:cNvSpPr/>
            <p:nvPr/>
          </p:nvSpPr>
          <p:spPr>
            <a:xfrm>
              <a:off x="2668753" y="4149090"/>
              <a:ext cx="1194587" cy="137160"/>
            </a:xfrm>
            <a:prstGeom prst="left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4360786" y="2593265"/>
            <a:ext cx="4531995" cy="1177245"/>
          </a:xfrm>
          <a:prstGeom prst="rect">
            <a:avLst/>
          </a:prstGeom>
          <a:noFill/>
        </p:spPr>
        <p:txBody>
          <a:bodyPr wrap="square" lIns="68580" tIns="34290" rIns="68580" bIns="34290" rtlCol="0" anchor="ctr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800" dirty="0">
                <a:solidFill>
                  <a:srgbClr val="FF0000"/>
                </a:solidFill>
              </a:rPr>
              <a:t>两数相差大，就用“多得多”、“少得多”；</a:t>
            </a:r>
            <a:endParaRPr lang="en-US" altLang="zh-CN" sz="1800" dirty="0">
              <a:solidFill>
                <a:srgbClr val="FF0000"/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1800" dirty="0">
                <a:solidFill>
                  <a:srgbClr val="FF0000"/>
                </a:solidFill>
              </a:rPr>
              <a:t>两</a:t>
            </a:r>
            <a:r>
              <a:rPr lang="zh-CN" altLang="en-US" sz="1800" dirty="0">
                <a:solidFill>
                  <a:srgbClr val="FF0000"/>
                </a:solidFill>
              </a:rPr>
              <a:t>数相差小，就用“多一些”、“少一些”。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4265" y="291748"/>
            <a:ext cx="2470365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4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二、互动新授</a:t>
            </a:r>
            <a:endParaRPr lang="zh-CN" altLang="en-US" sz="2400" b="1" spc="4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705255" y="1559614"/>
            <a:ext cx="3762329" cy="1629356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47576" y="892427"/>
            <a:ext cx="3374711" cy="1082524"/>
            <a:chOff x="895345" y="4060040"/>
            <a:chExt cx="4499615" cy="1443365"/>
          </a:xfrm>
        </p:grpSpPr>
        <p:sp>
          <p:nvSpPr>
            <p:cNvPr id="5" name="圆角矩形标注 4"/>
            <p:cNvSpPr/>
            <p:nvPr/>
          </p:nvSpPr>
          <p:spPr>
            <a:xfrm flipH="1">
              <a:off x="2484120" y="4169074"/>
              <a:ext cx="2910840" cy="612648"/>
            </a:xfrm>
            <a:prstGeom prst="wedgeRoundRectCallout">
              <a:avLst>
                <a:gd name="adj1" fmla="val 54411"/>
                <a:gd name="adj2" fmla="val 25187"/>
                <a:gd name="adj3" fmla="val 16667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800" dirty="0">
                  <a:solidFill>
                    <a:schemeClr val="tx1"/>
                  </a:solidFill>
                </a:rPr>
                <a:t>红球比蓝球多得多。</a:t>
              </a:r>
              <a:endParaRPr lang="zh-CN" altLang="en-US" sz="1800" dirty="0">
                <a:solidFill>
                  <a:schemeClr val="tx1"/>
                </a:solidFill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>
            <a:xfrm>
              <a:off x="895345" y="4060040"/>
              <a:ext cx="1355888" cy="1443365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5776491" y="896671"/>
            <a:ext cx="3116288" cy="1140146"/>
            <a:chOff x="7701988" y="1195560"/>
            <a:chExt cx="4155050" cy="152019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flipH="1">
              <a:off x="10336843" y="1195560"/>
              <a:ext cx="1520195" cy="1520195"/>
            </a:xfrm>
            <a:prstGeom prst="rect">
              <a:avLst/>
            </a:prstGeom>
          </p:spPr>
        </p:pic>
        <p:sp>
          <p:nvSpPr>
            <p:cNvPr id="8" name="圆角矩形标注 7"/>
            <p:cNvSpPr/>
            <p:nvPr/>
          </p:nvSpPr>
          <p:spPr>
            <a:xfrm flipH="1">
              <a:off x="7701988" y="1298936"/>
              <a:ext cx="2811777" cy="505852"/>
            </a:xfrm>
            <a:prstGeom prst="wedgeRoundRectCallout">
              <a:avLst>
                <a:gd name="adj1" fmla="val -53945"/>
                <a:gd name="adj2" fmla="val 34515"/>
                <a:gd name="adj3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800" dirty="0">
                  <a:solidFill>
                    <a:schemeClr val="tx1"/>
                  </a:solidFill>
                </a:rPr>
                <a:t>黄球</a:t>
              </a:r>
              <a:r>
                <a:rPr lang="zh-CN" altLang="en-US" sz="1800" dirty="0">
                  <a:solidFill>
                    <a:schemeClr val="tx1"/>
                  </a:solidFill>
                </a:rPr>
                <a:t>比</a:t>
              </a:r>
              <a:r>
                <a:rPr lang="zh-CN" altLang="en-US" sz="1800" dirty="0">
                  <a:solidFill>
                    <a:schemeClr val="tx1"/>
                  </a:solidFill>
                </a:rPr>
                <a:t>红</a:t>
              </a:r>
              <a:r>
                <a:rPr lang="zh-CN" altLang="en-US" sz="1800" dirty="0">
                  <a:solidFill>
                    <a:schemeClr val="tx1"/>
                  </a:solidFill>
                </a:rPr>
                <a:t>球少得多。</a:t>
              </a:r>
              <a:endParaRPr lang="zh-CN" altLang="en-US" sz="18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43255" y="3188971"/>
            <a:ext cx="2983232" cy="1251585"/>
            <a:chOff x="7200897" y="4251960"/>
            <a:chExt cx="3977642" cy="166878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>
            <a:xfrm flipH="1">
              <a:off x="7200897" y="4251960"/>
              <a:ext cx="1422545" cy="1668780"/>
            </a:xfrm>
            <a:prstGeom prst="rect">
              <a:avLst/>
            </a:prstGeom>
          </p:spPr>
        </p:pic>
        <p:sp>
          <p:nvSpPr>
            <p:cNvPr id="10" name="圆角矩形标注 9"/>
            <p:cNvSpPr/>
            <p:nvPr/>
          </p:nvSpPr>
          <p:spPr>
            <a:xfrm flipH="1">
              <a:off x="8344356" y="4694675"/>
              <a:ext cx="2834183" cy="612648"/>
            </a:xfrm>
            <a:prstGeom prst="wedgeRoundRectCallout">
              <a:avLst>
                <a:gd name="adj1" fmla="val 54411"/>
                <a:gd name="adj2" fmla="val 25187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800" dirty="0">
                  <a:solidFill>
                    <a:schemeClr val="tx1"/>
                  </a:solidFill>
                </a:rPr>
                <a:t>蓝球比黄球多一些。</a:t>
              </a:r>
              <a:endParaRPr lang="zh-CN" altLang="en-US" sz="18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643800" y="3283540"/>
            <a:ext cx="3155940" cy="934421"/>
            <a:chOff x="7525066" y="4378051"/>
            <a:chExt cx="4207920" cy="1245895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10460893" y="4378051"/>
              <a:ext cx="1272093" cy="1245895"/>
            </a:xfrm>
            <a:prstGeom prst="rect">
              <a:avLst/>
            </a:prstGeom>
          </p:spPr>
        </p:pic>
        <p:sp>
          <p:nvSpPr>
            <p:cNvPr id="17" name="圆角矩形标注 16"/>
            <p:cNvSpPr/>
            <p:nvPr/>
          </p:nvSpPr>
          <p:spPr>
            <a:xfrm flipH="1">
              <a:off x="7525066" y="4454530"/>
              <a:ext cx="2811777" cy="505852"/>
            </a:xfrm>
            <a:prstGeom prst="wedgeRoundRectCallout">
              <a:avLst>
                <a:gd name="adj1" fmla="val -54352"/>
                <a:gd name="adj2" fmla="val 9660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800" dirty="0">
                  <a:solidFill>
                    <a:schemeClr val="tx1"/>
                  </a:solidFill>
                </a:rPr>
                <a:t>黄球</a:t>
              </a:r>
              <a:r>
                <a:rPr lang="zh-CN" altLang="en-US" sz="1800" dirty="0">
                  <a:solidFill>
                    <a:schemeClr val="tx1"/>
                  </a:solidFill>
                </a:rPr>
                <a:t>比蓝球少一些。</a:t>
              </a:r>
              <a:endParaRPr lang="zh-CN" altLang="en-US" sz="1800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4264" y="291748"/>
            <a:ext cx="2333205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4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三、巩固练习</a:t>
            </a:r>
            <a:endParaRPr lang="zh-CN" altLang="en-US" sz="2400" b="1" spc="4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64857" y="1244970"/>
            <a:ext cx="7414286" cy="219285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85837" y="825732"/>
            <a:ext cx="6129338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+mn-ea"/>
              </a:rPr>
              <a:t>1.</a:t>
            </a:r>
            <a:r>
              <a:rPr lang="zh-CN" altLang="en-US" sz="2100" dirty="0">
                <a:latin typeface="+mn-ea"/>
              </a:rPr>
              <a:t>用“多一些、少一些、多得多、少得多”说一说。</a:t>
            </a:r>
            <a:endParaRPr lang="zh-CN" altLang="en-US" sz="2100" dirty="0">
              <a:latin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0770" y="3629590"/>
            <a:ext cx="7802460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+mn-ea"/>
              </a:rPr>
              <a:t>桃子比苹果少一些，苹果比桃子多一些，桃子比梨少得多，梨比桃子多得多。</a:t>
            </a:r>
            <a:endParaRPr lang="zh-CN" altLang="en-US" sz="1800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4264" y="291748"/>
            <a:ext cx="2333205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4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三、巩固练习</a:t>
            </a:r>
            <a:endParaRPr lang="zh-CN" altLang="en-US" sz="2400" b="1" spc="4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697000" y="1285875"/>
            <a:ext cx="7750000" cy="2953732"/>
          </a:xfrm>
          <a:prstGeom prst="rect">
            <a:avLst/>
          </a:prstGeom>
        </p:spPr>
      </p:pic>
      <p:sp>
        <p:nvSpPr>
          <p:cNvPr id="4" name="Rectangle 61"/>
          <p:cNvSpPr>
            <a:spLocks noChangeArrowheads="1"/>
          </p:cNvSpPr>
          <p:nvPr/>
        </p:nvSpPr>
        <p:spPr bwMode="auto">
          <a:xfrm>
            <a:off x="5738447" y="2633663"/>
            <a:ext cx="479584" cy="469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700" dirty="0">
                <a:solidFill>
                  <a:srgbClr val="FF0000"/>
                </a:solidFill>
                <a:latin typeface="+mn-ea"/>
                <a:ea typeface="+mn-ea"/>
              </a:rPr>
              <a:t>√</a:t>
            </a:r>
            <a:endParaRPr lang="en-US" altLang="zh-CN" sz="27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" name="Rectangle 61"/>
          <p:cNvSpPr>
            <a:spLocks noChangeArrowheads="1"/>
          </p:cNvSpPr>
          <p:nvPr/>
        </p:nvSpPr>
        <p:spPr bwMode="auto">
          <a:xfrm>
            <a:off x="7367222" y="3456623"/>
            <a:ext cx="479584" cy="469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700" dirty="0">
                <a:solidFill>
                  <a:srgbClr val="FF0000"/>
                </a:solidFill>
                <a:latin typeface="+mn-ea"/>
                <a:ea typeface="+mn-ea"/>
              </a:rPr>
              <a:t>√</a:t>
            </a:r>
            <a:endParaRPr lang="en-US" altLang="zh-CN" sz="27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87866" y="811896"/>
            <a:ext cx="3729880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+mn-ea"/>
              </a:rPr>
              <a:t>2.</a:t>
            </a:r>
            <a:r>
              <a:rPr lang="zh-CN" altLang="en-US" sz="2100" dirty="0">
                <a:latin typeface="+mn-ea"/>
              </a:rPr>
              <a:t>在合适的答案下面画“√”。</a:t>
            </a:r>
            <a:endParaRPr lang="zh-CN" altLang="en-US" sz="2100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303020" y="791103"/>
            <a:ext cx="5966460" cy="3423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4262" y="291748"/>
            <a:ext cx="2478938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4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四、课堂小结</a:t>
            </a:r>
            <a:endParaRPr lang="zh-CN" altLang="en-US" sz="2400" b="1" spc="4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71750" y="1174433"/>
            <a:ext cx="4217670" cy="25899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540385">
              <a:lnSpc>
                <a:spcPct val="130000"/>
              </a:lnSpc>
            </a:pPr>
            <a:r>
              <a:rPr lang="zh-CN" altLang="en-US" sz="2100" dirty="0">
                <a:solidFill>
                  <a:srgbClr val="00B0F0"/>
                </a:solidFill>
              </a:rPr>
              <a:t>比较数的大小时，先看位数，位数多的数就大，位数少的数就小；碰到位数一样多时，就比较最高位上的数字，最高位上数字大的那个数就大；如果最高位也一样大，那就比较下一个数位上的数字。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6deabb71-6aee-4ef9-82f4-3705e2bcb5b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506</Words>
  <Application>WPS 演示</Application>
  <PresentationFormat>全屏显示(16:9)</PresentationFormat>
  <Paragraphs>77</Paragraphs>
  <Slides>10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黑体</vt:lpstr>
      <vt:lpstr>微软雅黑</vt:lpstr>
      <vt:lpstr>Arial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3</cp:revision>
  <dcterms:created xsi:type="dcterms:W3CDTF">2020-01-12T01:10:00Z</dcterms:created>
  <dcterms:modified xsi:type="dcterms:W3CDTF">2023-01-26T10:47:20Z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893BAEDADDF94A87857CE8294056174A</vt:lpwstr>
  </property>
</Properties>
</file>