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472" r:id="rId3"/>
    <p:sldId id="473" r:id="rId5"/>
    <p:sldId id="474" r:id="rId6"/>
    <p:sldId id="646" r:id="rId7"/>
    <p:sldId id="578" r:id="rId8"/>
    <p:sldId id="649" r:id="rId9"/>
    <p:sldId id="647" r:id="rId10"/>
    <p:sldId id="648" r:id="rId11"/>
    <p:sldId id="650" r:id="rId12"/>
    <p:sldId id="631" r:id="rId13"/>
    <p:sldId id="651" r:id="rId14"/>
    <p:sldId id="508" r:id="rId15"/>
    <p:sldId id="610" r:id="rId16"/>
    <p:sldId id="652" r:id="rId17"/>
    <p:sldId id="653" r:id="rId18"/>
    <p:sldId id="654" r:id="rId19"/>
  </p:sldIdLst>
  <p:sldSz cx="12190095" cy="7021195"/>
  <p:notesSz cx="6858000" cy="9144000"/>
  <p:custDataLst>
    <p:tags r:id="rId2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14045" indent="-15684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28725" indent="-31432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42770" indent="-47117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57450" indent="-6286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199765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6965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7" userDrawn="1">
          <p15:clr>
            <a:srgbClr val="A4A3A4"/>
          </p15:clr>
        </p15:guide>
        <p15:guide id="2" pos="38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E7E7"/>
    <a:srgbClr val="008000"/>
    <a:srgbClr val="CCECFF"/>
    <a:srgbClr val="FFFF99"/>
    <a:srgbClr val="FF1D1D"/>
    <a:srgbClr val="C4DF9B"/>
    <a:srgbClr val="004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578" autoAdjust="0"/>
    <p:restoredTop sz="90909" autoAdjust="0"/>
  </p:normalViewPr>
  <p:slideViewPr>
    <p:cSldViewPr>
      <p:cViewPr>
        <p:scale>
          <a:sx n="100" d="100"/>
          <a:sy n="100" d="100"/>
        </p:scale>
        <p:origin x="-744" y="-384"/>
      </p:cViewPr>
      <p:guideLst>
        <p:guide orient="horz" pos="2247"/>
        <p:guide pos="38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5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74C212AF-7F27-495B-89A9-E41C1E94D7F4}" type="slidenum">
              <a:rPr lang="zh-CN" altLang="en-US"/>
            </a:fld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4CE197B-815D-4BC9-AB57-CB3A24B59487}" type="datetimeFigureOut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BAF028A-4699-4524-B58E-FB0C3B26BF5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685800"/>
            <a:ext cx="5953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12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34F887EE-26C4-43E0-8B3C-220DE403B18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4045"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8725"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42770"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57450"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72765" algn="l" defTabSz="12293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87445" algn="l" defTabSz="12293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302125" algn="l" defTabSz="12293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916805" algn="l" defTabSz="12293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2438" y="685800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71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4C823D8-8F1D-4E86-999F-A0395D33EC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2438" y="685800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2CED8BD-74AF-46A6-9A7F-2252A100145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2438" y="685800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765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8DC7965-1B42-4804-B872-C6720F364AE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2438" y="685800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27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3891AC4-2289-47B6-A8DE-7F6A0697D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2438" y="685800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B105001-1F42-4254-A478-D5815B345D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2438" y="685800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04164BF-3F4D-444A-930C-EE7792FB4A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2438" y="685800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126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126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71A286F-5C4F-4AD1-A976-2D4F1EAD19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2438" y="685800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3588087-4D47-43CF-87AC-8D54A3BC4A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2438" y="685800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53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2DFEAD0-292B-4E98-968F-66F6E9C65B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2438" y="685800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741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741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0921B87-DA03-4C44-BA3D-98413D80A7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2438" y="685800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945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94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8406715-A695-4AE0-BA34-AF2764ACE72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2438" y="685800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150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150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9F65CD3-9B15-4771-933C-3D697371D0B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2438" y="685800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9C18609-E170-47C4-A1BB-25E502AF3CF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1D9089-A06A-4A8B-9C99-C9BBA1F02333}" type="slidenum">
              <a:rPr lang="en-US" altLang="zh-CN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73A12F-121B-4129-A487-5069953DFB2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81188"/>
            <a:ext cx="2742843" cy="5991041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2" y="281188"/>
            <a:ext cx="8025355" cy="5991041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CB27BA-CE0A-40EE-9C92-2DF0D901754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DADB9F-CEE2-457D-9A1B-8780ACB6390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94C03D-7253-4AE9-9FE3-634FDFC1E80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60" y="4511974"/>
            <a:ext cx="10361851" cy="139455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60" y="2976018"/>
            <a:ext cx="10361851" cy="1535955"/>
          </a:xfrm>
        </p:spPr>
        <p:txBody>
          <a:bodyPr anchor="b"/>
          <a:lstStyle>
            <a:lvl1pPr marL="0" indent="0">
              <a:buNone/>
              <a:defRPr sz="2600"/>
            </a:lvl1pPr>
            <a:lvl2pPr marL="614680" indent="0">
              <a:buNone/>
              <a:defRPr sz="2400"/>
            </a:lvl2pPr>
            <a:lvl3pPr marL="1229360" indent="0">
              <a:buNone/>
              <a:defRPr sz="2200"/>
            </a:lvl3pPr>
            <a:lvl4pPr marL="1844040" indent="0">
              <a:buNone/>
              <a:defRPr sz="1900"/>
            </a:lvl4pPr>
            <a:lvl5pPr marL="2458720" indent="0">
              <a:buNone/>
              <a:defRPr sz="1900"/>
            </a:lvl5pPr>
            <a:lvl6pPr marL="3072765" indent="0">
              <a:buNone/>
              <a:defRPr sz="1900"/>
            </a:lvl6pPr>
            <a:lvl7pPr marL="3687445" indent="0">
              <a:buNone/>
              <a:defRPr sz="1900"/>
            </a:lvl7pPr>
            <a:lvl8pPr marL="4302125" indent="0">
              <a:buNone/>
              <a:defRPr sz="1900"/>
            </a:lvl8pPr>
            <a:lvl9pPr marL="4916805" indent="0">
              <a:buNone/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EA2503-E429-4E10-B5EA-9CF2D67788B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2" y="1638355"/>
            <a:ext cx="5384099" cy="463387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6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38355"/>
            <a:ext cx="5384099" cy="463387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6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2A928E-A6E3-4D17-8146-0B702103D9F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71715"/>
            <a:ext cx="5386216" cy="655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4680" indent="0">
              <a:buNone/>
              <a:defRPr sz="2600" b="1"/>
            </a:lvl2pPr>
            <a:lvl3pPr marL="1229360" indent="0">
              <a:buNone/>
              <a:defRPr sz="2400" b="1"/>
            </a:lvl3pPr>
            <a:lvl4pPr marL="1844040" indent="0">
              <a:buNone/>
              <a:defRPr sz="2200" b="1"/>
            </a:lvl4pPr>
            <a:lvl5pPr marL="2458720" indent="0">
              <a:buNone/>
              <a:defRPr sz="2200" b="1"/>
            </a:lvl5pPr>
            <a:lvl6pPr marL="3072765" indent="0">
              <a:buNone/>
              <a:defRPr sz="2200" b="1"/>
            </a:lvl6pPr>
            <a:lvl7pPr marL="3687445" indent="0">
              <a:buNone/>
              <a:defRPr sz="2200" b="1"/>
            </a:lvl7pPr>
            <a:lvl8pPr marL="4302125" indent="0">
              <a:buNone/>
              <a:defRPr sz="2200" b="1"/>
            </a:lvl8pPr>
            <a:lvl9pPr marL="4916805" indent="0">
              <a:buNone/>
              <a:defRPr sz="2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226732"/>
            <a:ext cx="5386216" cy="4045497"/>
          </a:xfrm>
        </p:spPr>
        <p:txBody>
          <a:bodyPr/>
          <a:lstStyle>
            <a:lvl1pPr>
              <a:defRPr sz="32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71715"/>
            <a:ext cx="5388332" cy="655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4680" indent="0">
              <a:buNone/>
              <a:defRPr sz="2600" b="1"/>
            </a:lvl2pPr>
            <a:lvl3pPr marL="1229360" indent="0">
              <a:buNone/>
              <a:defRPr sz="2400" b="1"/>
            </a:lvl3pPr>
            <a:lvl4pPr marL="1844040" indent="0">
              <a:buNone/>
              <a:defRPr sz="2200" b="1"/>
            </a:lvl4pPr>
            <a:lvl5pPr marL="2458720" indent="0">
              <a:buNone/>
              <a:defRPr sz="2200" b="1"/>
            </a:lvl5pPr>
            <a:lvl6pPr marL="3072765" indent="0">
              <a:buNone/>
              <a:defRPr sz="2200" b="1"/>
            </a:lvl6pPr>
            <a:lvl7pPr marL="3687445" indent="0">
              <a:buNone/>
              <a:defRPr sz="2200" b="1"/>
            </a:lvl7pPr>
            <a:lvl8pPr marL="4302125" indent="0">
              <a:buNone/>
              <a:defRPr sz="2200" b="1"/>
            </a:lvl8pPr>
            <a:lvl9pPr marL="4916805" indent="0">
              <a:buNone/>
              <a:defRPr sz="2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226732"/>
            <a:ext cx="5388332" cy="4045497"/>
          </a:xfrm>
        </p:spPr>
        <p:txBody>
          <a:bodyPr/>
          <a:lstStyle>
            <a:lvl1pPr>
              <a:defRPr sz="32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41165D-BAEB-499B-ABC8-CF556654ACB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EFCCA6-E2D6-40BC-8BCD-06B786B9A65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BA6A1-C1D5-4849-8642-610BA636D9B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5" y="279562"/>
            <a:ext cx="4010562" cy="1189757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9564"/>
            <a:ext cx="6814779" cy="5992667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5" y="1469320"/>
            <a:ext cx="4010562" cy="4802910"/>
          </a:xfrm>
        </p:spPr>
        <p:txBody>
          <a:bodyPr/>
          <a:lstStyle>
            <a:lvl1pPr marL="0" indent="0">
              <a:buNone/>
              <a:defRPr sz="1900"/>
            </a:lvl1pPr>
            <a:lvl2pPr marL="614680" indent="0">
              <a:buNone/>
              <a:defRPr sz="1600"/>
            </a:lvl2pPr>
            <a:lvl3pPr marL="1229360" indent="0">
              <a:buNone/>
              <a:defRPr sz="1300"/>
            </a:lvl3pPr>
            <a:lvl4pPr marL="1844040" indent="0">
              <a:buNone/>
              <a:defRPr sz="1200"/>
            </a:lvl4pPr>
            <a:lvl5pPr marL="2458720" indent="0">
              <a:buNone/>
              <a:defRPr sz="1200"/>
            </a:lvl5pPr>
            <a:lvl6pPr marL="3072765" indent="0">
              <a:buNone/>
              <a:defRPr sz="1200"/>
            </a:lvl6pPr>
            <a:lvl7pPr marL="3687445" indent="0">
              <a:buNone/>
              <a:defRPr sz="1200"/>
            </a:lvl7pPr>
            <a:lvl8pPr marL="4302125" indent="0">
              <a:buNone/>
              <a:defRPr sz="1200"/>
            </a:lvl8pPr>
            <a:lvl9pPr marL="4916805" indent="0">
              <a:buNone/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D5156E-2F75-4212-8D7A-F86DCA97AC7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915060"/>
            <a:ext cx="7314248" cy="580251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27385"/>
            <a:ext cx="7314248" cy="4212908"/>
          </a:xfrm>
        </p:spPr>
        <p:txBody>
          <a:bodyPr/>
          <a:lstStyle>
            <a:lvl1pPr marL="0" indent="0">
              <a:buNone/>
              <a:defRPr sz="4300"/>
            </a:lvl1pPr>
            <a:lvl2pPr marL="614680" indent="0">
              <a:buNone/>
              <a:defRPr sz="3800"/>
            </a:lvl2pPr>
            <a:lvl3pPr marL="1229360" indent="0">
              <a:buNone/>
              <a:defRPr sz="3200"/>
            </a:lvl3pPr>
            <a:lvl4pPr marL="1844040" indent="0">
              <a:buNone/>
              <a:defRPr sz="2600"/>
            </a:lvl4pPr>
            <a:lvl5pPr marL="2458720" indent="0">
              <a:buNone/>
              <a:defRPr sz="2600"/>
            </a:lvl5pPr>
            <a:lvl6pPr marL="3072765" indent="0">
              <a:buNone/>
              <a:defRPr sz="2600"/>
            </a:lvl6pPr>
            <a:lvl7pPr marL="3687445" indent="0">
              <a:buNone/>
              <a:defRPr sz="2600"/>
            </a:lvl7pPr>
            <a:lvl8pPr marL="4302125" indent="0">
              <a:buNone/>
              <a:defRPr sz="2600"/>
            </a:lvl8pPr>
            <a:lvl9pPr marL="4916805" indent="0">
              <a:buNone/>
              <a:defRPr sz="26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495312"/>
            <a:ext cx="7314248" cy="824053"/>
          </a:xfrm>
        </p:spPr>
        <p:txBody>
          <a:bodyPr/>
          <a:lstStyle>
            <a:lvl1pPr marL="0" indent="0">
              <a:buNone/>
              <a:defRPr sz="1900"/>
            </a:lvl1pPr>
            <a:lvl2pPr marL="614680" indent="0">
              <a:buNone/>
              <a:defRPr sz="1600"/>
            </a:lvl2pPr>
            <a:lvl3pPr marL="1229360" indent="0">
              <a:buNone/>
              <a:defRPr sz="1300"/>
            </a:lvl3pPr>
            <a:lvl4pPr marL="1844040" indent="0">
              <a:buNone/>
              <a:defRPr sz="1200"/>
            </a:lvl4pPr>
            <a:lvl5pPr marL="2458720" indent="0">
              <a:buNone/>
              <a:defRPr sz="1200"/>
            </a:lvl5pPr>
            <a:lvl6pPr marL="3072765" indent="0">
              <a:buNone/>
              <a:defRPr sz="1200"/>
            </a:lvl6pPr>
            <a:lvl7pPr marL="3687445" indent="0">
              <a:buNone/>
              <a:defRPr sz="1200"/>
            </a:lvl7pPr>
            <a:lvl8pPr marL="4302125" indent="0">
              <a:buNone/>
              <a:defRPr sz="1200"/>
            </a:lvl8pPr>
            <a:lvl9pPr marL="4916805" indent="0">
              <a:buNone/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59447-0691-4FBB-AE51-52105B1F937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1" y="280988"/>
            <a:ext cx="10971213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2918" tIns="61460" rIns="122918" bIns="6146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609601" y="1638301"/>
            <a:ext cx="10971213" cy="463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2918" tIns="61460" rIns="122918" bIns="6146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599" y="6394449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18" tIns="61460" rIns="122918" bIns="61460" numCol="1" anchor="t" anchorCtr="0" compatLnSpc="1"/>
          <a:lstStyle>
            <a:lvl1pPr eaLnBrk="1" hangingPunct="1">
              <a:defRPr sz="19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1" y="6394449"/>
            <a:ext cx="3859214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18" tIns="61460" rIns="122918" bIns="61460" numCol="1" anchor="t" anchorCtr="0" compatLnSpc="1"/>
          <a:lstStyle>
            <a:lvl1pPr algn="ctr" eaLnBrk="1" hangingPunct="1">
              <a:defRPr sz="19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014" y="6394449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18" tIns="61460" rIns="122918" bIns="61460" numCol="1" anchor="t" anchorCtr="0" compatLnSpc="1"/>
          <a:lstStyle>
            <a:lvl1pPr algn="r" eaLnBrk="1" hangingPunct="1">
              <a:defRPr sz="1900"/>
            </a:lvl1pPr>
          </a:lstStyle>
          <a:p>
            <a:fld id="{77FC6A21-D32B-4BA3-842D-9CC5AEDF3353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5pPr>
      <a:lvl6pPr marL="61468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6pPr>
      <a:lvl7pPr marL="122936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7pPr>
      <a:lvl8pPr marL="184404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8pPr>
      <a:lvl9pPr marL="245872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60375" indent="-460375" algn="l" rtl="0" eaLnBrk="0" fontAlgn="base" hangingPunct="0">
        <a:spcBef>
          <a:spcPct val="20000"/>
        </a:spcBef>
        <a:spcAft>
          <a:spcPct val="0"/>
        </a:spcAft>
        <a:buChar char="•"/>
        <a:defRPr sz="4300">
          <a:solidFill>
            <a:schemeClr val="tx1"/>
          </a:solidFill>
          <a:latin typeface="+mn-lt"/>
          <a:ea typeface="+mn-ea"/>
          <a:cs typeface="+mn-cs"/>
        </a:defRPr>
      </a:lvl1pPr>
      <a:lvl2pPr marL="998220" indent="-382270" algn="l" rtl="0" eaLnBrk="0" fontAlgn="base" hangingPunct="0">
        <a:spcBef>
          <a:spcPct val="2000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</a:defRPr>
      </a:lvl2pPr>
      <a:lvl3pPr marL="1534795" indent="-30607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3pPr>
      <a:lvl4pPr marL="2150745" indent="-306070" algn="l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</a:defRPr>
      </a:lvl4pPr>
      <a:lvl5pPr marL="2765425" indent="-306070" algn="l" rtl="0" eaLnBrk="0" fontAlgn="base" hangingPunct="0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5pPr>
      <a:lvl6pPr marL="3380105" indent="-307340" algn="l" rtl="0" eaLnBrk="1" fontAlgn="base" hangingPunct="1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6pPr>
      <a:lvl7pPr marL="3994785" indent="-307340" algn="l" rtl="0" eaLnBrk="1" fontAlgn="base" hangingPunct="1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7pPr>
      <a:lvl8pPr marL="4609465" indent="-307340" algn="l" rtl="0" eaLnBrk="1" fontAlgn="base" hangingPunct="1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8pPr>
      <a:lvl9pPr marL="5224145" indent="-307340" algn="l" rtl="0" eaLnBrk="1" fontAlgn="base" hangingPunct="1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68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36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04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872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2765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7445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2125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6805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tags" Target="../tags/tag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38351" y="1619251"/>
            <a:ext cx="8591550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圆角矩形 8"/>
          <p:cNvSpPr>
            <a:spLocks noChangeArrowheads="1"/>
          </p:cNvSpPr>
          <p:nvPr/>
        </p:nvSpPr>
        <p:spPr bwMode="auto">
          <a:xfrm>
            <a:off x="434976" y="206375"/>
            <a:ext cx="2457449" cy="762000"/>
          </a:xfrm>
          <a:prstGeom prst="roundRect">
            <a:avLst>
              <a:gd name="adj" fmla="val 16667"/>
            </a:avLst>
          </a:prstGeom>
          <a:solidFill>
            <a:srgbClr val="0DE170"/>
          </a:soli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/>
          <a:lstStyle/>
          <a:p>
            <a:pPr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综合实践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0" name="圆角矩形 8"/>
          <p:cNvSpPr>
            <a:spLocks noChangeArrowheads="1"/>
          </p:cNvSpPr>
          <p:nvPr/>
        </p:nvSpPr>
        <p:spPr bwMode="auto">
          <a:xfrm>
            <a:off x="3131060" y="1910598"/>
            <a:ext cx="6330950" cy="2514600"/>
          </a:xfrm>
          <a:prstGeom prst="roundRect">
            <a:avLst>
              <a:gd name="adj" fmla="val 50000"/>
            </a:avLst>
          </a:prstGeom>
          <a:solidFill>
            <a:srgbClr val="FFFFFF">
              <a:alpha val="8705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zh-CN" altLang="en-US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105784" y="3325061"/>
            <a:ext cx="4288333" cy="58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/>
          <a:p>
            <a:pPr eaLnBrk="1" hangingPunct="1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人教版数学一年级下册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48"/>
          <p:cNvSpPr txBox="1"/>
          <p:nvPr/>
        </p:nvSpPr>
        <p:spPr>
          <a:xfrm>
            <a:off x="3781178" y="2343254"/>
            <a:ext cx="5077582" cy="830987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4">
                      <a:lumMod val="7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4">
                      <a:lumMod val="7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摆一摆 ， 想一想</a:t>
            </a:r>
            <a:endParaRPr lang="zh-CN" altLang="en-US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accent4">
                    <a:lumMod val="75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753360" y="3244098"/>
            <a:ext cx="5105399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ldLvl="0" animBg="1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2" descr="C:\Users\Administrator\Desktop\图片\89.png8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396414" y="3940175"/>
            <a:ext cx="2005012" cy="254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表格 1"/>
          <p:cNvGraphicFramePr/>
          <p:nvPr/>
        </p:nvGraphicFramePr>
        <p:xfrm>
          <a:off x="3352078" y="764393"/>
          <a:ext cx="4460875" cy="572372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51924"/>
                <a:gridCol w="2608951"/>
              </a:tblGrid>
              <a:tr h="1343541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3000" b="1" spc="13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圆片数</a:t>
                      </a:r>
                      <a:endParaRPr lang="zh-CN" altLang="en-US" sz="3000" b="1" spc="13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77825" marR="177825" marT="117978" marB="117978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3000" b="1" spc="13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摆出数字个数</a:t>
                      </a:r>
                      <a:endParaRPr lang="zh-CN" altLang="en-US" sz="3000" b="1" spc="13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77825" marR="177825" marT="117978" marB="117978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036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500" b="0" spc="12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 </a:t>
                      </a:r>
                      <a:endParaRPr lang="en-US" sz="3500" b="0" spc="12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77825" marR="177825" marT="117978" marB="117978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500" b="0" spc="12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 </a:t>
                      </a:r>
                      <a:endParaRPr lang="en-US" sz="3500" b="0" spc="12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77825" marR="177825" marT="117978" marB="117978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036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500" b="0" spc="12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 </a:t>
                      </a:r>
                      <a:endParaRPr lang="en-US" sz="3500" b="0" spc="12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77825" marR="177825" marT="117978" marB="117978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500" b="0" spc="12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 </a:t>
                      </a:r>
                      <a:endParaRPr lang="en-US" sz="3500" b="0" spc="12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77825" marR="177825" marT="117978" marB="117978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036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500" b="0" spc="12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 </a:t>
                      </a:r>
                      <a:endParaRPr lang="en-US" sz="3500" b="0" spc="12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77825" marR="177825" marT="117978" marB="117978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500" b="0" spc="12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 </a:t>
                      </a:r>
                      <a:endParaRPr lang="en-US" sz="3500" b="0" spc="12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77825" marR="177825" marT="117978" marB="117978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036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en-US" sz="3500" b="0" spc="12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en-US" altLang="en-US" sz="3500" b="0" spc="12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77825" marR="177825" marT="117978" marB="117978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en-US" sz="3500" b="0" spc="12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en-US" altLang="en-US" sz="3500" b="0" spc="12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77825" marR="177825" marT="117978" marB="117978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036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en-US" sz="3500" b="0" spc="12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en-US" altLang="en-US" sz="3500" b="0" spc="12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77825" marR="177825" marT="117978" marB="117978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en-US" sz="3500" b="0" spc="120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endParaRPr lang="en-US" altLang="en-US" sz="3500" b="0" spc="12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77825" marR="177825" marT="117978" marB="117978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74713" y="823913"/>
            <a:ext cx="1832533" cy="58476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活动总结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627" name="Picture 3" descr="http://www.jituwang.com/uploads/allimg/130228/260450-13022Q0164945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8099" y="519114"/>
            <a:ext cx="9620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2" descr="10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9588" y="4125914"/>
            <a:ext cx="2547938" cy="254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圆角矩形 9"/>
          <p:cNvSpPr>
            <a:spLocks noChangeArrowheads="1"/>
          </p:cNvSpPr>
          <p:nvPr/>
        </p:nvSpPr>
        <p:spPr bwMode="auto">
          <a:xfrm>
            <a:off x="2803527" y="2157414"/>
            <a:ext cx="7373937" cy="2706687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33CC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0" tIns="45715" rIns="91430" bIns="45715"/>
          <a:lstStyle/>
          <a:p>
            <a:pPr indent="152400" eaLnBrk="1" hangingPunct="1">
              <a:lnSpc>
                <a:spcPct val="15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通过每次用不同个数的圆片在数位表上摆数，我们可以发现摆出的数的个数总比圆片的个数多</a:t>
            </a:r>
            <a:r>
              <a:rPr lang="zh-CN" altLang="zh-CN" sz="32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32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4937126" y="2771775"/>
            <a:ext cx="1328738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295401" y="844550"/>
            <a:ext cx="1868487" cy="58476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新知应用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8676" name="Picture 3" descr="http://www.jituwang.com/uploads/allimg/130228/260450-13022Q0164945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0376" y="658814"/>
            <a:ext cx="9620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矩形 4"/>
          <p:cNvSpPr>
            <a:spLocks noChangeArrowheads="1"/>
          </p:cNvSpPr>
          <p:nvPr/>
        </p:nvSpPr>
        <p:spPr bwMode="auto">
          <a:xfrm>
            <a:off x="2070100" y="2181226"/>
            <a:ext cx="7213600" cy="120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marL="457200" indent="-457200" eaLnBrk="1" hangingPunct="1"/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个圆片在数位表上能摆出多少个不同的两位数？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21"/>
          <p:cNvSpPr txBox="1">
            <a:spLocks noChangeArrowheads="1"/>
          </p:cNvSpPr>
          <p:nvPr/>
        </p:nvSpPr>
        <p:spPr bwMode="auto">
          <a:xfrm>
            <a:off x="2373313" y="4005263"/>
            <a:ext cx="6607175" cy="1754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/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能摆出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81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，共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个不同的两位数。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29"/>
          <p:cNvSpPr>
            <a:spLocks noChangeArrowheads="1"/>
          </p:cNvSpPr>
          <p:nvPr/>
        </p:nvSpPr>
        <p:spPr bwMode="auto">
          <a:xfrm>
            <a:off x="2365377" y="1397001"/>
            <a:ext cx="6323013" cy="1421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在数位表中摆出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这个数字，需要多少个圆片？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1"/>
          <p:cNvSpPr txBox="1">
            <a:spLocks noChangeArrowheads="1"/>
          </p:cNvSpPr>
          <p:nvPr/>
        </p:nvSpPr>
        <p:spPr bwMode="auto">
          <a:xfrm>
            <a:off x="3751264" y="3187701"/>
            <a:ext cx="3984625" cy="646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/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答：需要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个圆片。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700" name="Picture 25" descr="C:\Users\Administrator\Desktop\图片\54.png5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1476" y="4073525"/>
            <a:ext cx="2190749" cy="244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圆角矩形标注 54"/>
          <p:cNvSpPr/>
          <p:nvPr/>
        </p:nvSpPr>
        <p:spPr>
          <a:xfrm>
            <a:off x="3878264" y="4714875"/>
            <a:ext cx="5554662" cy="1468438"/>
          </a:xfrm>
          <a:prstGeom prst="wedgeRoundRectCallout">
            <a:avLst>
              <a:gd name="adj1" fmla="val -70293"/>
              <a:gd name="adj2" fmla="val -39316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61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个位和十位数字和是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，所以需要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个圆片。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9"/>
          <p:cNvGrpSpPr/>
          <p:nvPr/>
        </p:nvGrpSpPr>
        <p:grpSpPr bwMode="auto">
          <a:xfrm>
            <a:off x="2362201" y="1835151"/>
            <a:ext cx="8304214" cy="2513013"/>
            <a:chOff x="2132910" y="1758202"/>
            <a:chExt cx="8305582" cy="2514534"/>
          </a:xfrm>
        </p:grpSpPr>
        <p:sp>
          <p:nvSpPr>
            <p:cNvPr id="30725" name="云形标注 7"/>
            <p:cNvSpPr>
              <a:spLocks noChangeArrowheads="1"/>
            </p:cNvSpPr>
            <p:nvPr/>
          </p:nvSpPr>
          <p:spPr bwMode="auto">
            <a:xfrm>
              <a:off x="2132910" y="1758202"/>
              <a:ext cx="8305582" cy="2514534"/>
            </a:xfrm>
            <a:prstGeom prst="cloudCallout">
              <a:avLst>
                <a:gd name="adj1" fmla="val -42282"/>
                <a:gd name="adj2" fmla="val 6563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6" name="云形标注 8"/>
            <p:cNvSpPr>
              <a:spLocks noChangeArrowheads="1"/>
            </p:cNvSpPr>
            <p:nvPr/>
          </p:nvSpPr>
          <p:spPr bwMode="auto">
            <a:xfrm>
              <a:off x="2513900" y="1910598"/>
              <a:ext cx="7696002" cy="2209746"/>
            </a:xfrm>
            <a:prstGeom prst="cloudCallout">
              <a:avLst>
                <a:gd name="adj1" fmla="val -46380"/>
                <a:gd name="adj2" fmla="val 74912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23" name="圆角矩形标注 5"/>
          <p:cNvSpPr>
            <a:spLocks noChangeArrowheads="1"/>
          </p:cNvSpPr>
          <p:nvPr/>
        </p:nvSpPr>
        <p:spPr bwMode="auto">
          <a:xfrm>
            <a:off x="3733801" y="2444751"/>
            <a:ext cx="5846763" cy="1014413"/>
          </a:xfrm>
          <a:prstGeom prst="wedgeRoundRectCallout">
            <a:avLst>
              <a:gd name="adj1" fmla="val -3181"/>
              <a:gd name="adj2" fmla="val 67588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latinLnBrk="1" hangingPunct="1"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这节课你有什么收获？学到了哪些知识？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pic>
        <p:nvPicPr>
          <p:cNvPr id="30724" name="Picture 42" descr="10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7200" y="3206750"/>
            <a:ext cx="2609850" cy="347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00264" y="1811339"/>
            <a:ext cx="8747125" cy="4468812"/>
          </a:xfrm>
          <a:prstGeom prst="rect">
            <a:avLst/>
          </a:prstGeom>
          <a:solidFill>
            <a:srgbClr val="C4DF9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/>
          <a:lstStyle/>
          <a:p>
            <a:pPr>
              <a:defRPr/>
            </a:pPr>
            <a:endParaRPr lang="en-US" altLang="en-US" noProof="1"/>
          </a:p>
        </p:txBody>
      </p:sp>
      <p:sp>
        <p:nvSpPr>
          <p:cNvPr id="31747" name="AutoShape 2" descr="http://img2.imgtn.bdimg.com/it/u=2749008400,380176600&amp;fm=26&amp;gp=0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hangingPunct="1"/>
            <a:endParaRPr lang="zh-CN" altLang="en-US"/>
          </a:p>
        </p:txBody>
      </p:sp>
      <p:sp>
        <p:nvSpPr>
          <p:cNvPr id="31748" name="AutoShape 4" descr="http://img2.imgtn.bdimg.com/it/u=2749008400,380176600&amp;fm=26&amp;gp=0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hangingPunct="1"/>
            <a:endParaRPr lang="zh-CN" altLang="en-US"/>
          </a:p>
        </p:txBody>
      </p:sp>
      <p:sp>
        <p:nvSpPr>
          <p:cNvPr id="31749" name="AutoShape 6" descr="http://img2.imgtn.bdimg.com/it/u=2749008400,380176600&amp;fm=26&amp;gp=0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hangingPunct="1"/>
            <a:endParaRPr lang="zh-CN" altLang="en-US"/>
          </a:p>
        </p:txBody>
      </p:sp>
      <p:sp>
        <p:nvSpPr>
          <p:cNvPr id="31750" name="AutoShape 8" descr="http://img2.imgtn.bdimg.com/it/u=2749008400,380176600&amp;fm=26&amp;gp=0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hangingPunct="1"/>
            <a:endParaRPr lang="zh-CN" altLang="en-US"/>
          </a:p>
        </p:txBody>
      </p:sp>
      <p:sp>
        <p:nvSpPr>
          <p:cNvPr id="31751" name="AutoShape 10" descr="http://img5.imgtn.bdimg.com/it/u=2181078983,2633674942&amp;fm=26&amp;gp=0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hangingPunct="1"/>
            <a:endParaRPr lang="zh-CN" altLang="en-US"/>
          </a:p>
        </p:txBody>
      </p:sp>
      <p:sp>
        <p:nvSpPr>
          <p:cNvPr id="31752" name="AutoShape 2" descr="http://img2.imgtn.bdimg.com/it/u=1858616292,1788540323&amp;fm=214&amp;gp=0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hangingPunct="1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874713" y="823913"/>
            <a:ext cx="1868487" cy="58476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 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1754" name="Picture 3" descr="http://www.jituwang.com/uploads/allimg/130228/260450-13022Q0164945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8099" y="519114"/>
            <a:ext cx="9620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22"/>
          <p:cNvSpPr txBox="1">
            <a:spLocks noChangeArrowheads="1"/>
          </p:cNvSpPr>
          <p:nvPr/>
        </p:nvSpPr>
        <p:spPr bwMode="auto">
          <a:xfrm>
            <a:off x="4683125" y="1587500"/>
            <a:ext cx="5697538" cy="92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摆一摆，想一想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3149602" y="2794000"/>
          <a:ext cx="6042026" cy="29836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5067"/>
                <a:gridCol w="2014432"/>
                <a:gridCol w="2012527"/>
              </a:tblGrid>
              <a:tr h="10922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十位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个位</a:t>
                      </a:r>
                      <a:r>
                        <a:rPr lang="en-US" sz="36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</a:t>
                      </a:r>
                      <a:endParaRPr lang="en-US" altLang="en-US" sz="36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组成的数</a:t>
                      </a:r>
                      <a:r>
                        <a:rPr lang="en-US" sz="36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</a:t>
                      </a:r>
                      <a:endParaRPr lang="en-US" altLang="en-US" sz="36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484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484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484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椭圆 3"/>
          <p:cNvSpPr>
            <a:spLocks noChangeArrowheads="1"/>
          </p:cNvSpPr>
          <p:nvPr/>
        </p:nvSpPr>
        <p:spPr bwMode="auto">
          <a:xfrm>
            <a:off x="3503614" y="3817938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4152900" y="3817938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2" name="文本框 99"/>
          <p:cNvSpPr txBox="1">
            <a:spLocks noChangeArrowheads="1"/>
          </p:cNvSpPr>
          <p:nvPr/>
        </p:nvSpPr>
        <p:spPr bwMode="auto">
          <a:xfrm>
            <a:off x="7624763" y="3503613"/>
            <a:ext cx="1111250" cy="92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indent="152400"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2226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798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1370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942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3479801" y="4397375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椭圆 14"/>
          <p:cNvSpPr>
            <a:spLocks noChangeArrowheads="1"/>
          </p:cNvSpPr>
          <p:nvPr/>
        </p:nvSpPr>
        <p:spPr bwMode="auto">
          <a:xfrm>
            <a:off x="5942014" y="4425951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99"/>
          <p:cNvSpPr txBox="1">
            <a:spLocks noChangeArrowheads="1"/>
          </p:cNvSpPr>
          <p:nvPr/>
        </p:nvSpPr>
        <p:spPr bwMode="auto">
          <a:xfrm>
            <a:off x="7600950" y="4084639"/>
            <a:ext cx="1111250" cy="92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indent="152400"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2226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798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1370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942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椭圆 16"/>
          <p:cNvSpPr>
            <a:spLocks noChangeArrowheads="1"/>
          </p:cNvSpPr>
          <p:nvPr/>
        </p:nvSpPr>
        <p:spPr bwMode="auto">
          <a:xfrm>
            <a:off x="5595939" y="5078414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椭圆 18"/>
          <p:cNvSpPr>
            <a:spLocks noChangeArrowheads="1"/>
          </p:cNvSpPr>
          <p:nvPr/>
        </p:nvSpPr>
        <p:spPr bwMode="auto">
          <a:xfrm>
            <a:off x="6245225" y="5078414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7677150" y="4764089"/>
            <a:ext cx="1111250" cy="92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indent="152400"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2226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798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1370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942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4" grpId="0" bldLvl="0" animBg="1"/>
      <p:bldP spid="6" grpId="0" bldLvl="0" animBg="1"/>
      <p:bldP spid="23562" grpId="0"/>
      <p:bldP spid="14" grpId="0" bldLvl="0" animBg="1"/>
      <p:bldP spid="15" grpId="0" bldLvl="0" animBg="1"/>
      <p:bldP spid="16" grpId="0"/>
      <p:bldP spid="17" grpId="0" bldLvl="0" animBg="1"/>
      <p:bldP spid="19" grpId="0" bldLvl="0" animBg="1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对角圆角矩形 10"/>
          <p:cNvSpPr/>
          <p:nvPr/>
        </p:nvSpPr>
        <p:spPr bwMode="auto">
          <a:xfrm>
            <a:off x="2360613" y="2359026"/>
            <a:ext cx="7737475" cy="2132013"/>
          </a:xfrm>
          <a:prstGeom prst="round2Diag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30" tIns="45715" rIns="91430" bIns="45715"/>
          <a:lstStyle/>
          <a:p>
            <a:pPr>
              <a:defRPr/>
            </a:pPr>
            <a:endParaRPr lang="zh-CN" altLang="en-US"/>
          </a:p>
        </p:txBody>
      </p:sp>
      <p:sp>
        <p:nvSpPr>
          <p:cNvPr id="33795" name="AutoShape 2" descr="http://img2.imgtn.bdimg.com/it/u=2749008400,380176600&amp;fm=26&amp;gp=0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hangingPunct="1"/>
            <a:endParaRPr lang="zh-CN" altLang="en-US"/>
          </a:p>
        </p:txBody>
      </p:sp>
      <p:sp>
        <p:nvSpPr>
          <p:cNvPr id="33796" name="AutoShape 4" descr="http://img2.imgtn.bdimg.com/it/u=2749008400,380176600&amp;fm=26&amp;gp=0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hangingPunct="1"/>
            <a:endParaRPr lang="zh-CN" altLang="en-US"/>
          </a:p>
        </p:txBody>
      </p:sp>
      <p:sp>
        <p:nvSpPr>
          <p:cNvPr id="33797" name="AutoShape 6" descr="http://img2.imgtn.bdimg.com/it/u=2749008400,380176600&amp;fm=26&amp;gp=0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hangingPunct="1"/>
            <a:endParaRPr lang="zh-CN" altLang="en-US"/>
          </a:p>
        </p:txBody>
      </p:sp>
      <p:sp>
        <p:nvSpPr>
          <p:cNvPr id="33798" name="AutoShape 8" descr="http://img2.imgtn.bdimg.com/it/u=2749008400,380176600&amp;fm=26&amp;gp=0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hangingPunct="1"/>
            <a:endParaRPr lang="zh-CN" altLang="en-US"/>
          </a:p>
        </p:txBody>
      </p:sp>
      <p:sp>
        <p:nvSpPr>
          <p:cNvPr id="33799" name="AutoShape 10" descr="http://img5.imgtn.bdimg.com/it/u=2181078983,2633674942&amp;fm=26&amp;gp=0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hangingPunct="1"/>
            <a:endParaRPr lang="zh-CN" altLang="en-US"/>
          </a:p>
        </p:txBody>
      </p:sp>
      <p:sp>
        <p:nvSpPr>
          <p:cNvPr id="33800" name="AutoShape 2" descr="http://img2.imgtn.bdimg.com/it/u=1858616292,1788540323&amp;fm=214&amp;gp=0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hangingPunct="1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74713" y="823913"/>
            <a:ext cx="1868487" cy="58476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 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802" name="Picture 3" descr="http://www.jituwang.com/uploads/allimg/130228/260450-13022Q0164945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8099" y="519114"/>
            <a:ext cx="9620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3" name="文本框 1"/>
          <p:cNvSpPr txBox="1">
            <a:spLocks noChangeArrowheads="1"/>
          </p:cNvSpPr>
          <p:nvPr/>
        </p:nvSpPr>
        <p:spPr bwMode="auto">
          <a:xfrm>
            <a:off x="2587626" y="2662238"/>
            <a:ext cx="7510464" cy="156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defTabSz="685800"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685800"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6858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68580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68580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222625" indent="-306705" defTabSz="6858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79825" indent="-306705" defTabSz="6858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137025" indent="-306705" defTabSz="6858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94225" indent="-306705" defTabSz="685800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作业：用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个圆片摆一摆，看能摆出多少个不同的两位数。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http://img2.imgtn.bdimg.com/it/u=2749008400,380176600&amp;fm=26&amp;gp=0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hangingPunct="1"/>
            <a:endParaRPr lang="zh-CN" altLang="en-US"/>
          </a:p>
        </p:txBody>
      </p:sp>
      <p:sp>
        <p:nvSpPr>
          <p:cNvPr id="8195" name="AutoShape 4" descr="http://img2.imgtn.bdimg.com/it/u=2749008400,380176600&amp;fm=26&amp;gp=0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hangingPunct="1"/>
            <a:endParaRPr lang="zh-CN" altLang="en-US"/>
          </a:p>
        </p:txBody>
      </p:sp>
      <p:sp>
        <p:nvSpPr>
          <p:cNvPr id="8196" name="AutoShape 6" descr="http://img2.imgtn.bdimg.com/it/u=2749008400,380176600&amp;fm=26&amp;gp=0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hangingPunct="1"/>
            <a:endParaRPr lang="zh-CN" altLang="en-US"/>
          </a:p>
        </p:txBody>
      </p:sp>
      <p:sp>
        <p:nvSpPr>
          <p:cNvPr id="8197" name="AutoShape 8" descr="http://img2.imgtn.bdimg.com/it/u=2749008400,380176600&amp;fm=26&amp;gp=0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hangingPunct="1"/>
            <a:endParaRPr lang="zh-CN" altLang="en-US"/>
          </a:p>
        </p:txBody>
      </p:sp>
      <p:sp>
        <p:nvSpPr>
          <p:cNvPr id="8198" name="AutoShape 10" descr="http://img5.imgtn.bdimg.com/it/u=2181078983,2633674942&amp;fm=26&amp;gp=0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hangingPunct="1"/>
            <a:endParaRPr lang="zh-CN" altLang="en-US"/>
          </a:p>
        </p:txBody>
      </p:sp>
      <p:sp>
        <p:nvSpPr>
          <p:cNvPr id="8199" name="AutoShape 2" descr="http://img2.imgtn.bdimg.com/it/u=1858616292,1788540323&amp;fm=214&amp;gp=0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eaLnBrk="1" hangingPunct="1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1176339" y="823913"/>
            <a:ext cx="1832533" cy="58476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活动内容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201" name="Picture 3" descr="http://www.jituwang.com/uploads/allimg/130228/260450-13022Q0164945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3527" y="519114"/>
            <a:ext cx="9620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42" descr="10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0376" y="3692525"/>
            <a:ext cx="2928937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3" name="文本框 99"/>
          <p:cNvSpPr txBox="1">
            <a:spLocks noChangeArrowheads="1"/>
          </p:cNvSpPr>
          <p:nvPr/>
        </p:nvSpPr>
        <p:spPr bwMode="auto">
          <a:xfrm>
            <a:off x="2430464" y="2019301"/>
            <a:ext cx="8702675" cy="258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indent="152400"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2226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798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1370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942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根据自己的实际操作，通过摆一摆，想一想，发现圆片的个数和摆出的数的个数之间的关系，总结其中的规律。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74713" y="823913"/>
            <a:ext cx="1832533" cy="58476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活动准备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43" name="Picture 3" descr="http://www.jituwang.com/uploads/allimg/130228/260450-13022Q0164945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8099" y="519114"/>
            <a:ext cx="9620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2" descr="10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4213" y="3687763"/>
            <a:ext cx="2547938" cy="254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文本框 99"/>
          <p:cNvSpPr txBox="1">
            <a:spLocks noChangeArrowheads="1"/>
          </p:cNvSpPr>
          <p:nvPr/>
        </p:nvSpPr>
        <p:spPr bwMode="auto">
          <a:xfrm>
            <a:off x="2430464" y="2019300"/>
            <a:ext cx="8702675" cy="258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indent="152400"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2226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798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1370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942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物品准备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：圆片，数位卡片等。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活动分工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：每个小组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人，其中记录员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人，操作员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74714" y="823913"/>
            <a:ext cx="2244505" cy="58476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活动过程一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291" name="Picture 3" descr="http://www.jituwang.com/uploads/allimg/130228/260450-13022Q0164945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8099" y="519114"/>
            <a:ext cx="9620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2" descr="10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4213" y="3687763"/>
            <a:ext cx="2547938" cy="254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文本框 99"/>
          <p:cNvSpPr txBox="1">
            <a:spLocks noChangeArrowheads="1"/>
          </p:cNvSpPr>
          <p:nvPr/>
        </p:nvSpPr>
        <p:spPr bwMode="auto">
          <a:xfrm>
            <a:off x="3232152" y="2581275"/>
            <a:ext cx="6816725" cy="1107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indent="152400"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2226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798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1370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942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个圆片摆出不同的数。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5" descr="C:\Users\Administrator\Desktop\图片\3.png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7038" y="3948113"/>
            <a:ext cx="2343150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圆角矩形标注 54"/>
          <p:cNvSpPr/>
          <p:nvPr/>
        </p:nvSpPr>
        <p:spPr>
          <a:xfrm>
            <a:off x="4078288" y="4505326"/>
            <a:ext cx="6699251" cy="2168525"/>
          </a:xfrm>
          <a:prstGeom prst="wedgeRoundRectCallout">
            <a:avLst>
              <a:gd name="adj1" fmla="val -70047"/>
              <a:gd name="adj2" fmla="val -24700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我们小组摆放时先考虑摆放的数位顺序，再考虑数位上圆片摆放的个数。先摆十位，再摆个位。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638301" y="1055689"/>
          <a:ext cx="6042026" cy="29836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5067"/>
                <a:gridCol w="2014432"/>
                <a:gridCol w="2012527"/>
              </a:tblGrid>
              <a:tr h="10922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十位</a:t>
                      </a:r>
                      <a:endParaRPr lang="zh-CN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个位</a:t>
                      </a: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组成的数</a:t>
                      </a: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483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483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483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椭圆 3"/>
          <p:cNvSpPr>
            <a:spLocks noChangeArrowheads="1"/>
          </p:cNvSpPr>
          <p:nvPr/>
        </p:nvSpPr>
        <p:spPr bwMode="auto">
          <a:xfrm>
            <a:off x="1992314" y="2079626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2641601" y="2079626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23562" name="文本框 99"/>
          <p:cNvSpPr txBox="1">
            <a:spLocks noChangeArrowheads="1"/>
          </p:cNvSpPr>
          <p:nvPr/>
        </p:nvSpPr>
        <p:spPr bwMode="auto">
          <a:xfrm>
            <a:off x="6113463" y="1765301"/>
            <a:ext cx="1111250" cy="92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indent="152400"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2226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798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1370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942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1968501" y="2660650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4430713" y="2687639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9" name="文本框 99"/>
          <p:cNvSpPr txBox="1">
            <a:spLocks noChangeArrowheads="1"/>
          </p:cNvSpPr>
          <p:nvPr/>
        </p:nvSpPr>
        <p:spPr bwMode="auto">
          <a:xfrm>
            <a:off x="6089650" y="2346325"/>
            <a:ext cx="1111250" cy="92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indent="152400"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2226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798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1370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942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4084638" y="3340101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4733926" y="3340101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12" name="文本框 99"/>
          <p:cNvSpPr txBox="1">
            <a:spLocks noChangeArrowheads="1"/>
          </p:cNvSpPr>
          <p:nvPr/>
        </p:nvSpPr>
        <p:spPr bwMode="auto">
          <a:xfrm>
            <a:off x="6165851" y="3025776"/>
            <a:ext cx="1111250" cy="92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indent="152400"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2226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798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1370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942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99"/>
          <p:cNvSpPr txBox="1">
            <a:spLocks noChangeArrowheads="1"/>
          </p:cNvSpPr>
          <p:nvPr/>
        </p:nvSpPr>
        <p:spPr bwMode="auto">
          <a:xfrm>
            <a:off x="8124825" y="1765300"/>
            <a:ext cx="3244850" cy="1754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indent="152400"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2226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798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1370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942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个圆片可以摆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个数字。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  <p:bldP spid="4" grpId="0" bldLvl="0" animBg="1"/>
      <p:bldP spid="5" grpId="0" bldLvl="0" animBg="1"/>
      <p:bldP spid="23562" grpId="0"/>
      <p:bldP spid="7" grpId="0" bldLvl="0" animBg="1"/>
      <p:bldP spid="8" grpId="0" bldLvl="0" animBg="1"/>
      <p:bldP spid="9" grpId="0"/>
      <p:bldP spid="10" grpId="0" bldLvl="0" animBg="1"/>
      <p:bldP spid="11" grpId="0" bldLvl="0" animBg="1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5" descr="C:\Users\Administrator\Desktop\图片\234.png23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74623" y="4165601"/>
            <a:ext cx="3121024" cy="246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圆角矩形标注 54"/>
          <p:cNvSpPr/>
          <p:nvPr/>
        </p:nvSpPr>
        <p:spPr>
          <a:xfrm>
            <a:off x="4078288" y="4505325"/>
            <a:ext cx="6699251" cy="2012950"/>
          </a:xfrm>
          <a:prstGeom prst="wedgeRoundRectCallout">
            <a:avLst>
              <a:gd name="adj1" fmla="val -70047"/>
              <a:gd name="adj2" fmla="val -24700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我们小组也是按顺序摆的，先摆个位，再摆十位。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3074989" y="1055689"/>
          <a:ext cx="6042026" cy="29836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5067"/>
                <a:gridCol w="2014432"/>
                <a:gridCol w="2012527"/>
              </a:tblGrid>
              <a:tr h="10922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十位</a:t>
                      </a:r>
                      <a:endParaRPr lang="zh-CN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个位</a:t>
                      </a: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组成的数</a:t>
                      </a: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483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483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483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椭圆 3"/>
          <p:cNvSpPr>
            <a:spLocks noChangeArrowheads="1"/>
          </p:cNvSpPr>
          <p:nvPr/>
        </p:nvSpPr>
        <p:spPr bwMode="auto">
          <a:xfrm>
            <a:off x="5519738" y="1998663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6169026" y="1998663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23562" name="文本框 99"/>
          <p:cNvSpPr txBox="1">
            <a:spLocks noChangeArrowheads="1"/>
          </p:cNvSpPr>
          <p:nvPr/>
        </p:nvSpPr>
        <p:spPr bwMode="auto">
          <a:xfrm>
            <a:off x="7550150" y="1765301"/>
            <a:ext cx="1111250" cy="92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indent="152400"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2226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798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1370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942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endParaRPr lang="en-US" altLang="zh-CN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3403600" y="2660650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5867401" y="2687639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9" name="文本框 99"/>
          <p:cNvSpPr txBox="1">
            <a:spLocks noChangeArrowheads="1"/>
          </p:cNvSpPr>
          <p:nvPr/>
        </p:nvSpPr>
        <p:spPr bwMode="auto">
          <a:xfrm>
            <a:off x="7524750" y="2346325"/>
            <a:ext cx="1111250" cy="92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indent="152400"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2226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798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1370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942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3321051" y="3282951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3970339" y="3282951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12" name="文本框 99"/>
          <p:cNvSpPr txBox="1">
            <a:spLocks noChangeArrowheads="1"/>
          </p:cNvSpPr>
          <p:nvPr/>
        </p:nvSpPr>
        <p:spPr bwMode="auto">
          <a:xfrm>
            <a:off x="7600950" y="3025776"/>
            <a:ext cx="1111250" cy="92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indent="152400"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2226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798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1370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942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  <p:bldP spid="4" grpId="0" bldLvl="0" animBg="1"/>
      <p:bldP spid="5" grpId="0" bldLvl="0" animBg="1"/>
      <p:bldP spid="23562" grpId="0"/>
      <p:bldP spid="7" grpId="0" bldLvl="0" animBg="1"/>
      <p:bldP spid="8" grpId="0" bldLvl="0" animBg="1"/>
      <p:bldP spid="9" grpId="0"/>
      <p:bldP spid="10" grpId="0" bldLvl="0" animBg="1"/>
      <p:bldP spid="11" grpId="0" bldLvl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74714" y="823913"/>
            <a:ext cx="2244505" cy="58476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活动过程二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435" name="Picture 3" descr="http://www.jituwang.com/uploads/allimg/130228/260450-13022Q0164945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8099" y="519114"/>
            <a:ext cx="9620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2" descr="10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4213" y="3687763"/>
            <a:ext cx="2547938" cy="254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文本框 99"/>
          <p:cNvSpPr txBox="1">
            <a:spLocks noChangeArrowheads="1"/>
          </p:cNvSpPr>
          <p:nvPr/>
        </p:nvSpPr>
        <p:spPr bwMode="auto">
          <a:xfrm>
            <a:off x="3232152" y="2581275"/>
            <a:ext cx="6816725" cy="1107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indent="152400"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2226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798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1370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942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个圆片摆出不同的数。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5" descr="C:\Users\Administrator\Desktop\图片\54.png5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1476" y="4073525"/>
            <a:ext cx="2190749" cy="244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圆角矩形标注 54"/>
          <p:cNvSpPr/>
          <p:nvPr/>
        </p:nvSpPr>
        <p:spPr>
          <a:xfrm>
            <a:off x="3860800" y="4951414"/>
            <a:ext cx="6699251" cy="1468437"/>
          </a:xfrm>
          <a:prstGeom prst="wedgeRoundRectCallout">
            <a:avLst>
              <a:gd name="adj1" fmla="val -70293"/>
              <a:gd name="adj2" fmla="val -39316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我们组是按顺序摆放的，先摆十位，再摆个位。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2016126" y="941388"/>
          <a:ext cx="6042026" cy="36139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5067"/>
                <a:gridCol w="2014432"/>
                <a:gridCol w="2012527"/>
              </a:tblGrid>
              <a:tr h="10922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十位</a:t>
                      </a:r>
                      <a:endParaRPr lang="zh-CN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个位</a:t>
                      </a: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组成的数</a:t>
                      </a: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43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43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43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43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7" marR="6858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椭圆 3"/>
          <p:cNvSpPr>
            <a:spLocks noChangeArrowheads="1"/>
          </p:cNvSpPr>
          <p:nvPr/>
        </p:nvSpPr>
        <p:spPr bwMode="auto">
          <a:xfrm>
            <a:off x="2370139" y="1928814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2944814" y="1928814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23562" name="文本框 99"/>
          <p:cNvSpPr txBox="1">
            <a:spLocks noChangeArrowheads="1"/>
          </p:cNvSpPr>
          <p:nvPr/>
        </p:nvSpPr>
        <p:spPr bwMode="auto">
          <a:xfrm>
            <a:off x="6491288" y="1614489"/>
            <a:ext cx="1111250" cy="92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indent="152400"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2226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798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1370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942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2346326" y="2508250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4808539" y="2536826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9" name="文本框 99"/>
          <p:cNvSpPr txBox="1">
            <a:spLocks noChangeArrowheads="1"/>
          </p:cNvSpPr>
          <p:nvPr/>
        </p:nvSpPr>
        <p:spPr bwMode="auto">
          <a:xfrm>
            <a:off x="6467475" y="2195514"/>
            <a:ext cx="1111250" cy="92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indent="152400"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2226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798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1370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942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en-US" altLang="zh-CN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2370139" y="3189289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5111750" y="3189289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12" name="文本框 99"/>
          <p:cNvSpPr txBox="1">
            <a:spLocks noChangeArrowheads="1"/>
          </p:cNvSpPr>
          <p:nvPr/>
        </p:nvSpPr>
        <p:spPr bwMode="auto">
          <a:xfrm>
            <a:off x="6467475" y="2841625"/>
            <a:ext cx="1111250" cy="92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indent="152400"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2226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798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1370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942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>
            <a:spLocks noChangeArrowheads="1"/>
          </p:cNvSpPr>
          <p:nvPr/>
        </p:nvSpPr>
        <p:spPr bwMode="auto">
          <a:xfrm>
            <a:off x="3476626" y="1928814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2944814" y="2508250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4351338" y="3189289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4235451" y="3794126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15" name="椭圆 14"/>
          <p:cNvSpPr>
            <a:spLocks noChangeArrowheads="1"/>
          </p:cNvSpPr>
          <p:nvPr/>
        </p:nvSpPr>
        <p:spPr bwMode="auto">
          <a:xfrm>
            <a:off x="4810125" y="3794126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16" name="椭圆 15"/>
          <p:cNvSpPr>
            <a:spLocks noChangeArrowheads="1"/>
          </p:cNvSpPr>
          <p:nvPr/>
        </p:nvSpPr>
        <p:spPr bwMode="auto">
          <a:xfrm>
            <a:off x="5341939" y="3794126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0" tIns="45715" rIns="91430" bIns="45715"/>
          <a:lstStyle/>
          <a:p>
            <a:endParaRPr lang="en-US" altLang="en-US"/>
          </a:p>
        </p:txBody>
      </p:sp>
      <p:sp>
        <p:nvSpPr>
          <p:cNvPr id="17" name="文本框 99"/>
          <p:cNvSpPr txBox="1">
            <a:spLocks noChangeArrowheads="1"/>
          </p:cNvSpPr>
          <p:nvPr/>
        </p:nvSpPr>
        <p:spPr bwMode="auto">
          <a:xfrm>
            <a:off x="6594475" y="3487739"/>
            <a:ext cx="1111250" cy="92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indent="152400"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2226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798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1370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942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99"/>
          <p:cNvSpPr txBox="1">
            <a:spLocks noChangeArrowheads="1"/>
          </p:cNvSpPr>
          <p:nvPr/>
        </p:nvSpPr>
        <p:spPr bwMode="auto">
          <a:xfrm>
            <a:off x="8439150" y="1860550"/>
            <a:ext cx="3244850" cy="1754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indent="152400"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2226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798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1370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942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个圆片可以摆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个数字。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  <p:bldP spid="4" grpId="0" bldLvl="0" animBg="1"/>
      <p:bldP spid="5" grpId="0" bldLvl="0" animBg="1"/>
      <p:bldP spid="23562" grpId="0"/>
      <p:bldP spid="7" grpId="0" bldLvl="0" animBg="1"/>
      <p:bldP spid="8" grpId="0" bldLvl="0" animBg="1"/>
      <p:bldP spid="9" grpId="0"/>
      <p:bldP spid="10" grpId="0" bldLvl="0" animBg="1"/>
      <p:bldP spid="11" grpId="0" bldLvl="0" animBg="1"/>
      <p:bldP spid="12" grpId="0"/>
      <p:bldP spid="2" grpId="0" bldLvl="0" animBg="1"/>
      <p:bldP spid="6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74714" y="823913"/>
            <a:ext cx="2244505" cy="58476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活动过程三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531" name="Picture 3" descr="http://www.jituwang.com/uploads/allimg/130228/260450-13022Q0164945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8099" y="519114"/>
            <a:ext cx="9620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2" descr="10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3225" y="4035425"/>
            <a:ext cx="2547938" cy="254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文本框 99"/>
          <p:cNvSpPr txBox="1">
            <a:spLocks noChangeArrowheads="1"/>
          </p:cNvSpPr>
          <p:nvPr/>
        </p:nvSpPr>
        <p:spPr bwMode="auto">
          <a:xfrm>
            <a:off x="2406652" y="1614488"/>
            <a:ext cx="7378699" cy="156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indent="152400"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2226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6798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1370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594225" indent="-306705" eaLnBrk="0" hangingPunct="0"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分别用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个圆片摆出不同的数，记录每次摆出的数，并完成统计表。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3751264" y="3295650"/>
          <a:ext cx="4460875" cy="371062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51924"/>
                <a:gridCol w="2608951"/>
              </a:tblGrid>
              <a:tr h="1226969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800" b="1" spc="130">
                          <a:solidFill>
                            <a:srgbClr val="646464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圆片数</a:t>
                      </a:r>
                      <a:endParaRPr lang="zh-CN" altLang="en-US" sz="2800" b="1" spc="130">
                        <a:solidFill>
                          <a:srgbClr val="646464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77825" marR="177825" marT="107936" marB="107936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800" b="1" spc="130">
                          <a:solidFill>
                            <a:srgbClr val="646464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摆出数字个数</a:t>
                      </a:r>
                      <a:endParaRPr lang="zh-CN" altLang="en-US" sz="2800" b="1" spc="130">
                        <a:solidFill>
                          <a:srgbClr val="646464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77825" marR="177825" marT="107936" marB="107936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732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0" spc="12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sz="1500" b="0" spc="12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25" marR="177825" marT="107936" marB="107936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sz="1500" b="0" spc="12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25" marR="177825" marT="107936" marB="107936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732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0" spc="12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sz="1500" b="0" spc="12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25" marR="177825" marT="107936" marB="107936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sz="1500" b="0" spc="12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25" marR="177825" marT="107936" marB="107936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732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0" spc="12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sz="1500" b="0" spc="12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25" marR="177825" marT="107936" marB="107936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sz="1500" b="0" spc="12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25" marR="177825" marT="107936" marB="107936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732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500" b="0" spc="12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25" marR="177825" marT="107936" marB="107936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500" b="0" spc="12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25" marR="177825" marT="107936" marB="107936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732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500" b="0" spc="12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25" marR="177825" marT="107936" marB="107936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500" b="0" spc="12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25" marR="177825" marT="107936" marB="107936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4480,&quot;width&quot;:3690}"/>
</p:tagLst>
</file>

<file path=ppt/tags/tag2.xml><?xml version="1.0" encoding="utf-8"?>
<p:tagLst xmlns:p="http://schemas.openxmlformats.org/presentationml/2006/main">
  <p:tag name="KSO_WM_UNIT_PLACING_PICTURE_USER_VIEWPORT" val="{&quot;height&quot;:4480,&quot;width&quot;:3690}"/>
</p:tagLst>
</file>

<file path=ppt/tags/tag3.xml><?xml version="1.0" encoding="utf-8"?>
<p:tagLst xmlns:p="http://schemas.openxmlformats.org/presentationml/2006/main">
  <p:tag name="KSO_WM_UNIT_PLACING_PICTURE_USER_VIEWPORT" val="{&quot;height&quot;:4480,&quot;width&quot;:3690}"/>
</p:tagLst>
</file>

<file path=ppt/tags/tag4.xml><?xml version="1.0" encoding="utf-8"?>
<p:tagLst xmlns:p="http://schemas.openxmlformats.org/presentationml/2006/main">
  <p:tag name="KSO_WM_UNIT_PLACING_PICTURE_USER_VIEWPORT" val="{&quot;height&quot;:4480,&quot;width&quot;:3690}"/>
</p:tagLst>
</file>

<file path=ppt/tags/tag5.xml><?xml version="1.0" encoding="utf-8"?>
<p:tagLst xmlns:p="http://schemas.openxmlformats.org/presentationml/2006/main">
  <p:tag name="KSO_WPP_MARK_KEY" val="6fa4f788-f4c8-4354-89d4-fccd73aff71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696</Words>
  <Application>WPS 演示</Application>
  <PresentationFormat>自定义</PresentationFormat>
  <Paragraphs>217</Paragraphs>
  <Slides>16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微软雅黑</vt:lpstr>
      <vt:lpstr>黑体</vt:lpstr>
      <vt:lpstr>楷体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120</cp:revision>
  <dcterms:created xsi:type="dcterms:W3CDTF">2020-01-22T14:11:00Z</dcterms:created>
  <dcterms:modified xsi:type="dcterms:W3CDTF">2023-01-26T10:49:37Z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F375F5D2A6CF421C9F46781659161A91</vt:lpwstr>
  </property>
</Properties>
</file>