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6" r:id="rId3"/>
    <p:sldId id="305" r:id="rId5"/>
    <p:sldId id="324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28" r:id="rId16"/>
    <p:sldId id="315" r:id="rId17"/>
    <p:sldId id="316" r:id="rId18"/>
    <p:sldId id="317" r:id="rId19"/>
    <p:sldId id="320" r:id="rId20"/>
    <p:sldId id="325" r:id="rId21"/>
    <p:sldId id="321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>
        <p:scale>
          <a:sx n="120" d="100"/>
          <a:sy n="120" d="100"/>
        </p:scale>
        <p:origin x="-1374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4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685800">
              <a:defRPr sz="1200"/>
            </a:lvl1pPr>
          </a:lstStyle>
          <a:p>
            <a:endParaRPr lang="en-US" altLang="en-US"/>
          </a:p>
        </p:txBody>
      </p:sp>
      <p:sp>
        <p:nvSpPr>
          <p:cNvPr id="37891" name="日期占位符 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F9A1A6D7-7118-4793-B92B-3C02BA0219DA}" type="datetime1">
              <a:rPr lang="en-US" altLang="en-US"/>
            </a:fld>
            <a:endParaRPr lang="en-US" altLang="en-US"/>
          </a:p>
        </p:txBody>
      </p:sp>
      <p:sp>
        <p:nvSpPr>
          <p:cNvPr id="37892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7893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solidFill>
                  <a:srgbClr val="898989"/>
                </a:solidFill>
              </a:defRPr>
            </a:lvl1pPr>
          </a:lstStyle>
          <a:p>
            <a:fld id="{5F13F342-AEBF-4510-8704-F814B1B4BE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685800">
              <a:defRPr sz="1200"/>
            </a:lvl1pPr>
          </a:lstStyle>
          <a:p>
            <a:endParaRPr lang="en-US" altLang="en-US"/>
          </a:p>
        </p:txBody>
      </p:sp>
      <p:sp>
        <p:nvSpPr>
          <p:cNvPr id="36867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4EBF8F85-5AE8-4D2A-9FCE-86C32CBB4466}" type="datetime1">
              <a:rPr lang="en-US" altLang="en-US"/>
            </a:fld>
            <a:endParaRPr lang="en-US" altLang="en-US"/>
          </a:p>
        </p:txBody>
      </p:sp>
      <p:sp>
        <p:nvSpPr>
          <p:cNvPr id="36868" name="幻灯片图像占位符 3"/>
          <p:cNvSpPr>
            <a:spLocks noGrp="1" noRot="1" noChangeAspect="1" noChangeArrowheads="1"/>
          </p:cNvSpPr>
          <p:nvPr>
            <p:ph type="sldImg" idx="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36870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6871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5FA94E26-35C1-481E-9A48-B451EBF02DE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8915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8131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9155" name="文本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0179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1203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2227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3251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4275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5299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6323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57347" name="文本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9939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0963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1987" name="文本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3011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4035" name="文本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5059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6083" name="文本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47107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100" y="2670300"/>
            <a:ext cx="7349400" cy="11043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9A3936A7-95F6-424E-9969-3AA6F6704189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764D604-280C-4E63-8528-A98F49AB54CB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2021/1/8</a:t>
            </a:r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100" y="1863000"/>
            <a:ext cx="7349400" cy="7641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2021/1/8</a:t>
            </a:r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7"/>
          <p:cNvSpPr/>
          <p:nvPr/>
        </p:nvSpPr>
        <p:spPr>
          <a:xfrm>
            <a:off x="0" y="508000"/>
            <a:ext cx="9144000" cy="43688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27610" y="-14254"/>
            <a:ext cx="7886700" cy="522254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E1B24342-73CC-4B89-B219-92BCA5A16170}" type="slidenum">
              <a:rPr lang="zh-CN" altLang="en-US"/>
            </a:fld>
            <a:endParaRPr lang="zh-CN" altLang="en-US"/>
          </a:p>
        </p:txBody>
      </p:sp>
      <p:sp>
        <p:nvSpPr>
          <p:cNvPr id="6" name="Date Placeholder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811BC714-534A-4E90-8A69-FE02B6F8C591}" type="datetime1">
              <a:rPr lang="en-US" altLang="en-US"/>
            </a:fld>
            <a:endParaRPr lang="en-US" altLang="en-US"/>
          </a:p>
        </p:txBody>
      </p:sp>
      <p:sp>
        <p:nvSpPr>
          <p:cNvPr id="7" name="Footer Placeholder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588" y="3743325"/>
            <a:ext cx="1903412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EFB26936-83DA-4A68-83E3-569BE9D4A961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BACB1A05-678F-440E-9EDC-4C1CFE75B99A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7"/>
          <p:cNvSpPr/>
          <p:nvPr/>
        </p:nvSpPr>
        <p:spPr>
          <a:xfrm>
            <a:off x="0" y="508000"/>
            <a:ext cx="9144000" cy="43688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27610" y="-14254"/>
            <a:ext cx="7886700" cy="522254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4E4EA1E3-E019-4276-922D-A93B8636B751}" type="slidenum">
              <a:rPr lang="zh-CN" altLang="en-US"/>
            </a:fld>
            <a:endParaRPr lang="zh-CN" altLang="en-US"/>
          </a:p>
        </p:txBody>
      </p:sp>
      <p:sp>
        <p:nvSpPr>
          <p:cNvPr id="6" name="Date Placeholder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1002A9C8-4D80-4394-9D50-151E33AE80DB}" type="datetime1">
              <a:rPr lang="en-US" altLang="en-US"/>
            </a:fld>
            <a:endParaRPr lang="en-US" altLang="en-US"/>
          </a:p>
        </p:txBody>
      </p:sp>
      <p:sp>
        <p:nvSpPr>
          <p:cNvPr id="7" name="Footer Placeholder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588" y="3743325"/>
            <a:ext cx="1903412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5B7D2303-90B3-42A0-A31A-15A6E865988D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698AEBA4-D2C4-4799-A68D-0B3E1E49C2AA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C652E6AB-D6E0-41CA-BBCC-A44DBEF0223B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36B0BCE-6840-4D42-AB78-10707D1CF90F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93100" y="3461400"/>
            <a:ext cx="5826600" cy="6507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C4E12D5E-0922-43E4-83C5-1F06D68B1F35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7A95A4D-6B26-4AC7-B9E8-698EB41224C9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0F59F012-702F-4894-9FAC-46784624C785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C3E080C-3521-4083-8473-34076E1C2EE1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3" y="1066297"/>
            <a:ext cx="4006800" cy="2862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DCED67CD-49B4-42B4-851F-61A0ECB4D972}" type="slidenum">
              <a:rPr lang="zh-CN" altLang="en-US"/>
            </a:fld>
            <a:endParaRPr lang="zh-CN" altLang="en-US"/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D5EF19F-CDDC-48A7-8438-769A9D65FEFE}" type="datetime1">
              <a:rPr lang="en-US" altLang="en-US"/>
            </a:fld>
            <a:endParaRPr lang="en-US" altLang="en-US"/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0E8D42CE-9301-44A1-B9AA-A7CC47F42DB9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A1C51BB-1C8E-4A8E-BE2E-A0132D51A268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2021/1/8</a:t>
            </a:r>
            <a:endParaRPr lang="en-US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924808" cy="3456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455613" y="455613"/>
            <a:ext cx="8228012" cy="5302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D92B93BF-6D28-4DB1-A746-58567FD80BCB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FC64175-90C2-48E5-ACF9-C577BA99E486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2021/1/8</a:t>
            </a:r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39.xml"/><Relationship Id="rId20" Type="http://schemas.openxmlformats.org/officeDocument/2006/relationships/tags" Target="../tags/tag3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37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  <p:custDataLst>
              <p:tags r:id="rId16"/>
            </p:custDataLst>
          </p:nvPr>
        </p:nvSpPr>
        <p:spPr bwMode="auto">
          <a:xfrm>
            <a:off x="455613" y="455613"/>
            <a:ext cx="8228012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  <p:custDataLst>
              <p:tags r:id="rId17"/>
            </p:custDataLst>
          </p:nvPr>
        </p:nvSpPr>
        <p:spPr bwMode="auto">
          <a:xfrm>
            <a:off x="455613" y="1117600"/>
            <a:ext cx="8228012" cy="357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  <p:custDataLst>
              <p:tags r:id="rId18"/>
            </p:custDataLst>
          </p:nvPr>
        </p:nvSpPr>
        <p:spPr bwMode="auto">
          <a:xfrm>
            <a:off x="458788" y="4737100"/>
            <a:ext cx="2025650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700">
                <a:solidFill>
                  <a:srgbClr val="898989"/>
                </a:solidFill>
              </a:defRPr>
            </a:lvl1pPr>
          </a:lstStyle>
          <a:p>
            <a:r>
              <a:rPr lang="en-US" altLang="zh-CN"/>
              <a:t>2021/1/8</a:t>
            </a:r>
            <a:endParaRPr lang="en-US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  <p:custDataLst>
              <p:tags r:id="rId19"/>
            </p:custDataLst>
          </p:nvPr>
        </p:nvSpPr>
        <p:spPr bwMode="auto">
          <a:xfrm>
            <a:off x="3087688" y="4737100"/>
            <a:ext cx="2968625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700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6657975" y="4737100"/>
            <a:ext cx="2025650" cy="2365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>
              <a:defRPr sz="700">
                <a:solidFill>
                  <a:srgbClr val="898989"/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SzPct val="100000"/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SzPct val="100000"/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SzPct val="100000"/>
        <a:buFont typeface="Arial" panose="020B0604020202020204" pitchFamily="34" charset="0"/>
        <a:buChar char="●"/>
        <a:tabLst>
          <a:tab pos="1206500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SzPct val="100000"/>
        <a:buFont typeface="Arial" panose="020B0604020202020204" pitchFamily="34" charset="0"/>
        <a:buChar char="●"/>
        <a:tabLst>
          <a:tab pos="1206500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SzPct val="100000"/>
        <a:buFont typeface="Wingdings" panose="05000000000000000000" pitchFamily="2" charset="2"/>
        <a:buChar char=""/>
        <a:tabLst>
          <a:tab pos="1206500" algn="l"/>
        </a:tabLst>
        <a:defRPr sz="10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0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tags" Target="../tags/tag40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5" descr="\\192.168.1.3\临时中转站1_以本人姓名建目录\开发中心-多媒体部\02美术部\晨会文件\04宁煌\人教数学教参\0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696" y="420687"/>
            <a:ext cx="7858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5"/>
          <p:cNvSpPr>
            <a:spLocks noGrp="1" noChangeArrowheads="1"/>
          </p:cNvSpPr>
          <p:nvPr/>
        </p:nvSpPr>
        <p:spPr bwMode="auto">
          <a:xfrm>
            <a:off x="1979712" y="362931"/>
            <a:ext cx="6913563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dirty="0">
                <a:ea typeface="黑体" panose="02010609060101010101" pitchFamily="49" charset="-122"/>
              </a:rPr>
              <a:t>100</a:t>
            </a:r>
            <a:r>
              <a:rPr lang="zh-CN" altLang="en-US" sz="3200" dirty="0">
                <a:ea typeface="黑体" panose="02010609060101010101" pitchFamily="49" charset="-122"/>
              </a:rPr>
              <a:t>以内的加法和减法（一）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/>
        </p:nvSpPr>
        <p:spPr bwMode="auto">
          <a:xfrm>
            <a:off x="-17620" y="1660525"/>
            <a:ext cx="9136062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 smtClean="0">
                <a:latin typeface="+mn-ea"/>
                <a:ea typeface="+mn-ea"/>
              </a:rPr>
              <a:t>整</a:t>
            </a:r>
            <a:r>
              <a:rPr lang="zh-CN" altLang="en-US" sz="4000" b="1" dirty="0">
                <a:latin typeface="+mn-ea"/>
                <a:ea typeface="+mn-ea"/>
              </a:rPr>
              <a:t>十数加、减整十数</a:t>
            </a:r>
            <a:endParaRPr lang="zh-CN" altLang="en-US" sz="4000" b="1" dirty="0">
              <a:latin typeface="+mn-ea"/>
              <a:ea typeface="+mn-ea"/>
            </a:endParaRPr>
          </a:p>
        </p:txBody>
      </p:sp>
      <p:sp>
        <p:nvSpPr>
          <p:cNvPr id="15366" name="副标题 6"/>
          <p:cNvSpPr>
            <a:spLocks noGrp="1" noChangeArrowheads="1"/>
          </p:cNvSpPr>
          <p:nvPr>
            <p:ph type="subTitle" idx="1"/>
          </p:nvPr>
        </p:nvSpPr>
        <p:spPr>
          <a:xfrm>
            <a:off x="1265080" y="2643758"/>
            <a:ext cx="6400800" cy="665163"/>
          </a:xfrm>
          <a:noFill/>
          <a:ln cap="flat" algn="ctr"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eaLnBrk="1" hangingPunct="1">
              <a:buFontTx/>
              <a:buNone/>
            </a:pPr>
            <a:r>
              <a:rPr lang="en-US" altLang="zh-CN" sz="2800" dirty="0" smtClean="0">
                <a:latin typeface="Times New Roman" panose="02020603050405020304" pitchFamily="18" charset="0"/>
                <a:ea typeface="楷体_GB2312" pitchFamily="49" charset="-122"/>
              </a:rPr>
              <a:t>R·</a:t>
            </a:r>
            <a:r>
              <a:rPr lang="zh-CN" altLang="en-US" sz="2800" dirty="0" smtClean="0">
                <a:latin typeface="Times New Roman" panose="02020603050405020304" pitchFamily="18" charset="0"/>
                <a:ea typeface="楷体_GB2312" pitchFamily="49" charset="-122"/>
              </a:rPr>
              <a:t>一年级下册</a:t>
            </a:r>
            <a:endParaRPr lang="zh-CN" altLang="en-US" sz="2800" dirty="0" smtClean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cxnSp>
        <p:nvCxnSpPr>
          <p:cNvPr id="16391" name="直接连接符 8"/>
          <p:cNvCxnSpPr>
            <a:cxnSpLocks noChangeShapeType="1"/>
          </p:cNvCxnSpPr>
          <p:nvPr/>
        </p:nvCxnSpPr>
        <p:spPr bwMode="auto">
          <a:xfrm>
            <a:off x="1679417" y="2449513"/>
            <a:ext cx="5986463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8"/>
          <p:cNvGrpSpPr/>
          <p:nvPr/>
        </p:nvGrpSpPr>
        <p:grpSpPr bwMode="auto">
          <a:xfrm>
            <a:off x="628650" y="379413"/>
            <a:ext cx="4786313" cy="2524125"/>
            <a:chOff x="4108" y="2095"/>
            <a:chExt cx="1415" cy="1488"/>
          </a:xfrm>
        </p:grpSpPr>
        <p:sp>
          <p:nvSpPr>
            <p:cNvPr id="25603" name="圆角矩形标注 7275"/>
            <p:cNvSpPr>
              <a:spLocks noChangeArrowheads="1"/>
            </p:cNvSpPr>
            <p:nvPr/>
          </p:nvSpPr>
          <p:spPr bwMode="auto">
            <a:xfrm>
              <a:off x="4108" y="2095"/>
              <a:ext cx="1415" cy="674"/>
            </a:xfrm>
            <a:prstGeom prst="wedgeRoundRectCallout">
              <a:avLst>
                <a:gd name="adj1" fmla="val 1023"/>
                <a:gd name="adj2" fmla="val 71426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ea typeface="楷体_GB2312" pitchFamily="49" charset="-122"/>
                </a:rPr>
                <a:t>在计算</a:t>
              </a:r>
              <a:r>
                <a:rPr lang="en-US" altLang="zh-CN" sz="3000" b="1">
                  <a:ea typeface="楷体_GB2312" pitchFamily="49" charset="-122"/>
                </a:rPr>
                <a:t>10+20=30</a:t>
              </a:r>
              <a:r>
                <a:rPr lang="zh-CN" altLang="en-US" sz="3000" b="1">
                  <a:ea typeface="楷体_GB2312" pitchFamily="49" charset="-122"/>
                </a:rPr>
                <a:t>时，</a:t>
              </a:r>
              <a:endParaRPr lang="zh-CN" altLang="en-US" sz="3000" b="1">
                <a:ea typeface="楷体_GB2312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ea typeface="楷体_GB2312" pitchFamily="49" charset="-122"/>
                </a:rPr>
                <a:t>我们用到了那些方法？</a:t>
              </a:r>
              <a:endParaRPr lang="zh-CN" altLang="en-US" sz="3000" b="1">
                <a:ea typeface="楷体_GB2312" pitchFamily="49" charset="-122"/>
              </a:endParaRPr>
            </a:p>
          </p:txBody>
        </p:sp>
        <p:pic>
          <p:nvPicPr>
            <p:cNvPr id="25604" name="图片 7276" descr="男天使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4244" y="2769"/>
              <a:ext cx="509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795" name="文本框 2"/>
          <p:cNvSpPr txBox="1"/>
          <p:nvPr/>
        </p:nvSpPr>
        <p:spPr>
          <a:xfrm>
            <a:off x="792163" y="3236913"/>
            <a:ext cx="1460500" cy="5826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摆小棒</a:t>
            </a:r>
            <a:endParaRPr lang="en-US" alt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796" name="文本框 3"/>
          <p:cNvSpPr txBox="1"/>
          <p:nvPr/>
        </p:nvSpPr>
        <p:spPr>
          <a:xfrm>
            <a:off x="2549525" y="3235325"/>
            <a:ext cx="2136775" cy="584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数的组成</a:t>
            </a:r>
            <a:endParaRPr lang="en-US" alt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797" name="文本框 4"/>
          <p:cNvSpPr txBox="1"/>
          <p:nvPr/>
        </p:nvSpPr>
        <p:spPr>
          <a:xfrm>
            <a:off x="4552950" y="3235325"/>
            <a:ext cx="2136775" cy="584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拨计数器</a:t>
            </a:r>
            <a:endParaRPr lang="en-US" alt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798" name="文本框 5"/>
          <p:cNvSpPr txBox="1"/>
          <p:nvPr/>
        </p:nvSpPr>
        <p:spPr>
          <a:xfrm>
            <a:off x="6808788" y="3236913"/>
            <a:ext cx="2136775" cy="584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计算</a:t>
            </a:r>
            <a:endParaRPr lang="en-US" alt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5131" descr="p61_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8F6"/>
              </a:clrFrom>
              <a:clrTo>
                <a:srgbClr val="F6F8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3413" y="1000125"/>
            <a:ext cx="5335587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27" name="组合 2"/>
          <p:cNvGrpSpPr/>
          <p:nvPr/>
        </p:nvGrpSpPr>
        <p:grpSpPr bwMode="auto">
          <a:xfrm>
            <a:off x="3448050" y="3781425"/>
            <a:ext cx="2019300" cy="628650"/>
            <a:chOff x="3851" y="5689"/>
            <a:chExt cx="3180" cy="990"/>
          </a:xfrm>
        </p:grpSpPr>
        <p:sp>
          <p:nvSpPr>
            <p:cNvPr id="26628" name="文本框 5"/>
            <p:cNvSpPr>
              <a:spLocks noChangeArrowheads="1"/>
            </p:cNvSpPr>
            <p:nvPr/>
          </p:nvSpPr>
          <p:spPr bwMode="auto">
            <a:xfrm>
              <a:off x="3851" y="5689"/>
              <a:ext cx="2832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>
                  <a:ea typeface="黑体" panose="02010609060101010101" pitchFamily="49" charset="-122"/>
                </a:rPr>
                <a:t>30-20=</a:t>
              </a:r>
              <a:endParaRPr lang="en-US" altLang="zh-CN" sz="3200">
                <a:ea typeface="黑体" panose="02010609060101010101" pitchFamily="49" charset="-122"/>
              </a:endParaRPr>
            </a:p>
          </p:txBody>
        </p:sp>
        <p:sp>
          <p:nvSpPr>
            <p:cNvPr id="35850" name="矩形 1"/>
            <p:cNvSpPr/>
            <p:nvPr/>
          </p:nvSpPr>
          <p:spPr>
            <a:xfrm>
              <a:off x="6226" y="5849"/>
              <a:ext cx="805" cy="805"/>
            </a:xfrm>
            <a:prstGeom prst="rect">
              <a:avLst/>
            </a:prstGeom>
            <a:solidFill>
              <a:srgbClr val="FFFFCC"/>
            </a:solidFill>
            <a:ln w="12700" cap="flat" cmpd="sng" algn="ctr">
              <a:solidFill>
                <a:srgbClr val="262626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6630" name="圆角矩形标注 6210"/>
          <p:cNvSpPr>
            <a:spLocks noChangeArrowheads="1"/>
          </p:cNvSpPr>
          <p:nvPr/>
        </p:nvSpPr>
        <p:spPr bwMode="auto">
          <a:xfrm flipH="1">
            <a:off x="4668838" y="1638300"/>
            <a:ext cx="3321050" cy="569913"/>
          </a:xfrm>
          <a:prstGeom prst="wedgeRoundRectCallout">
            <a:avLst>
              <a:gd name="adj1" fmla="val 59218"/>
              <a:gd name="adj2" fmla="val 40532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ea typeface="楷体_GB2312" pitchFamily="49" charset="-122"/>
              </a:rPr>
              <a:t>还剩多少本书呢？</a:t>
            </a:r>
            <a:endParaRPr lang="zh-CN" altLang="en-US" sz="3000" b="1" dirty="0">
              <a:ea typeface="楷体_GB2312" pitchFamily="49" charset="-122"/>
            </a:endParaRPr>
          </a:p>
        </p:txBody>
      </p:sp>
      <p:sp>
        <p:nvSpPr>
          <p:cNvPr id="26631" name="圆角矩形标注 3"/>
          <p:cNvSpPr>
            <a:spLocks noChangeArrowheads="1"/>
          </p:cNvSpPr>
          <p:nvPr/>
        </p:nvSpPr>
        <p:spPr bwMode="auto">
          <a:xfrm flipH="1">
            <a:off x="3200400" y="773113"/>
            <a:ext cx="3873500" cy="571500"/>
          </a:xfrm>
          <a:prstGeom prst="wedgeRoundRectCallout">
            <a:avLst>
              <a:gd name="adj1" fmla="val 40407"/>
              <a:gd name="adj2" fmla="val 68597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ea typeface="楷体_GB2312" pitchFamily="49" charset="-122"/>
              </a:rPr>
              <a:t>一共</a:t>
            </a:r>
            <a:r>
              <a:rPr lang="en-US" altLang="zh-CN" sz="3000" b="1" dirty="0">
                <a:ea typeface="楷体_GB2312" pitchFamily="49" charset="-122"/>
              </a:rPr>
              <a:t>30</a:t>
            </a:r>
            <a:r>
              <a:rPr lang="zh-CN" altLang="en-US" sz="3000" b="1" dirty="0">
                <a:ea typeface="楷体_GB2312" pitchFamily="49" charset="-122"/>
              </a:rPr>
              <a:t>本，发了</a:t>
            </a:r>
            <a:r>
              <a:rPr lang="en-US" altLang="zh-CN" sz="3000" b="1" dirty="0">
                <a:ea typeface="楷体_GB2312" pitchFamily="49" charset="-122"/>
              </a:rPr>
              <a:t>20</a:t>
            </a:r>
            <a:r>
              <a:rPr lang="zh-CN" altLang="en-US" sz="3000" b="1" dirty="0">
                <a:ea typeface="楷体_GB2312" pitchFamily="49" charset="-122"/>
              </a:rPr>
              <a:t>本。</a:t>
            </a:r>
            <a:endParaRPr lang="zh-CN" altLang="en-US" sz="3000" b="1" dirty="0">
              <a:ea typeface="楷体_GB2312" pitchFamily="49" charset="-122"/>
            </a:endParaRPr>
          </a:p>
        </p:txBody>
      </p:sp>
      <p:sp>
        <p:nvSpPr>
          <p:cNvPr id="35848" name="Rectangle 2"/>
          <p:cNvSpPr>
            <a:spLocks noChangeArrowheads="1"/>
          </p:cNvSpPr>
          <p:nvPr/>
        </p:nvSpPr>
        <p:spPr bwMode="auto">
          <a:xfrm>
            <a:off x="450850" y="209550"/>
            <a:ext cx="4814888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三、成果展示</a:t>
            </a:r>
            <a:endParaRPr lang="zh-CN" altLang="en-US" sz="3000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7281"/>
          <p:cNvGrpSpPr/>
          <p:nvPr/>
        </p:nvGrpSpPr>
        <p:grpSpPr bwMode="auto">
          <a:xfrm>
            <a:off x="261938" y="304800"/>
            <a:ext cx="5481637" cy="1755775"/>
            <a:chOff x="-391" y="2423"/>
            <a:chExt cx="3141" cy="4157"/>
          </a:xfrm>
        </p:grpSpPr>
        <p:sp>
          <p:nvSpPr>
            <p:cNvPr id="27651" name="圆角矩形标注 7265"/>
            <p:cNvSpPr>
              <a:spLocks noChangeArrowheads="1"/>
            </p:cNvSpPr>
            <p:nvPr/>
          </p:nvSpPr>
          <p:spPr bwMode="auto">
            <a:xfrm>
              <a:off x="688" y="2540"/>
              <a:ext cx="2062" cy="3631"/>
            </a:xfrm>
            <a:prstGeom prst="wedgeRoundRectCallout">
              <a:avLst>
                <a:gd name="adj1" fmla="val -56829"/>
                <a:gd name="adj2" fmla="val 2921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ea typeface="楷体_GB2312" pitchFamily="49" charset="-122"/>
                </a:rPr>
                <a:t>我是这样计算的：</a:t>
              </a:r>
              <a:endParaRPr lang="zh-CN" altLang="en-US" sz="2800" b="1">
                <a:ea typeface="楷体_GB2312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ea typeface="楷体_GB2312" pitchFamily="49" charset="-122"/>
                </a:rPr>
                <a:t>数的组成</a:t>
              </a:r>
              <a:endParaRPr lang="zh-CN" altLang="en-US" sz="2800" b="1">
                <a:ea typeface="楷体_GB2312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FF0000"/>
                </a:solidFill>
                <a:ea typeface="楷体_GB2312" pitchFamily="49" charset="-122"/>
              </a:endParaRPr>
            </a:p>
          </p:txBody>
        </p:sp>
        <p:pic>
          <p:nvPicPr>
            <p:cNvPr id="27652" name="图片 7266" descr="p35_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-391" y="2423"/>
              <a:ext cx="903" cy="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3" name="文本框 5"/>
          <p:cNvSpPr>
            <a:spLocks noChangeArrowheads="1"/>
          </p:cNvSpPr>
          <p:nvPr/>
        </p:nvSpPr>
        <p:spPr bwMode="auto">
          <a:xfrm>
            <a:off x="2371725" y="2230438"/>
            <a:ext cx="576738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30   -    20    =   10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2" name="文本框 4"/>
          <p:cNvSpPr/>
          <p:nvPr/>
        </p:nvSpPr>
        <p:spPr>
          <a:xfrm>
            <a:off x="5970588" y="2851150"/>
            <a:ext cx="1352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1</a:t>
            </a:r>
            <a:r>
              <a:rPr lang="zh-CN" altLang="en-US" sz="3200" b="1"/>
              <a:t>个十</a:t>
            </a:r>
            <a:endParaRPr lang="zh-CN" altLang="en-US" sz="3200" b="1"/>
          </a:p>
        </p:txBody>
      </p:sp>
      <p:sp>
        <p:nvSpPr>
          <p:cNvPr id="37893" name="文本框 6"/>
          <p:cNvSpPr/>
          <p:nvPr/>
        </p:nvSpPr>
        <p:spPr>
          <a:xfrm>
            <a:off x="2738438" y="2973388"/>
            <a:ext cx="12827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减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7894" name="文本框 7"/>
          <p:cNvSpPr/>
          <p:nvPr/>
        </p:nvSpPr>
        <p:spPr>
          <a:xfrm>
            <a:off x="3581400" y="2913063"/>
            <a:ext cx="168592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2</a:t>
            </a:r>
            <a:r>
              <a:rPr lang="zh-CN" altLang="en-US" sz="3200" b="1"/>
              <a:t>个十</a:t>
            </a:r>
            <a:endParaRPr lang="en-US" altLang="zh-CN" sz="3200" b="1"/>
          </a:p>
        </p:txBody>
      </p:sp>
      <p:sp>
        <p:nvSpPr>
          <p:cNvPr id="37895" name="文本框 8"/>
          <p:cNvSpPr/>
          <p:nvPr/>
        </p:nvSpPr>
        <p:spPr>
          <a:xfrm>
            <a:off x="4968875" y="2913063"/>
            <a:ext cx="149701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等于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37896" name="文本框 9"/>
          <p:cNvSpPr/>
          <p:nvPr/>
        </p:nvSpPr>
        <p:spPr>
          <a:xfrm>
            <a:off x="1443038" y="2913063"/>
            <a:ext cx="19605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3</a:t>
            </a:r>
            <a:r>
              <a:rPr lang="zh-CN" altLang="en-US" sz="3200" b="1"/>
              <a:t>个十</a:t>
            </a:r>
            <a:endParaRPr lang="en-US" altLang="zh-CN" sz="32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 animBg="1"/>
      <p:bldP spid="37894" grpId="0" animBg="1"/>
      <p:bldP spid="37895" grpId="0" animBg="1"/>
      <p:bldP spid="3789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"/>
          <p:cNvGrpSpPr/>
          <p:nvPr/>
        </p:nvGrpSpPr>
        <p:grpSpPr bwMode="auto">
          <a:xfrm>
            <a:off x="201613" y="357188"/>
            <a:ext cx="4713287" cy="1747837"/>
            <a:chOff x="394167" y="3123314"/>
            <a:chExt cx="4712823" cy="1747837"/>
          </a:xfrm>
        </p:grpSpPr>
        <p:sp>
          <p:nvSpPr>
            <p:cNvPr id="28675" name="圆角矩形标注 7259"/>
            <p:cNvSpPr>
              <a:spLocks noChangeArrowheads="1"/>
            </p:cNvSpPr>
            <p:nvPr/>
          </p:nvSpPr>
          <p:spPr bwMode="auto">
            <a:xfrm>
              <a:off x="1846265" y="3150870"/>
              <a:ext cx="3260725" cy="1101725"/>
            </a:xfrm>
            <a:prstGeom prst="wedgeRoundRectCallout">
              <a:avLst>
                <a:gd name="adj1" fmla="val -57681"/>
                <a:gd name="adj2" fmla="val -2509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1C1C1C"/>
                  </a:solidFill>
                  <a:ea typeface="楷体_GB2312" pitchFamily="49" charset="-122"/>
                </a:rPr>
                <a:t>我用的是计算的方法</a:t>
              </a:r>
              <a:endParaRPr lang="zh-CN" altLang="en-US" sz="3000" b="1">
                <a:solidFill>
                  <a:srgbClr val="1C1C1C"/>
                </a:solidFill>
                <a:ea typeface="楷体_GB2312" pitchFamily="49" charset="-122"/>
              </a:endParaRPr>
            </a:p>
          </p:txBody>
        </p:sp>
        <p:pic>
          <p:nvPicPr>
            <p:cNvPr id="28676" name="图片 18498" descr="p46_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394167" y="3123314"/>
              <a:ext cx="1123950" cy="1747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77" name="圆角矩形标注 26644"/>
          <p:cNvSpPr>
            <a:spLocks noChangeArrowheads="1"/>
          </p:cNvSpPr>
          <p:nvPr/>
        </p:nvSpPr>
        <p:spPr bwMode="auto">
          <a:xfrm>
            <a:off x="2389188" y="2746375"/>
            <a:ext cx="3825875" cy="1601788"/>
          </a:xfrm>
          <a:prstGeom prst="wedgeRoundRectCallout">
            <a:avLst>
              <a:gd name="adj1" fmla="val 27097"/>
              <a:gd name="adj2" fmla="val -37690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ea typeface="楷体_GB2312" pitchFamily="49" charset="-122"/>
              </a:rPr>
              <a:t>想：</a:t>
            </a:r>
            <a:r>
              <a:rPr lang="en-US" altLang="zh-CN" sz="4400" b="1">
                <a:ea typeface="楷体_GB2312" pitchFamily="49" charset="-122"/>
              </a:rPr>
              <a:t>3-2=1</a:t>
            </a:r>
            <a:endParaRPr lang="en-US" altLang="zh-CN" sz="4400" b="1">
              <a:ea typeface="楷体_GB2312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ea typeface="楷体_GB2312" pitchFamily="49" charset="-122"/>
              </a:rPr>
              <a:t>       30-20=10</a:t>
            </a:r>
            <a:endParaRPr lang="en-US" altLang="zh-CN" sz="4400" b="1">
              <a:ea typeface="楷体_GB2312" pitchFamily="49" charset="-122"/>
            </a:endParaRPr>
          </a:p>
        </p:txBody>
      </p:sp>
      <p:sp>
        <p:nvSpPr>
          <p:cNvPr id="28678" name="文本框 5"/>
          <p:cNvSpPr>
            <a:spLocks noChangeArrowheads="1"/>
          </p:cNvSpPr>
          <p:nvPr/>
        </p:nvSpPr>
        <p:spPr bwMode="auto">
          <a:xfrm>
            <a:off x="2949575" y="1870075"/>
            <a:ext cx="1798638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ea typeface="黑体" panose="02010609060101010101" pitchFamily="49" charset="-122"/>
              </a:rPr>
              <a:t>30-20=</a:t>
            </a:r>
            <a:endParaRPr lang="en-US" altLang="zh-CN" sz="3200">
              <a:ea typeface="黑体" panose="02010609060101010101" pitchFamily="49" charset="-122"/>
            </a:endParaRPr>
          </a:p>
        </p:txBody>
      </p:sp>
      <p:sp>
        <p:nvSpPr>
          <p:cNvPr id="39941" name="矩形 2"/>
          <p:cNvSpPr/>
          <p:nvPr/>
        </p:nvSpPr>
        <p:spPr>
          <a:xfrm>
            <a:off x="4518025" y="1952625"/>
            <a:ext cx="511175" cy="511175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262626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9942" name="文本框 3"/>
          <p:cNvSpPr/>
          <p:nvPr/>
        </p:nvSpPr>
        <p:spPr>
          <a:xfrm>
            <a:off x="4392613" y="1884363"/>
            <a:ext cx="760412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36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10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11332"/>
          <p:cNvGrpSpPr/>
          <p:nvPr/>
        </p:nvGrpSpPr>
        <p:grpSpPr bwMode="auto">
          <a:xfrm>
            <a:off x="469900" y="2716213"/>
            <a:ext cx="5864225" cy="1752600"/>
            <a:chOff x="181" y="3095"/>
            <a:chExt cx="3694" cy="1104"/>
          </a:xfrm>
        </p:grpSpPr>
        <p:sp>
          <p:nvSpPr>
            <p:cNvPr id="29699" name="圆角矩形标注 11320"/>
            <p:cNvSpPr>
              <a:spLocks noChangeArrowheads="1"/>
            </p:cNvSpPr>
            <p:nvPr/>
          </p:nvSpPr>
          <p:spPr bwMode="auto">
            <a:xfrm>
              <a:off x="1106" y="3143"/>
              <a:ext cx="2769" cy="1031"/>
            </a:xfrm>
            <a:prstGeom prst="wedgeRoundRectCallout">
              <a:avLst>
                <a:gd name="adj1" fmla="val -56509"/>
                <a:gd name="adj2" fmla="val 27301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1C1C1C"/>
                  </a:solidFill>
                  <a:ea typeface="楷体_GB2312" pitchFamily="49" charset="-122"/>
                </a:rPr>
                <a:t>直接将十位上的数字相加、减，再在计算结果的末尾添上一个</a:t>
              </a:r>
              <a:r>
                <a:rPr lang="en-US" altLang="zh-CN" sz="3000" b="1">
                  <a:solidFill>
                    <a:srgbClr val="1C1C1C"/>
                  </a:solidFill>
                  <a:ea typeface="楷体_GB2312" pitchFamily="49" charset="-122"/>
                </a:rPr>
                <a:t>0</a:t>
              </a:r>
              <a:r>
                <a:rPr lang="zh-CN" altLang="en-US" sz="3000" b="1">
                  <a:solidFill>
                    <a:srgbClr val="1C1C1C"/>
                  </a:solidFill>
                  <a:ea typeface="楷体_GB2312" pitchFamily="49" charset="-122"/>
                </a:rPr>
                <a:t>。</a:t>
              </a:r>
              <a:endParaRPr lang="zh-CN" altLang="en-US" sz="3000" b="1">
                <a:solidFill>
                  <a:srgbClr val="1C1C1C"/>
                </a:solidFill>
                <a:ea typeface="楷体_GB2312" pitchFamily="49" charset="-122"/>
              </a:endParaRPr>
            </a:p>
          </p:txBody>
        </p:sp>
        <p:pic>
          <p:nvPicPr>
            <p:cNvPr id="29700" name="图片 11321" descr="8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81" y="3095"/>
              <a:ext cx="729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1" name="组合 1"/>
          <p:cNvGrpSpPr/>
          <p:nvPr/>
        </p:nvGrpSpPr>
        <p:grpSpPr bwMode="auto">
          <a:xfrm>
            <a:off x="469900" y="630238"/>
            <a:ext cx="4713288" cy="1747837"/>
            <a:chOff x="394167" y="3123314"/>
            <a:chExt cx="4712823" cy="1747837"/>
          </a:xfrm>
        </p:grpSpPr>
        <p:sp>
          <p:nvSpPr>
            <p:cNvPr id="29702" name="圆角矩形标注 7259"/>
            <p:cNvSpPr>
              <a:spLocks noChangeArrowheads="1"/>
            </p:cNvSpPr>
            <p:nvPr/>
          </p:nvSpPr>
          <p:spPr bwMode="auto">
            <a:xfrm>
              <a:off x="1846265" y="3150870"/>
              <a:ext cx="3260725" cy="1101725"/>
            </a:xfrm>
            <a:prstGeom prst="wedgeRoundRectCallout">
              <a:avLst>
                <a:gd name="adj1" fmla="val -57681"/>
                <a:gd name="adj2" fmla="val -2509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1C1C1C"/>
                  </a:solidFill>
                  <a:ea typeface="楷体_GB2312" pitchFamily="49" charset="-122"/>
                </a:rPr>
                <a:t>总结一下方法吧！</a:t>
              </a:r>
              <a:endParaRPr lang="zh-CN" altLang="en-US" sz="3000" b="1">
                <a:solidFill>
                  <a:srgbClr val="1C1C1C"/>
                </a:solidFill>
                <a:ea typeface="楷体_GB2312" pitchFamily="49" charset="-122"/>
              </a:endParaRPr>
            </a:p>
          </p:txBody>
        </p:sp>
        <p:pic>
          <p:nvPicPr>
            <p:cNvPr id="29703" name="图片 18498" descr="p46_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394167" y="3123314"/>
              <a:ext cx="1123950" cy="1747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6"/>
          <p:cNvSpPr>
            <a:spLocks noChangeArrowheads="1"/>
          </p:cNvSpPr>
          <p:nvPr/>
        </p:nvSpPr>
        <p:spPr bwMode="auto">
          <a:xfrm>
            <a:off x="-36513" y="-92075"/>
            <a:ext cx="916305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四、达标测评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Rectangle 86"/>
          <p:cNvSpPr>
            <a:spLocks noChangeArrowheads="1"/>
          </p:cNvSpPr>
          <p:nvPr/>
        </p:nvSpPr>
        <p:spPr bwMode="auto">
          <a:xfrm>
            <a:off x="603250" y="606425"/>
            <a:ext cx="40322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第一关：</a:t>
            </a:r>
            <a:endParaRPr lang="zh-CN" altLang="en-US" sz="3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0724" name="图片 10265" descr="p62_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9138" y="1057275"/>
            <a:ext cx="4724400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 Box 8"/>
          <p:cNvSpPr/>
          <p:nvPr/>
        </p:nvSpPr>
        <p:spPr>
          <a:xfrm>
            <a:off x="5692775" y="1155700"/>
            <a:ext cx="2517775" cy="5492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>
                <a:ea typeface="楷体_GB2312" pitchFamily="49" charset="-122"/>
              </a:rPr>
              <a:t>40</a:t>
            </a:r>
            <a:r>
              <a:rPr lang="zh-CN" altLang="en-US" sz="3000">
                <a:ea typeface="楷体_GB2312" pitchFamily="49" charset="-122"/>
              </a:rPr>
              <a:t>＋</a:t>
            </a:r>
            <a:r>
              <a:rPr lang="en-US" altLang="zh-CN" sz="3000">
                <a:ea typeface="楷体_GB2312" pitchFamily="49" charset="-122"/>
              </a:rPr>
              <a:t>20</a:t>
            </a:r>
            <a:r>
              <a:rPr lang="zh-CN" altLang="en-US" sz="3000">
                <a:ea typeface="楷体_GB2312" pitchFamily="49" charset="-122"/>
              </a:rPr>
              <a:t>＝</a:t>
            </a:r>
            <a:endParaRPr lang="en-US" altLang="zh-CN" sz="3000">
              <a:ea typeface="楷体_GB2312" pitchFamily="49" charset="-122"/>
            </a:endParaRPr>
          </a:p>
        </p:txBody>
      </p:sp>
      <p:sp>
        <p:nvSpPr>
          <p:cNvPr id="44038" name="Text Box 9"/>
          <p:cNvSpPr/>
          <p:nvPr/>
        </p:nvSpPr>
        <p:spPr>
          <a:xfrm>
            <a:off x="5692775" y="1778000"/>
            <a:ext cx="2517775" cy="5492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>
                <a:ea typeface="楷体_GB2312" pitchFamily="49" charset="-122"/>
              </a:rPr>
              <a:t>60</a:t>
            </a:r>
            <a:r>
              <a:rPr lang="zh-CN" altLang="en-US" sz="3000">
                <a:ea typeface="楷体_GB2312" pitchFamily="49" charset="-122"/>
              </a:rPr>
              <a:t>－</a:t>
            </a:r>
            <a:r>
              <a:rPr lang="en-US" altLang="zh-CN" sz="3000">
                <a:ea typeface="楷体_GB2312" pitchFamily="49" charset="-122"/>
              </a:rPr>
              <a:t>20</a:t>
            </a:r>
            <a:r>
              <a:rPr lang="zh-CN" altLang="en-US" sz="3000">
                <a:ea typeface="楷体_GB2312" pitchFamily="49" charset="-122"/>
              </a:rPr>
              <a:t>＝</a:t>
            </a:r>
            <a:endParaRPr lang="en-US" altLang="zh-CN" sz="3000">
              <a:ea typeface="楷体_GB2312" pitchFamily="49" charset="-122"/>
            </a:endParaRPr>
          </a:p>
        </p:txBody>
      </p:sp>
      <p:sp>
        <p:nvSpPr>
          <p:cNvPr id="44039" name="Text Box 10"/>
          <p:cNvSpPr/>
          <p:nvPr/>
        </p:nvSpPr>
        <p:spPr>
          <a:xfrm>
            <a:off x="5692775" y="2451100"/>
            <a:ext cx="2517775" cy="5492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>
                <a:ea typeface="楷体_GB2312" pitchFamily="49" charset="-122"/>
              </a:rPr>
              <a:t>60</a:t>
            </a:r>
            <a:r>
              <a:rPr lang="zh-CN" altLang="en-US" sz="3000">
                <a:ea typeface="楷体_GB2312" pitchFamily="49" charset="-122"/>
              </a:rPr>
              <a:t>－</a:t>
            </a:r>
            <a:r>
              <a:rPr lang="en-US" altLang="zh-CN" sz="3000">
                <a:ea typeface="楷体_GB2312" pitchFamily="49" charset="-122"/>
              </a:rPr>
              <a:t>40</a:t>
            </a:r>
            <a:r>
              <a:rPr lang="zh-CN" altLang="en-US" sz="3000">
                <a:ea typeface="楷体_GB2312" pitchFamily="49" charset="-122"/>
              </a:rPr>
              <a:t>＝</a:t>
            </a:r>
            <a:endParaRPr lang="en-US" altLang="zh-CN" sz="3000">
              <a:ea typeface="楷体_GB2312" pitchFamily="49" charset="-122"/>
            </a:endParaRPr>
          </a:p>
        </p:txBody>
      </p:sp>
      <p:sp>
        <p:nvSpPr>
          <p:cNvPr id="44040" name="Text Box 11"/>
          <p:cNvSpPr/>
          <p:nvPr/>
        </p:nvSpPr>
        <p:spPr>
          <a:xfrm>
            <a:off x="7327900" y="1155700"/>
            <a:ext cx="606425" cy="5492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a typeface="楷体_GB2312" pitchFamily="49" charset="-122"/>
                <a:sym typeface="Wingdings" panose="05000000000000000000"/>
              </a:rPr>
              <a:t>60</a:t>
            </a:r>
            <a:endParaRPr lang="en-US" altLang="zh-CN" sz="3000">
              <a:ea typeface="楷体_GB2312" pitchFamily="49" charset="-122"/>
            </a:endParaRPr>
          </a:p>
        </p:txBody>
      </p:sp>
      <p:sp>
        <p:nvSpPr>
          <p:cNvPr id="44041" name="Text Box 12"/>
          <p:cNvSpPr/>
          <p:nvPr/>
        </p:nvSpPr>
        <p:spPr>
          <a:xfrm>
            <a:off x="7326313" y="1800225"/>
            <a:ext cx="606425" cy="5492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a typeface="楷体_GB2312" pitchFamily="49" charset="-122"/>
                <a:sym typeface="Wingdings" panose="05000000000000000000"/>
              </a:rPr>
              <a:t>40</a:t>
            </a:r>
            <a:endParaRPr lang="en-US" altLang="zh-CN" sz="3000">
              <a:ea typeface="楷体_GB2312" pitchFamily="49" charset="-122"/>
            </a:endParaRPr>
          </a:p>
        </p:txBody>
      </p:sp>
      <p:sp>
        <p:nvSpPr>
          <p:cNvPr id="44042" name="Text Box 13"/>
          <p:cNvSpPr/>
          <p:nvPr/>
        </p:nvSpPr>
        <p:spPr>
          <a:xfrm>
            <a:off x="7326313" y="2451100"/>
            <a:ext cx="606425" cy="5492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a typeface="楷体_GB2312" pitchFamily="49" charset="-122"/>
                <a:sym typeface="Wingdings" panose="05000000000000000000"/>
              </a:rPr>
              <a:t>20</a:t>
            </a:r>
            <a:endParaRPr lang="en-US" altLang="zh-CN" sz="3000">
              <a:ea typeface="楷体_GB2312" pitchFamily="49" charset="-122"/>
            </a:endParaRPr>
          </a:p>
        </p:txBody>
      </p:sp>
      <p:grpSp>
        <p:nvGrpSpPr>
          <p:cNvPr id="30731" name="组合 10269"/>
          <p:cNvGrpSpPr/>
          <p:nvPr/>
        </p:nvGrpSpPr>
        <p:grpSpPr bwMode="auto">
          <a:xfrm flipH="1">
            <a:off x="474663" y="3244850"/>
            <a:ext cx="7966075" cy="1414463"/>
            <a:chOff x="2330" y="985"/>
            <a:chExt cx="3724" cy="891"/>
          </a:xfrm>
        </p:grpSpPr>
        <p:sp>
          <p:nvSpPr>
            <p:cNvPr id="30732" name="圆角矩形标注 10266"/>
            <p:cNvSpPr>
              <a:spLocks noChangeArrowheads="1"/>
            </p:cNvSpPr>
            <p:nvPr/>
          </p:nvSpPr>
          <p:spPr bwMode="auto">
            <a:xfrm>
              <a:off x="2330" y="1164"/>
              <a:ext cx="2522" cy="708"/>
            </a:xfrm>
            <a:prstGeom prst="wedgeRoundRectCallout">
              <a:avLst>
                <a:gd name="adj1" fmla="val 60787"/>
                <a:gd name="adj2" fmla="val -4875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ea typeface="楷体_GB2312" pitchFamily="49" charset="-122"/>
                </a:rPr>
                <a:t>仔细观察图片，你可以列出一道加法算式和两道减法算式吗？</a:t>
              </a:r>
              <a:endParaRPr lang="zh-CN" altLang="en-US" sz="3000" b="1">
                <a:ea typeface="楷体_GB2312" pitchFamily="49" charset="-122"/>
              </a:endParaRPr>
            </a:p>
          </p:txBody>
        </p:sp>
        <p:pic>
          <p:nvPicPr>
            <p:cNvPr id="30733" name="图片 10267" descr="男天使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04" y="985"/>
              <a:ext cx="750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11"/>
          <p:cNvSpPr txBox="1"/>
          <p:nvPr/>
        </p:nvSpPr>
        <p:spPr>
          <a:xfrm>
            <a:off x="5380038" y="2787650"/>
            <a:ext cx="1135062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/>
              <a:t>7</a:t>
            </a:r>
            <a:r>
              <a:rPr lang="en-US" altLang="en-US" sz="2200"/>
              <a:t>－</a:t>
            </a:r>
            <a:r>
              <a:rPr lang="en-US" altLang="zh-CN" sz="2200"/>
              <a:t>3</a:t>
            </a:r>
            <a:r>
              <a:rPr lang="en-US" altLang="en-US" sz="2200"/>
              <a:t>＝</a:t>
            </a:r>
            <a:endParaRPr lang="en-US" altLang="zh-CN" sz="2200"/>
          </a:p>
        </p:txBody>
      </p:sp>
      <p:sp>
        <p:nvSpPr>
          <p:cNvPr id="46083" name="Text Box 7"/>
          <p:cNvSpPr txBox="1"/>
          <p:nvPr/>
        </p:nvSpPr>
        <p:spPr>
          <a:xfrm>
            <a:off x="2681288" y="1754188"/>
            <a:ext cx="1350962" cy="43656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/>
              <a:t>3</a:t>
            </a:r>
            <a:r>
              <a:rPr lang="en-US" altLang="en-US" sz="2200"/>
              <a:t>＋</a:t>
            </a:r>
            <a:r>
              <a:rPr lang="en-US" altLang="zh-CN" sz="2200"/>
              <a:t>2</a:t>
            </a:r>
            <a:r>
              <a:rPr lang="en-US" altLang="en-US" sz="2200"/>
              <a:t>＝</a:t>
            </a:r>
            <a:endParaRPr lang="en-US" altLang="zh-CN" sz="2200"/>
          </a:p>
        </p:txBody>
      </p:sp>
      <p:sp>
        <p:nvSpPr>
          <p:cNvPr id="46084" name="Text Box 8"/>
          <p:cNvSpPr txBox="1"/>
          <p:nvPr/>
        </p:nvSpPr>
        <p:spPr>
          <a:xfrm>
            <a:off x="5381625" y="1754188"/>
            <a:ext cx="1350963" cy="43656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/>
              <a:t>4</a:t>
            </a:r>
            <a:r>
              <a:rPr lang="en-US" altLang="en-US" sz="2200"/>
              <a:t>＋</a:t>
            </a:r>
            <a:r>
              <a:rPr lang="en-US" altLang="zh-CN" sz="2200"/>
              <a:t>5</a:t>
            </a:r>
            <a:r>
              <a:rPr lang="en-US" altLang="en-US" sz="2200"/>
              <a:t>＝</a:t>
            </a:r>
            <a:endParaRPr lang="en-US" altLang="zh-CN" sz="2200"/>
          </a:p>
        </p:txBody>
      </p:sp>
      <p:sp>
        <p:nvSpPr>
          <p:cNvPr id="46085" name="Text Box 9"/>
          <p:cNvSpPr txBox="1"/>
          <p:nvPr/>
        </p:nvSpPr>
        <p:spPr>
          <a:xfrm>
            <a:off x="2681288" y="2787650"/>
            <a:ext cx="1350962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/>
              <a:t>6</a:t>
            </a:r>
            <a:r>
              <a:rPr lang="en-US" altLang="en-US" sz="2200"/>
              <a:t>－</a:t>
            </a:r>
            <a:r>
              <a:rPr lang="en-US" altLang="zh-CN" sz="2200"/>
              <a:t>4</a:t>
            </a:r>
            <a:r>
              <a:rPr lang="en-US" altLang="en-US" sz="2200"/>
              <a:t>＝</a:t>
            </a:r>
            <a:endParaRPr lang="en-US" altLang="zh-CN" sz="2200"/>
          </a:p>
        </p:txBody>
      </p:sp>
      <p:sp>
        <p:nvSpPr>
          <p:cNvPr id="46086" name="Text Box 12"/>
          <p:cNvSpPr txBox="1"/>
          <p:nvPr/>
        </p:nvSpPr>
        <p:spPr>
          <a:xfrm>
            <a:off x="2354263" y="2139950"/>
            <a:ext cx="1390650" cy="436563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en-US" altLang="zh-CN" sz="2200"/>
              <a:t>30</a:t>
            </a:r>
            <a:r>
              <a:rPr lang="en-US" altLang="en-US" sz="2200"/>
              <a:t>＋</a:t>
            </a:r>
            <a:r>
              <a:rPr lang="en-US" altLang="zh-CN" sz="2200"/>
              <a:t>20</a:t>
            </a:r>
            <a:r>
              <a:rPr lang="en-US" altLang="en-US" sz="2200"/>
              <a:t>＝</a:t>
            </a:r>
            <a:endParaRPr lang="en-US" altLang="zh-CN" sz="2200"/>
          </a:p>
        </p:txBody>
      </p:sp>
      <p:sp>
        <p:nvSpPr>
          <p:cNvPr id="46087" name="Text Box 13"/>
          <p:cNvSpPr txBox="1"/>
          <p:nvPr/>
        </p:nvSpPr>
        <p:spPr>
          <a:xfrm>
            <a:off x="5056188" y="2139950"/>
            <a:ext cx="1403350" cy="438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en-US" altLang="zh-CN" sz="2200"/>
              <a:t>40</a:t>
            </a:r>
            <a:r>
              <a:rPr lang="en-US" altLang="en-US" sz="2200"/>
              <a:t>＋</a:t>
            </a:r>
            <a:r>
              <a:rPr lang="en-US" altLang="zh-CN" sz="2200"/>
              <a:t>50</a:t>
            </a:r>
            <a:r>
              <a:rPr lang="en-US" altLang="en-US" sz="2200"/>
              <a:t>＝</a:t>
            </a:r>
            <a:endParaRPr lang="en-US" altLang="zh-CN" sz="2200"/>
          </a:p>
        </p:txBody>
      </p:sp>
      <p:sp>
        <p:nvSpPr>
          <p:cNvPr id="46088" name="Text Box 15"/>
          <p:cNvSpPr txBox="1"/>
          <p:nvPr/>
        </p:nvSpPr>
        <p:spPr>
          <a:xfrm>
            <a:off x="2640013" y="3165475"/>
            <a:ext cx="1090612" cy="438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en-US" altLang="zh-CN" sz="2200"/>
              <a:t>60-40=</a:t>
            </a:r>
            <a:endParaRPr lang="en-US" altLang="zh-CN" sz="1000"/>
          </a:p>
        </p:txBody>
      </p:sp>
      <p:sp>
        <p:nvSpPr>
          <p:cNvPr id="46089" name="Text Box 16"/>
          <p:cNvSpPr txBox="1"/>
          <p:nvPr/>
        </p:nvSpPr>
        <p:spPr>
          <a:xfrm>
            <a:off x="5026025" y="3165475"/>
            <a:ext cx="1282700" cy="438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en-US" altLang="zh-CN" sz="2200"/>
              <a:t>70</a:t>
            </a:r>
            <a:r>
              <a:rPr lang="en-US" altLang="en-US" sz="2200"/>
              <a:t>－</a:t>
            </a:r>
            <a:r>
              <a:rPr lang="en-US" altLang="zh-CN" sz="2200"/>
              <a:t>30=</a:t>
            </a:r>
            <a:endParaRPr lang="en-US" altLang="zh-CN" sz="1000"/>
          </a:p>
        </p:txBody>
      </p:sp>
      <p:sp>
        <p:nvSpPr>
          <p:cNvPr id="46090" name="Text Box 17"/>
          <p:cNvSpPr txBox="1"/>
          <p:nvPr/>
        </p:nvSpPr>
        <p:spPr>
          <a:xfrm>
            <a:off x="3509963" y="1754188"/>
            <a:ext cx="355600" cy="43656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fontAlgn="auto">
              <a:buSzTx/>
            </a:pPr>
            <a:r>
              <a:rPr lang="en-US" altLang="zh-CN" sz="225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ym typeface="Wingdings" panose="05000000000000000000"/>
              </a:rPr>
              <a:t>5</a:t>
            </a:r>
            <a:endParaRPr lang="en-US" altLang="zh-CN" sz="2250" noProof="1">
              <a:solidFill>
                <a:schemeClr val="tx1"/>
              </a:solidFill>
            </a:endParaRPr>
          </a:p>
        </p:txBody>
      </p:sp>
      <p:sp>
        <p:nvSpPr>
          <p:cNvPr id="46091" name="Text Box 18"/>
          <p:cNvSpPr txBox="1"/>
          <p:nvPr/>
        </p:nvSpPr>
        <p:spPr>
          <a:xfrm>
            <a:off x="6223000" y="1754188"/>
            <a:ext cx="369888" cy="43656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fontAlgn="auto">
              <a:buSzTx/>
            </a:pPr>
            <a:r>
              <a:rPr lang="en-US" altLang="zh-CN" sz="225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ym typeface="Wingdings" panose="05000000000000000000"/>
              </a:rPr>
              <a:t>9</a:t>
            </a:r>
            <a:endParaRPr lang="en-US" altLang="zh-CN" sz="2250" noProof="1">
              <a:solidFill>
                <a:schemeClr val="tx1"/>
              </a:solidFill>
            </a:endParaRPr>
          </a:p>
        </p:txBody>
      </p:sp>
      <p:sp>
        <p:nvSpPr>
          <p:cNvPr id="46092" name="Text Box 19"/>
          <p:cNvSpPr txBox="1"/>
          <p:nvPr/>
        </p:nvSpPr>
        <p:spPr>
          <a:xfrm>
            <a:off x="3533775" y="2787650"/>
            <a:ext cx="347663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fontAlgn="auto">
              <a:buSzTx/>
            </a:pPr>
            <a:r>
              <a:rPr lang="en-US" altLang="zh-CN" sz="225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ym typeface="Wingdings" panose="05000000000000000000"/>
              </a:rPr>
              <a:t>2</a:t>
            </a:r>
            <a:endParaRPr lang="en-US" altLang="zh-CN" sz="2250" noProof="1">
              <a:solidFill>
                <a:schemeClr val="tx1"/>
              </a:solidFill>
            </a:endParaRPr>
          </a:p>
        </p:txBody>
      </p:sp>
      <p:sp>
        <p:nvSpPr>
          <p:cNvPr id="46093" name="Text Box 20"/>
          <p:cNvSpPr txBox="1"/>
          <p:nvPr/>
        </p:nvSpPr>
        <p:spPr>
          <a:xfrm>
            <a:off x="6253163" y="2787650"/>
            <a:ext cx="352425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fontAlgn="auto">
              <a:buSzTx/>
            </a:pPr>
            <a:r>
              <a:rPr lang="en-US" altLang="zh-CN" sz="225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ym typeface="Wingdings" panose="05000000000000000000"/>
              </a:rPr>
              <a:t>4</a:t>
            </a:r>
            <a:endParaRPr lang="en-US" altLang="zh-CN" sz="2250" noProof="1">
              <a:solidFill>
                <a:schemeClr val="tx1"/>
              </a:solidFill>
            </a:endParaRPr>
          </a:p>
        </p:txBody>
      </p:sp>
      <p:sp>
        <p:nvSpPr>
          <p:cNvPr id="46094" name="Text Box 21"/>
          <p:cNvSpPr txBox="1"/>
          <p:nvPr/>
        </p:nvSpPr>
        <p:spPr>
          <a:xfrm>
            <a:off x="3508375" y="2139950"/>
            <a:ext cx="504825" cy="438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fontAlgn="auto">
              <a:buSzTx/>
            </a:pPr>
            <a:r>
              <a:rPr lang="en-US" altLang="zh-CN" sz="225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ym typeface="Wingdings" panose="05000000000000000000"/>
              </a:rPr>
              <a:t>50</a:t>
            </a:r>
            <a:endParaRPr lang="en-US" altLang="zh-CN" sz="2250" noProof="1">
              <a:solidFill>
                <a:schemeClr val="tx1"/>
              </a:solidFill>
            </a:endParaRPr>
          </a:p>
        </p:txBody>
      </p:sp>
      <p:sp>
        <p:nvSpPr>
          <p:cNvPr id="46095" name="Text Box 22"/>
          <p:cNvSpPr txBox="1"/>
          <p:nvPr/>
        </p:nvSpPr>
        <p:spPr>
          <a:xfrm>
            <a:off x="6259513" y="2139950"/>
            <a:ext cx="504825" cy="438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fontAlgn="auto">
              <a:buSzTx/>
            </a:pPr>
            <a:r>
              <a:rPr lang="en-US" altLang="zh-CN" sz="225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ym typeface="Wingdings" panose="05000000000000000000"/>
              </a:rPr>
              <a:t>90</a:t>
            </a:r>
            <a:endParaRPr lang="en-US" altLang="zh-CN" sz="2250" noProof="1">
              <a:solidFill>
                <a:schemeClr val="tx1"/>
              </a:solidFill>
            </a:endParaRPr>
          </a:p>
        </p:txBody>
      </p:sp>
      <p:sp>
        <p:nvSpPr>
          <p:cNvPr id="46096" name="Text Box 23"/>
          <p:cNvSpPr txBox="1"/>
          <p:nvPr/>
        </p:nvSpPr>
        <p:spPr>
          <a:xfrm>
            <a:off x="3559175" y="3184525"/>
            <a:ext cx="504825" cy="438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fontAlgn="auto">
              <a:buSzTx/>
            </a:pPr>
            <a:r>
              <a:rPr lang="en-US" altLang="zh-CN" sz="225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ym typeface="Wingdings" panose="05000000000000000000"/>
              </a:rPr>
              <a:t>20</a:t>
            </a:r>
            <a:endParaRPr lang="en-US" altLang="zh-CN" sz="2250" noProof="1">
              <a:solidFill>
                <a:schemeClr val="tx1"/>
              </a:solidFill>
            </a:endParaRPr>
          </a:p>
        </p:txBody>
      </p:sp>
      <p:sp>
        <p:nvSpPr>
          <p:cNvPr id="46097" name="Text Box 24"/>
          <p:cNvSpPr txBox="1"/>
          <p:nvPr/>
        </p:nvSpPr>
        <p:spPr>
          <a:xfrm>
            <a:off x="6216650" y="3184525"/>
            <a:ext cx="504825" cy="438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fontAlgn="auto">
              <a:buSzTx/>
            </a:pPr>
            <a:r>
              <a:rPr lang="en-US" altLang="zh-CN" sz="225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ym typeface="Wingdings" panose="05000000000000000000"/>
              </a:rPr>
              <a:t>40</a:t>
            </a:r>
            <a:endParaRPr lang="en-US" altLang="zh-CN" sz="2250" noProof="1">
              <a:solidFill>
                <a:schemeClr val="tx1"/>
              </a:solidFill>
            </a:endParaRPr>
          </a:p>
        </p:txBody>
      </p:sp>
      <p:sp>
        <p:nvSpPr>
          <p:cNvPr id="46098" name="Text Box 25"/>
          <p:cNvSpPr txBox="1"/>
          <p:nvPr/>
        </p:nvSpPr>
        <p:spPr>
          <a:xfrm>
            <a:off x="2681288" y="1754188"/>
            <a:ext cx="377825" cy="43656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3</a:t>
            </a:r>
            <a:endParaRPr lang="en-US" altLang="zh-CN" sz="2200"/>
          </a:p>
        </p:txBody>
      </p:sp>
      <p:sp>
        <p:nvSpPr>
          <p:cNvPr id="46099" name="Rectangle 27"/>
          <p:cNvSpPr/>
          <p:nvPr/>
        </p:nvSpPr>
        <p:spPr>
          <a:xfrm>
            <a:off x="2354263" y="2139950"/>
            <a:ext cx="438150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3</a:t>
            </a:r>
            <a:endParaRPr lang="en-US" altLang="en-US" sz="2200">
              <a:solidFill>
                <a:srgbClr val="FF0000"/>
              </a:solidFill>
            </a:endParaRPr>
          </a:p>
        </p:txBody>
      </p:sp>
      <p:sp>
        <p:nvSpPr>
          <p:cNvPr id="46100" name="Rectangle 28"/>
          <p:cNvSpPr/>
          <p:nvPr/>
        </p:nvSpPr>
        <p:spPr>
          <a:xfrm>
            <a:off x="2938463" y="2139950"/>
            <a:ext cx="341312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2</a:t>
            </a:r>
            <a:endParaRPr lang="en-US" altLang="en-US" sz="2200">
              <a:solidFill>
                <a:srgbClr val="FF0000"/>
              </a:solidFill>
            </a:endParaRPr>
          </a:p>
        </p:txBody>
      </p:sp>
      <p:sp>
        <p:nvSpPr>
          <p:cNvPr id="46101" name="Text Box 29"/>
          <p:cNvSpPr txBox="1"/>
          <p:nvPr/>
        </p:nvSpPr>
        <p:spPr>
          <a:xfrm>
            <a:off x="3130550" y="1754188"/>
            <a:ext cx="377825" cy="43656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2</a:t>
            </a:r>
            <a:endParaRPr lang="en-US" altLang="zh-CN" sz="2200"/>
          </a:p>
        </p:txBody>
      </p:sp>
      <p:sp>
        <p:nvSpPr>
          <p:cNvPr id="46102" name="Text Box 30"/>
          <p:cNvSpPr txBox="1"/>
          <p:nvPr/>
        </p:nvSpPr>
        <p:spPr>
          <a:xfrm>
            <a:off x="5365750" y="1754188"/>
            <a:ext cx="377825" cy="43656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4</a:t>
            </a:r>
            <a:endParaRPr lang="en-US" altLang="zh-CN" sz="2200"/>
          </a:p>
        </p:txBody>
      </p:sp>
      <p:sp>
        <p:nvSpPr>
          <p:cNvPr id="46103" name="Text Box 31"/>
          <p:cNvSpPr txBox="1"/>
          <p:nvPr/>
        </p:nvSpPr>
        <p:spPr>
          <a:xfrm>
            <a:off x="5843588" y="1754188"/>
            <a:ext cx="379412" cy="43656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5</a:t>
            </a:r>
            <a:endParaRPr lang="en-US" altLang="zh-CN" sz="2200"/>
          </a:p>
        </p:txBody>
      </p:sp>
      <p:sp>
        <p:nvSpPr>
          <p:cNvPr id="46104" name="Text Box 32"/>
          <p:cNvSpPr txBox="1"/>
          <p:nvPr/>
        </p:nvSpPr>
        <p:spPr>
          <a:xfrm>
            <a:off x="5056188" y="2139950"/>
            <a:ext cx="366712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4</a:t>
            </a:r>
            <a:endParaRPr lang="en-US" altLang="zh-CN" sz="2200"/>
          </a:p>
        </p:txBody>
      </p:sp>
      <p:sp>
        <p:nvSpPr>
          <p:cNvPr id="46105" name="Text Box 33"/>
          <p:cNvSpPr txBox="1"/>
          <p:nvPr/>
        </p:nvSpPr>
        <p:spPr>
          <a:xfrm>
            <a:off x="5668963" y="2139950"/>
            <a:ext cx="434975" cy="4381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5</a:t>
            </a:r>
            <a:endParaRPr lang="en-US" altLang="zh-CN" sz="2200"/>
          </a:p>
        </p:txBody>
      </p:sp>
      <p:sp>
        <p:nvSpPr>
          <p:cNvPr id="46106" name="Text Box 34"/>
          <p:cNvSpPr txBox="1"/>
          <p:nvPr/>
        </p:nvSpPr>
        <p:spPr>
          <a:xfrm>
            <a:off x="2681288" y="2787650"/>
            <a:ext cx="377825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6</a:t>
            </a:r>
            <a:endParaRPr lang="en-US" altLang="zh-CN" sz="2200"/>
          </a:p>
        </p:txBody>
      </p:sp>
      <p:sp>
        <p:nvSpPr>
          <p:cNvPr id="46107" name="Text Box 35"/>
          <p:cNvSpPr txBox="1"/>
          <p:nvPr/>
        </p:nvSpPr>
        <p:spPr>
          <a:xfrm>
            <a:off x="3141663" y="2787650"/>
            <a:ext cx="379412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4</a:t>
            </a:r>
            <a:endParaRPr lang="en-US" altLang="zh-CN" sz="2200"/>
          </a:p>
        </p:txBody>
      </p:sp>
      <p:sp>
        <p:nvSpPr>
          <p:cNvPr id="46108" name="Text Box 36"/>
          <p:cNvSpPr txBox="1"/>
          <p:nvPr/>
        </p:nvSpPr>
        <p:spPr>
          <a:xfrm>
            <a:off x="2640013" y="3163888"/>
            <a:ext cx="400050" cy="4381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6</a:t>
            </a:r>
            <a:endParaRPr lang="en-US" altLang="zh-CN" sz="2200"/>
          </a:p>
        </p:txBody>
      </p:sp>
      <p:sp>
        <p:nvSpPr>
          <p:cNvPr id="46109" name="Text Box 37"/>
          <p:cNvSpPr txBox="1"/>
          <p:nvPr/>
        </p:nvSpPr>
        <p:spPr>
          <a:xfrm>
            <a:off x="3059113" y="3162300"/>
            <a:ext cx="400050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4</a:t>
            </a:r>
            <a:endParaRPr lang="en-US" altLang="zh-CN" sz="2200"/>
          </a:p>
        </p:txBody>
      </p:sp>
      <p:sp>
        <p:nvSpPr>
          <p:cNvPr id="46110" name="Text Box 38"/>
          <p:cNvSpPr txBox="1"/>
          <p:nvPr/>
        </p:nvSpPr>
        <p:spPr>
          <a:xfrm>
            <a:off x="5843588" y="2787650"/>
            <a:ext cx="379412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3</a:t>
            </a:r>
            <a:endParaRPr lang="en-US" altLang="zh-CN" sz="2200"/>
          </a:p>
        </p:txBody>
      </p:sp>
      <p:sp>
        <p:nvSpPr>
          <p:cNvPr id="46111" name="Text Box 39"/>
          <p:cNvSpPr txBox="1"/>
          <p:nvPr/>
        </p:nvSpPr>
        <p:spPr>
          <a:xfrm>
            <a:off x="5462588" y="3165475"/>
            <a:ext cx="379412" cy="4381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3</a:t>
            </a:r>
            <a:endParaRPr lang="en-US" altLang="zh-CN" sz="2200"/>
          </a:p>
        </p:txBody>
      </p:sp>
      <p:sp>
        <p:nvSpPr>
          <p:cNvPr id="46112" name="Text Box 40"/>
          <p:cNvSpPr txBox="1"/>
          <p:nvPr/>
        </p:nvSpPr>
        <p:spPr>
          <a:xfrm>
            <a:off x="5002213" y="3165475"/>
            <a:ext cx="379412" cy="4381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7</a:t>
            </a:r>
            <a:endParaRPr lang="en-US" altLang="zh-CN" sz="2200"/>
          </a:p>
        </p:txBody>
      </p:sp>
      <p:sp>
        <p:nvSpPr>
          <p:cNvPr id="46113" name="Text Box 42"/>
          <p:cNvSpPr txBox="1"/>
          <p:nvPr/>
        </p:nvSpPr>
        <p:spPr>
          <a:xfrm>
            <a:off x="5381625" y="2787650"/>
            <a:ext cx="377825" cy="43656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</a:rPr>
              <a:t>7</a:t>
            </a:r>
            <a:endParaRPr lang="en-US" altLang="zh-CN" sz="2200"/>
          </a:p>
        </p:txBody>
      </p:sp>
      <p:grpSp>
        <p:nvGrpSpPr>
          <p:cNvPr id="31778" name="Group 67"/>
          <p:cNvGrpSpPr/>
          <p:nvPr/>
        </p:nvGrpSpPr>
        <p:grpSpPr bwMode="auto">
          <a:xfrm>
            <a:off x="3744913" y="3162300"/>
            <a:ext cx="4352925" cy="1492250"/>
            <a:chOff x="2185" y="2656"/>
            <a:chExt cx="3657" cy="1254"/>
          </a:xfrm>
        </p:grpSpPr>
        <p:sp>
          <p:nvSpPr>
            <p:cNvPr id="31779" name="AutoShape 51"/>
            <p:cNvSpPr>
              <a:spLocks noChangeArrowheads="1"/>
            </p:cNvSpPr>
            <p:nvPr/>
          </p:nvSpPr>
          <p:spPr bwMode="auto">
            <a:xfrm>
              <a:off x="2185" y="3547"/>
              <a:ext cx="3207" cy="363"/>
            </a:xfrm>
            <a:prstGeom prst="wedgeRoundRectCallout">
              <a:avLst>
                <a:gd name="adj1" fmla="val 37218"/>
                <a:gd name="adj2" fmla="val -89671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400" b="1"/>
                <a:t>你有什么发现？</a:t>
              </a:r>
              <a:endParaRPr lang="zh-CN" altLang="en-US" sz="2400" b="1"/>
            </a:p>
          </p:txBody>
        </p:sp>
        <p:pic>
          <p:nvPicPr>
            <p:cNvPr id="31780" name="Picture 52" descr="男天使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882" y="2656"/>
              <a:ext cx="960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115" name="Rectangle 2"/>
          <p:cNvSpPr>
            <a:spLocks noChangeArrowheads="1"/>
          </p:cNvSpPr>
          <p:nvPr/>
        </p:nvSpPr>
        <p:spPr bwMode="auto">
          <a:xfrm>
            <a:off x="211138" y="442913"/>
            <a:ext cx="4814887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第二关：</a:t>
            </a:r>
            <a:endParaRPr lang="zh-CN" altLang="en-US" sz="30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116" name="Rectangle 70"/>
          <p:cNvSpPr/>
          <p:nvPr/>
        </p:nvSpPr>
        <p:spPr>
          <a:xfrm>
            <a:off x="7535863" y="4786313"/>
            <a:ext cx="223837" cy="115887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en-US" altLang="en-US" sz="100">
                <a:solidFill>
                  <a:srgbClr val="FFFFFF"/>
                </a:solidFill>
              </a:rPr>
              <a:t>数学</a:t>
            </a:r>
            <a:endParaRPr lang="en-US" altLang="en-US" sz="1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6"/>
          <p:cNvSpPr>
            <a:spLocks noChangeArrowheads="1"/>
          </p:cNvSpPr>
          <p:nvPr/>
        </p:nvSpPr>
        <p:spPr bwMode="auto">
          <a:xfrm>
            <a:off x="419100" y="1719263"/>
            <a:ext cx="7627938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latin typeface="Times New Roman" panose="02020603050405020304" pitchFamily="18" charset="0"/>
                <a:ea typeface="楷体_GB2312" pitchFamily="49" charset="-122"/>
              </a:rPr>
              <a:t>3.</a:t>
            </a:r>
            <a:endParaRPr lang="zh-CN" altLang="en-US" sz="3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2771" name="组合 15"/>
          <p:cNvGrpSpPr/>
          <p:nvPr/>
        </p:nvGrpSpPr>
        <p:grpSpPr bwMode="auto">
          <a:xfrm flipH="1">
            <a:off x="419100" y="3078163"/>
            <a:ext cx="4367213" cy="1273175"/>
            <a:chOff x="6887" y="1554"/>
            <a:chExt cx="6877" cy="2008"/>
          </a:xfrm>
        </p:grpSpPr>
        <p:sp>
          <p:nvSpPr>
            <p:cNvPr id="32772" name="圆角矩形标注 9400"/>
            <p:cNvSpPr>
              <a:spLocks noChangeArrowheads="1"/>
            </p:cNvSpPr>
            <p:nvPr/>
          </p:nvSpPr>
          <p:spPr bwMode="auto">
            <a:xfrm>
              <a:off x="6887" y="2453"/>
              <a:ext cx="4209" cy="996"/>
            </a:xfrm>
            <a:prstGeom prst="wedgeRoundRectCallout">
              <a:avLst>
                <a:gd name="adj1" fmla="val 60111"/>
                <a:gd name="adj2" fmla="val -833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ea typeface="楷体_GB2312" pitchFamily="49" charset="-122"/>
                </a:rPr>
                <a:t>该怎么算呢？</a:t>
              </a:r>
              <a:endParaRPr lang="zh-CN" altLang="zh-CN" sz="3000" b="1">
                <a:ea typeface="楷体_GB2312" pitchFamily="49" charset="-122"/>
              </a:endParaRPr>
            </a:p>
          </p:txBody>
        </p:sp>
        <p:pic>
          <p:nvPicPr>
            <p:cNvPr id="32773" name="图片 9401" descr="女天使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374" y="1554"/>
              <a:ext cx="2390" cy="2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2774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1050" y="1846263"/>
            <a:ext cx="7456488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文本框 6"/>
          <p:cNvSpPr/>
          <p:nvPr/>
        </p:nvSpPr>
        <p:spPr>
          <a:xfrm>
            <a:off x="3600450" y="1720850"/>
            <a:ext cx="908050" cy="59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黑体" panose="02010609060101010101" pitchFamily="49" charset="-122"/>
                <a:sym typeface="Wingdings" panose="05000000000000000000"/>
              </a:rPr>
              <a:t>8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8134" name="文本框 7"/>
          <p:cNvSpPr/>
          <p:nvPr/>
        </p:nvSpPr>
        <p:spPr>
          <a:xfrm>
            <a:off x="3611563" y="2330450"/>
            <a:ext cx="906462" cy="59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黑体" panose="02010609060101010101" pitchFamily="49" charset="-122"/>
                <a:sym typeface="Wingdings" panose="05000000000000000000"/>
              </a:rPr>
              <a:t>80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8135" name="文本框 13"/>
          <p:cNvSpPr/>
          <p:nvPr/>
        </p:nvSpPr>
        <p:spPr>
          <a:xfrm>
            <a:off x="8235950" y="1719263"/>
            <a:ext cx="906463" cy="59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黑体" panose="02010609060101010101" pitchFamily="49" charset="-122"/>
                <a:sym typeface="Wingdings" panose="05000000000000000000"/>
              </a:rPr>
              <a:t>2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8136" name="文本框 14"/>
          <p:cNvSpPr/>
          <p:nvPr/>
        </p:nvSpPr>
        <p:spPr>
          <a:xfrm>
            <a:off x="8235950" y="2360613"/>
            <a:ext cx="908050" cy="59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黑体" panose="02010609060101010101" pitchFamily="49" charset="-122"/>
                <a:sym typeface="Wingdings" panose="05000000000000000000"/>
              </a:rPr>
              <a:t>20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8139" name="Rectangle 2"/>
          <p:cNvSpPr>
            <a:spLocks noChangeArrowheads="1"/>
          </p:cNvSpPr>
          <p:nvPr/>
        </p:nvSpPr>
        <p:spPr bwMode="auto">
          <a:xfrm>
            <a:off x="419100" y="585788"/>
            <a:ext cx="4814888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第二关：</a:t>
            </a:r>
            <a:endParaRPr lang="zh-CN" altLang="en-US" sz="30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圆角矩形 17"/>
          <p:cNvSpPr/>
          <p:nvPr/>
        </p:nvSpPr>
        <p:spPr>
          <a:xfrm>
            <a:off x="1317625" y="1533525"/>
            <a:ext cx="1982788" cy="1330325"/>
          </a:xfrm>
          <a:prstGeom prst="roundRect">
            <a:avLst/>
          </a:prstGeom>
          <a:solidFill>
            <a:srgbClr val="FFBA55">
              <a:alpha val="36078"/>
            </a:srgbClr>
          </a:solidFill>
          <a:ln w="12700" cap="flat" cmpd="sng" algn="ctr">
            <a:solidFill>
              <a:srgbClr val="BC883C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3795" name="文本框 13"/>
          <p:cNvSpPr>
            <a:spLocks noChangeArrowheads="1"/>
          </p:cNvSpPr>
          <p:nvPr/>
        </p:nvSpPr>
        <p:spPr bwMode="auto">
          <a:xfrm>
            <a:off x="387350" y="608013"/>
            <a:ext cx="6091238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ea typeface="楷体_GB2312" pitchFamily="49" charset="-122"/>
              </a:rPr>
              <a:t>第三关：</a:t>
            </a:r>
            <a:endParaRPr lang="zh-CN" altLang="en-US" sz="3000" b="1">
              <a:ea typeface="楷体_GB2312" pitchFamily="49" charset="-122"/>
            </a:endParaRPr>
          </a:p>
        </p:txBody>
      </p:sp>
      <p:sp>
        <p:nvSpPr>
          <p:cNvPr id="50180" name="文本框 2"/>
          <p:cNvSpPr/>
          <p:nvPr/>
        </p:nvSpPr>
        <p:spPr>
          <a:xfrm>
            <a:off x="2825750" y="3394075"/>
            <a:ext cx="6191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80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50181" name="文本框 3"/>
          <p:cNvSpPr/>
          <p:nvPr/>
        </p:nvSpPr>
        <p:spPr>
          <a:xfrm>
            <a:off x="6065838" y="2341563"/>
            <a:ext cx="6191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30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50182" name="文本框 4"/>
          <p:cNvSpPr/>
          <p:nvPr/>
        </p:nvSpPr>
        <p:spPr>
          <a:xfrm>
            <a:off x="2778125" y="1733550"/>
            <a:ext cx="6191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50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50183" name="文本框 5"/>
          <p:cNvSpPr/>
          <p:nvPr/>
        </p:nvSpPr>
        <p:spPr>
          <a:xfrm>
            <a:off x="6064250" y="1733550"/>
            <a:ext cx="62071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70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50184" name="文本框 6"/>
          <p:cNvSpPr/>
          <p:nvPr/>
        </p:nvSpPr>
        <p:spPr>
          <a:xfrm>
            <a:off x="2778125" y="2255838"/>
            <a:ext cx="6191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30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50185" name="文本框 7"/>
          <p:cNvSpPr/>
          <p:nvPr/>
        </p:nvSpPr>
        <p:spPr>
          <a:xfrm>
            <a:off x="6140450" y="4090988"/>
            <a:ext cx="6191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10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50186" name="文本框 9"/>
          <p:cNvSpPr/>
          <p:nvPr/>
        </p:nvSpPr>
        <p:spPr>
          <a:xfrm>
            <a:off x="2825750" y="4003675"/>
            <a:ext cx="6191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50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50187" name="文本框 10"/>
          <p:cNvSpPr/>
          <p:nvPr/>
        </p:nvSpPr>
        <p:spPr>
          <a:xfrm>
            <a:off x="6138863" y="3481388"/>
            <a:ext cx="62071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90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33804" name="文本框 1"/>
          <p:cNvSpPr>
            <a:spLocks noChangeArrowheads="1"/>
          </p:cNvSpPr>
          <p:nvPr/>
        </p:nvSpPr>
        <p:spPr bwMode="auto">
          <a:xfrm>
            <a:off x="1438275" y="1733550"/>
            <a:ext cx="1741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ea typeface="黑体" panose="02010609060101010101" pitchFamily="49" charset="-122"/>
              </a:rPr>
              <a:t>20+30=</a:t>
            </a:r>
            <a:endParaRPr lang="zh-CN" altLang="en-US" sz="2800"/>
          </a:p>
        </p:txBody>
      </p:sp>
      <p:sp>
        <p:nvSpPr>
          <p:cNvPr id="33805" name="文本框 8"/>
          <p:cNvSpPr>
            <a:spLocks noChangeArrowheads="1"/>
          </p:cNvSpPr>
          <p:nvPr/>
        </p:nvSpPr>
        <p:spPr bwMode="auto">
          <a:xfrm>
            <a:off x="1479550" y="2255838"/>
            <a:ext cx="1316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50-20=</a:t>
            </a:r>
            <a:endParaRPr lang="zh-CN" altLang="en-US" sz="2800"/>
          </a:p>
        </p:txBody>
      </p:sp>
      <p:sp>
        <p:nvSpPr>
          <p:cNvPr id="33806" name="文本框 11"/>
          <p:cNvSpPr>
            <a:spLocks noChangeArrowheads="1"/>
          </p:cNvSpPr>
          <p:nvPr/>
        </p:nvSpPr>
        <p:spPr bwMode="auto">
          <a:xfrm>
            <a:off x="4752975" y="1733550"/>
            <a:ext cx="140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ea typeface="黑体" panose="02010609060101010101" pitchFamily="49" charset="-122"/>
              </a:rPr>
              <a:t>30+40=</a:t>
            </a:r>
            <a:endParaRPr lang="zh-CN" altLang="en-US" sz="2800"/>
          </a:p>
        </p:txBody>
      </p:sp>
      <p:sp>
        <p:nvSpPr>
          <p:cNvPr id="33807" name="文本框 12"/>
          <p:cNvSpPr>
            <a:spLocks noChangeArrowheads="1"/>
          </p:cNvSpPr>
          <p:nvPr/>
        </p:nvSpPr>
        <p:spPr bwMode="auto">
          <a:xfrm>
            <a:off x="4841875" y="2257425"/>
            <a:ext cx="131603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ea typeface="黑体" panose="02010609060101010101" pitchFamily="49" charset="-122"/>
              </a:rPr>
              <a:t>70-40=</a:t>
            </a:r>
            <a:endParaRPr lang="zh-CN" altLang="en-US" sz="2800"/>
          </a:p>
        </p:txBody>
      </p:sp>
      <p:sp>
        <p:nvSpPr>
          <p:cNvPr id="33808" name="文本框 13"/>
          <p:cNvSpPr>
            <a:spLocks noChangeArrowheads="1"/>
          </p:cNvSpPr>
          <p:nvPr/>
        </p:nvSpPr>
        <p:spPr bwMode="auto">
          <a:xfrm>
            <a:off x="1438275" y="3395663"/>
            <a:ext cx="140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ea typeface="黑体" panose="02010609060101010101" pitchFamily="49" charset="-122"/>
              </a:rPr>
              <a:t>50+30=</a:t>
            </a:r>
            <a:endParaRPr lang="zh-CN" altLang="en-US" sz="2800"/>
          </a:p>
        </p:txBody>
      </p:sp>
      <p:sp>
        <p:nvSpPr>
          <p:cNvPr id="33809" name="文本框 14"/>
          <p:cNvSpPr>
            <a:spLocks noChangeArrowheads="1"/>
          </p:cNvSpPr>
          <p:nvPr/>
        </p:nvSpPr>
        <p:spPr bwMode="auto">
          <a:xfrm>
            <a:off x="1527175" y="3960813"/>
            <a:ext cx="1316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ea typeface="黑体" panose="02010609060101010101" pitchFamily="49" charset="-122"/>
              </a:rPr>
              <a:t>80-30=</a:t>
            </a:r>
            <a:endParaRPr lang="zh-CN" altLang="en-US" sz="2800"/>
          </a:p>
        </p:txBody>
      </p:sp>
      <p:sp>
        <p:nvSpPr>
          <p:cNvPr id="33810" name="文本框 15"/>
          <p:cNvSpPr>
            <a:spLocks noChangeArrowheads="1"/>
          </p:cNvSpPr>
          <p:nvPr/>
        </p:nvSpPr>
        <p:spPr bwMode="auto">
          <a:xfrm>
            <a:off x="4705350" y="3481388"/>
            <a:ext cx="79851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ea typeface="黑体" panose="02010609060101010101" pitchFamily="49" charset="-122"/>
              </a:rPr>
              <a:t> 80+10=</a:t>
            </a:r>
            <a:endParaRPr lang="zh-CN" altLang="en-US" sz="2800"/>
          </a:p>
        </p:txBody>
      </p:sp>
      <p:sp>
        <p:nvSpPr>
          <p:cNvPr id="33811" name="文本框 16"/>
          <p:cNvSpPr>
            <a:spLocks noChangeArrowheads="1"/>
          </p:cNvSpPr>
          <p:nvPr/>
        </p:nvSpPr>
        <p:spPr bwMode="auto">
          <a:xfrm>
            <a:off x="4740275" y="4090988"/>
            <a:ext cx="1416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ea typeface="黑体" panose="02010609060101010101" pitchFamily="49" charset="-122"/>
              </a:rPr>
              <a:t> 90-80=</a:t>
            </a:r>
            <a:endParaRPr lang="zh-CN" altLang="en-US" sz="2800"/>
          </a:p>
        </p:txBody>
      </p:sp>
      <p:sp>
        <p:nvSpPr>
          <p:cNvPr id="50196" name="云形标注 19"/>
          <p:cNvSpPr>
            <a:spLocks noChangeArrowheads="1"/>
          </p:cNvSpPr>
          <p:nvPr/>
        </p:nvSpPr>
        <p:spPr bwMode="auto">
          <a:xfrm>
            <a:off x="3663950" y="214313"/>
            <a:ext cx="2657475" cy="1319212"/>
          </a:xfrm>
          <a:prstGeom prst="cloudCallout">
            <a:avLst>
              <a:gd name="adj1" fmla="val -57046"/>
              <a:gd name="adj2" fmla="val 65991"/>
            </a:avLst>
          </a:prstGeom>
          <a:gradFill rotWithShape="1">
            <a:gsLst>
              <a:gs pos="0">
                <a:srgbClr val="FFDCB2"/>
              </a:gs>
              <a:gs pos="50000">
                <a:srgbClr val="FFD4A2"/>
              </a:gs>
              <a:gs pos="100000">
                <a:srgbClr val="FFD091"/>
              </a:gs>
            </a:gsLst>
            <a:lin ang="5400000"/>
          </a:gradFill>
          <a:ln w="6350" algn="ctr">
            <a:solidFill>
              <a:srgbClr val="FFBA55"/>
            </a:solidFill>
            <a:round/>
          </a:ln>
        </p:spPr>
        <p:txBody>
          <a:bodyPr anchor="ctr"/>
          <a:lstStyle/>
          <a:p>
            <a:pPr algn="ctr"/>
            <a:r>
              <a:rPr lang="en-US" altLang="en-US" sz="2400" b="1"/>
              <a:t>想加算减法</a:t>
            </a:r>
            <a:endParaRPr lang="en-US" altLang="en-US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 fill="hold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80" grpId="0" animBg="1"/>
      <p:bldP spid="50181" grpId="0" animBg="1"/>
      <p:bldP spid="50182" grpId="0" animBg="1"/>
      <p:bldP spid="50183" grpId="0" animBg="1"/>
      <p:bldP spid="50184" grpId="0" animBg="1"/>
      <p:bldP spid="50185" grpId="0" animBg="1"/>
      <p:bldP spid="50186" grpId="0" animBg="1"/>
      <p:bldP spid="50187" grpId="0" animBg="1"/>
      <p:bldP spid="5019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86"/>
          <p:cNvSpPr>
            <a:spLocks noChangeArrowheads="1"/>
          </p:cNvSpPr>
          <p:nvPr/>
        </p:nvSpPr>
        <p:spPr bwMode="auto">
          <a:xfrm>
            <a:off x="438150" y="904875"/>
            <a:ext cx="40322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>
                <a:ea typeface="楷体_GB2312" pitchFamily="49" charset="-122"/>
              </a:rPr>
              <a:t>第四关：</a:t>
            </a:r>
            <a:endParaRPr lang="zh-CN" altLang="en-US" sz="3000" b="1">
              <a:ea typeface="楷体_GB2312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4819" name="组合 15"/>
          <p:cNvGrpSpPr/>
          <p:nvPr/>
        </p:nvGrpSpPr>
        <p:grpSpPr bwMode="auto">
          <a:xfrm flipH="1">
            <a:off x="3698875" y="0"/>
            <a:ext cx="4500563" cy="1274763"/>
            <a:chOff x="6723" y="1410"/>
            <a:chExt cx="7089" cy="2008"/>
          </a:xfrm>
        </p:grpSpPr>
        <p:sp>
          <p:nvSpPr>
            <p:cNvPr id="34820" name="圆角矩形标注 9400"/>
            <p:cNvSpPr>
              <a:spLocks noChangeArrowheads="1"/>
            </p:cNvSpPr>
            <p:nvPr/>
          </p:nvSpPr>
          <p:spPr bwMode="auto">
            <a:xfrm>
              <a:off x="6723" y="2319"/>
              <a:ext cx="4658" cy="962"/>
            </a:xfrm>
            <a:prstGeom prst="wedgeRoundRectCallout">
              <a:avLst>
                <a:gd name="adj1" fmla="val 60111"/>
                <a:gd name="adj2" fmla="val -833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ea typeface="楷体_GB2312" pitchFamily="49" charset="-122"/>
                </a:rPr>
                <a:t>你是怎么想的？</a:t>
              </a:r>
              <a:endParaRPr lang="zh-CN" altLang="en-US" sz="3000" b="1">
                <a:ea typeface="楷体_GB2312" pitchFamily="49" charset="-122"/>
              </a:endParaRPr>
            </a:p>
          </p:txBody>
        </p:sp>
        <p:pic>
          <p:nvPicPr>
            <p:cNvPr id="34821" name="图片 9401" descr="女天使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422" y="1410"/>
              <a:ext cx="2390" cy="2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4822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50" y="1844675"/>
            <a:ext cx="8447088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625" y="3416300"/>
            <a:ext cx="75247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文本框 10"/>
          <p:cNvSpPr/>
          <p:nvPr/>
        </p:nvSpPr>
        <p:spPr>
          <a:xfrm>
            <a:off x="781050" y="3359150"/>
            <a:ext cx="908050" cy="59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黑体" panose="02010609060101010101" pitchFamily="49" charset="-122"/>
                <a:sym typeface="Wingdings" panose="05000000000000000000"/>
              </a:rPr>
              <a:t>40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2231" name="文本框 11"/>
          <p:cNvSpPr/>
          <p:nvPr/>
        </p:nvSpPr>
        <p:spPr>
          <a:xfrm>
            <a:off x="1812925" y="3375025"/>
            <a:ext cx="906463" cy="59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黑体" panose="02010609060101010101" pitchFamily="49" charset="-122"/>
                <a:sym typeface="Wingdings" panose="05000000000000000000"/>
              </a:rPr>
              <a:t>3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2232" name="文本框 13"/>
          <p:cNvSpPr/>
          <p:nvPr/>
        </p:nvSpPr>
        <p:spPr>
          <a:xfrm>
            <a:off x="2698750" y="3375025"/>
            <a:ext cx="908050" cy="59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黑体" panose="02010609060101010101" pitchFamily="49" charset="-122"/>
                <a:sym typeface="Wingdings" panose="05000000000000000000"/>
              </a:rPr>
              <a:t>43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2233" name="文本框 18"/>
          <p:cNvSpPr/>
          <p:nvPr/>
        </p:nvSpPr>
        <p:spPr>
          <a:xfrm>
            <a:off x="5822950" y="3368675"/>
            <a:ext cx="908050" cy="59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黑体" panose="02010609060101010101" pitchFamily="49" charset="-122"/>
                <a:sym typeface="Wingdings" panose="05000000000000000000"/>
              </a:rPr>
              <a:t>40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2234" name="文本框 19"/>
          <p:cNvSpPr/>
          <p:nvPr/>
        </p:nvSpPr>
        <p:spPr>
          <a:xfrm>
            <a:off x="6783388" y="3384550"/>
            <a:ext cx="906462" cy="59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黑体" panose="02010609060101010101" pitchFamily="49" charset="-122"/>
                <a:sym typeface="Wingdings" panose="05000000000000000000"/>
              </a:rPr>
              <a:t>30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2235" name="文本框 20"/>
          <p:cNvSpPr/>
          <p:nvPr/>
        </p:nvSpPr>
        <p:spPr>
          <a:xfrm>
            <a:off x="7721600" y="3384550"/>
            <a:ext cx="906463" cy="59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黑体" panose="02010609060101010101" pitchFamily="49" charset="-122"/>
                <a:sym typeface="Wingdings" panose="05000000000000000000"/>
              </a:rPr>
              <a:t>70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2238" name="文本框 1"/>
          <p:cNvSpPr/>
          <p:nvPr/>
        </p:nvSpPr>
        <p:spPr>
          <a:xfrm>
            <a:off x="2698750" y="1458913"/>
            <a:ext cx="13652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3</a:t>
            </a:r>
            <a:r>
              <a:rPr lang="zh-CN" altLang="en-US" sz="2400" b="1"/>
              <a:t>个一</a:t>
            </a:r>
            <a:endParaRPr lang="zh-CN" altLang="en-US" sz="2400" b="1"/>
          </a:p>
        </p:txBody>
      </p:sp>
      <p:sp>
        <p:nvSpPr>
          <p:cNvPr id="52239" name="文本框 2"/>
          <p:cNvSpPr/>
          <p:nvPr/>
        </p:nvSpPr>
        <p:spPr>
          <a:xfrm>
            <a:off x="7431088" y="1458913"/>
            <a:ext cx="13652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3</a:t>
            </a:r>
            <a:r>
              <a:rPr lang="zh-CN" altLang="en-US" sz="2400" b="1"/>
              <a:t>个十</a:t>
            </a:r>
            <a:endParaRPr lang="zh-CN" altLang="en-US" sz="2400" b="1"/>
          </a:p>
        </p:txBody>
      </p:sp>
      <p:sp>
        <p:nvSpPr>
          <p:cNvPr id="52240" name="文本框 3"/>
          <p:cNvSpPr/>
          <p:nvPr/>
        </p:nvSpPr>
        <p:spPr>
          <a:xfrm>
            <a:off x="682625" y="1458913"/>
            <a:ext cx="13652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4</a:t>
            </a:r>
            <a:r>
              <a:rPr lang="zh-CN" altLang="en-US" sz="2400" b="1"/>
              <a:t>个十</a:t>
            </a:r>
            <a:endParaRPr lang="zh-CN" altLang="en-US" sz="2400" b="1"/>
          </a:p>
        </p:txBody>
      </p:sp>
      <p:sp>
        <p:nvSpPr>
          <p:cNvPr id="52241" name="文本框 4"/>
          <p:cNvSpPr/>
          <p:nvPr/>
        </p:nvSpPr>
        <p:spPr>
          <a:xfrm>
            <a:off x="5241925" y="1384300"/>
            <a:ext cx="13652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4</a:t>
            </a:r>
            <a:r>
              <a:rPr lang="zh-CN" altLang="en-US" sz="2400" b="1"/>
              <a:t>个十</a:t>
            </a:r>
            <a:endParaRPr lang="zh-CN" altLang="en-US" sz="2400" b="1"/>
          </a:p>
        </p:txBody>
      </p:sp>
      <p:sp>
        <p:nvSpPr>
          <p:cNvPr id="34836" name="圆角矩形标注 26644"/>
          <p:cNvSpPr>
            <a:spLocks noChangeArrowheads="1"/>
          </p:cNvSpPr>
          <p:nvPr/>
        </p:nvSpPr>
        <p:spPr bwMode="auto">
          <a:xfrm>
            <a:off x="1689100" y="4194175"/>
            <a:ext cx="6392863" cy="582613"/>
          </a:xfrm>
          <a:prstGeom prst="wedgeRoundRectCallout">
            <a:avLst>
              <a:gd name="adj1" fmla="val 27097"/>
              <a:gd name="adj2" fmla="val -37690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ea typeface="楷体_GB2312" pitchFamily="49" charset="-122"/>
              </a:rPr>
              <a:t>计数单位相同的数才能直接相加减。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52243" name="椭圆 5"/>
          <p:cNvSpPr/>
          <p:nvPr/>
        </p:nvSpPr>
        <p:spPr>
          <a:xfrm>
            <a:off x="2244725" y="2054225"/>
            <a:ext cx="1735138" cy="1096963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/>
          </a:p>
        </p:txBody>
      </p:sp>
      <p:sp>
        <p:nvSpPr>
          <p:cNvPr id="52244" name="椭圆 6"/>
          <p:cNvSpPr/>
          <p:nvPr/>
        </p:nvSpPr>
        <p:spPr>
          <a:xfrm>
            <a:off x="6869113" y="1871663"/>
            <a:ext cx="2012950" cy="140017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2" descr="p61_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5613"/>
            <a:ext cx="4143375" cy="468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0" y="0"/>
            <a:ext cx="4814888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一、预习汇报</a:t>
            </a:r>
            <a:endParaRPr lang="zh-CN" altLang="en-US" sz="30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412" name="Group 21"/>
          <p:cNvGrpSpPr/>
          <p:nvPr/>
        </p:nvGrpSpPr>
        <p:grpSpPr bwMode="auto">
          <a:xfrm>
            <a:off x="4565650" y="0"/>
            <a:ext cx="3965575" cy="3900488"/>
            <a:chOff x="3687" y="1329"/>
            <a:chExt cx="2514" cy="2160"/>
          </a:xfrm>
        </p:grpSpPr>
        <p:pic>
          <p:nvPicPr>
            <p:cNvPr id="2" name="Picture 18" descr="男天使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241" y="1329"/>
              <a:ext cx="960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4" name="AutoShape 19"/>
            <p:cNvSpPr>
              <a:spLocks noChangeArrowheads="1"/>
            </p:cNvSpPr>
            <p:nvPr/>
          </p:nvSpPr>
          <p:spPr bwMode="auto">
            <a:xfrm>
              <a:off x="3687" y="2220"/>
              <a:ext cx="2082" cy="1269"/>
            </a:xfrm>
            <a:prstGeom prst="wedgeRoundRectCallout">
              <a:avLst>
                <a:gd name="adj1" fmla="val 35815"/>
                <a:gd name="adj2" fmla="val -62051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3200" dirty="0"/>
                <a:t>从图中你知道了什么？能提出哪些数学问题？</a:t>
              </a:r>
              <a:endParaRPr lang="zh-CN" altLang="en-US" sz="3200" dirty="0"/>
            </a:p>
          </p:txBody>
        </p:sp>
      </p:grpSp>
      <p:sp>
        <p:nvSpPr>
          <p:cNvPr id="17413" name="Rectangle 22"/>
          <p:cNvSpPr/>
          <p:nvPr/>
        </p:nvSpPr>
        <p:spPr>
          <a:xfrm>
            <a:off x="7535863" y="4786313"/>
            <a:ext cx="223837" cy="115887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en-US" altLang="en-US" sz="100">
                <a:solidFill>
                  <a:srgbClr val="FFFFFF"/>
                </a:solidFill>
              </a:rPr>
              <a:t>数学</a:t>
            </a:r>
            <a:endParaRPr lang="en-US" altLang="en-US" sz="1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2" descr="p61_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625" y="455613"/>
            <a:ext cx="4143375" cy="468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0"/>
            <a:ext cx="4814888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一、预习汇报</a:t>
            </a:r>
            <a:endParaRPr lang="zh-CN" altLang="en-US" sz="30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0" name="Rectangle 22"/>
          <p:cNvSpPr/>
          <p:nvPr/>
        </p:nvSpPr>
        <p:spPr>
          <a:xfrm>
            <a:off x="7535863" y="4786313"/>
            <a:ext cx="223837" cy="115887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en-US" altLang="en-US" sz="100">
                <a:solidFill>
                  <a:srgbClr val="FFFFFF"/>
                </a:solidFill>
              </a:rPr>
              <a:t>数学</a:t>
            </a:r>
            <a:endParaRPr lang="en-US" altLang="en-US" sz="100"/>
          </a:p>
        </p:txBody>
      </p:sp>
      <p:sp>
        <p:nvSpPr>
          <p:cNvPr id="19461" name="矩形 1"/>
          <p:cNvSpPr/>
          <p:nvPr/>
        </p:nvSpPr>
        <p:spPr>
          <a:xfrm>
            <a:off x="28575" y="455613"/>
            <a:ext cx="4289425" cy="151923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9462" name="矩形 2"/>
          <p:cNvSpPr/>
          <p:nvPr/>
        </p:nvSpPr>
        <p:spPr>
          <a:xfrm>
            <a:off x="908050" y="2228850"/>
            <a:ext cx="3409950" cy="9271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9463" name="矩形 3"/>
          <p:cNvSpPr/>
          <p:nvPr/>
        </p:nvSpPr>
        <p:spPr>
          <a:xfrm>
            <a:off x="908050" y="3352800"/>
            <a:ext cx="3409950" cy="9271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8440" name="矩形标注 4"/>
          <p:cNvSpPr>
            <a:spLocks noChangeArrowheads="1"/>
          </p:cNvSpPr>
          <p:nvPr/>
        </p:nvSpPr>
        <p:spPr bwMode="auto">
          <a:xfrm>
            <a:off x="4572000" y="530225"/>
            <a:ext cx="3644900" cy="1006475"/>
          </a:xfrm>
          <a:prstGeom prst="wedgeRectCallout">
            <a:avLst>
              <a:gd name="adj1" fmla="val -63185"/>
              <a:gd name="adj2" fmla="val 93227"/>
            </a:avLst>
          </a:prstGeom>
          <a:solidFill>
            <a:srgbClr val="DEF0FA"/>
          </a:solidFill>
          <a:ln w="12700" algn="ctr">
            <a:solidFill>
              <a:srgbClr val="446DA9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altLang="en-US" sz="2400" dirty="0" err="1"/>
              <a:t>一共有多少本书</a:t>
            </a:r>
            <a:r>
              <a:rPr lang="en-US" altLang="en-US" sz="2400" dirty="0"/>
              <a:t>？</a:t>
            </a:r>
            <a:endParaRPr lang="en-US" altLang="en-US" sz="2400" dirty="0"/>
          </a:p>
          <a:p>
            <a:pPr algn="ctr"/>
            <a:r>
              <a:rPr lang="en-US" altLang="en-US" sz="2400" dirty="0" err="1"/>
              <a:t>还剩多少本书</a:t>
            </a:r>
            <a:r>
              <a:rPr lang="en-US" altLang="en-US" sz="2400" dirty="0"/>
              <a:t>？</a:t>
            </a:r>
            <a:endParaRPr lang="en-US" altLang="zh-CN" sz="2400" dirty="0"/>
          </a:p>
        </p:txBody>
      </p:sp>
      <p:sp>
        <p:nvSpPr>
          <p:cNvPr id="18441" name="矩形标注 5"/>
          <p:cNvSpPr>
            <a:spLocks noChangeArrowheads="1"/>
          </p:cNvSpPr>
          <p:nvPr/>
        </p:nvSpPr>
        <p:spPr bwMode="auto">
          <a:xfrm>
            <a:off x="4495800" y="1868488"/>
            <a:ext cx="4500563" cy="712787"/>
          </a:xfrm>
          <a:prstGeom prst="wedgeRectCallout">
            <a:avLst>
              <a:gd name="adj1" fmla="val -63185"/>
              <a:gd name="adj2" fmla="val 93227"/>
            </a:avLst>
          </a:prstGeom>
          <a:solidFill>
            <a:srgbClr val="DEF0FA"/>
          </a:solidFill>
          <a:ln w="12700" algn="ctr">
            <a:solidFill>
              <a:srgbClr val="446DA9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altLang="en-US" sz="2400"/>
              <a:t>一共写了多少个大字？</a:t>
            </a:r>
            <a:endParaRPr lang="en-US" altLang="en-US" sz="2400"/>
          </a:p>
          <a:p>
            <a:pPr algn="ctr"/>
            <a:r>
              <a:rPr lang="en-US" altLang="en-US" sz="2400"/>
              <a:t>男生比女生多写多少个大字？</a:t>
            </a:r>
            <a:endParaRPr lang="en-US" altLang="en-US" sz="2400"/>
          </a:p>
        </p:txBody>
      </p:sp>
      <p:sp>
        <p:nvSpPr>
          <p:cNvPr id="18442" name="矩形标注 6"/>
          <p:cNvSpPr>
            <a:spLocks noChangeArrowheads="1"/>
          </p:cNvSpPr>
          <p:nvPr/>
        </p:nvSpPr>
        <p:spPr bwMode="auto">
          <a:xfrm>
            <a:off x="4572000" y="3155950"/>
            <a:ext cx="3644900" cy="712788"/>
          </a:xfrm>
          <a:prstGeom prst="wedgeRectCallout">
            <a:avLst>
              <a:gd name="adj1" fmla="val -63185"/>
              <a:gd name="adj2" fmla="val 93227"/>
            </a:avLst>
          </a:prstGeom>
          <a:solidFill>
            <a:srgbClr val="DEF0FA"/>
          </a:solidFill>
          <a:ln w="12700" algn="ctr">
            <a:solidFill>
              <a:srgbClr val="446DA9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altLang="en-US" sz="2800"/>
              <a:t>还剩几个☆？</a:t>
            </a:r>
            <a:endParaRPr lang="en-US" altLang="en-US" sz="28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2" grpId="0" animBg="1"/>
      <p:bldP spid="19463" grpId="0" animBg="1"/>
      <p:bldP spid="18440" grpId="0" animBg="1"/>
      <p:bldP spid="18441" grpId="0" animBg="1"/>
      <p:bldP spid="184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 2050"/>
          <p:cNvSpPr/>
          <p:nvPr/>
        </p:nvSpPr>
        <p:spPr bwMode="auto">
          <a:xfrm>
            <a:off x="757238" y="1003300"/>
            <a:ext cx="617537" cy="51117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2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schemeClr val="accent5">
                <a:lumMod val="60000"/>
                <a:lumOff val="40000"/>
                <a:alpha val="40000"/>
              </a:scheme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buSzTx/>
              <a:buFont typeface="Arial" panose="020B0604020202020204" pitchFamily="34" charset="0"/>
              <a:buNone/>
            </a:pPr>
            <a:r>
              <a:rPr lang="en-US" altLang="zh-CN" sz="32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 panose="020B0604020202020204"/>
                <a:sym typeface="Wingdings" panose="05000000000000000000"/>
              </a:rPr>
              <a:t>1</a:t>
            </a:r>
            <a:endParaRPr lang="en-US" altLang="zh-CN" sz="32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 panose="020B0604020202020204"/>
              <a:sym typeface="Wingdings" panose="05000000000000000000"/>
            </a:endParaRPr>
          </a:p>
        </p:txBody>
      </p:sp>
      <p:pic>
        <p:nvPicPr>
          <p:cNvPr id="19459" name="图片 6178" descr="p62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975" y="1003300"/>
            <a:ext cx="4646613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圆角矩形标注 6210"/>
          <p:cNvSpPr>
            <a:spLocks noChangeArrowheads="1"/>
          </p:cNvSpPr>
          <p:nvPr/>
        </p:nvSpPr>
        <p:spPr bwMode="auto">
          <a:xfrm flipH="1">
            <a:off x="4924425" y="1633538"/>
            <a:ext cx="3321050" cy="569912"/>
          </a:xfrm>
          <a:prstGeom prst="wedgeRoundRectCallout">
            <a:avLst>
              <a:gd name="adj1" fmla="val 59218"/>
              <a:gd name="adj2" fmla="val 40532"/>
              <a:gd name="adj3" fmla="val 16667"/>
            </a:avLst>
          </a:prstGeom>
          <a:solidFill>
            <a:schemeClr val="bg1"/>
          </a:solidFill>
          <a:ln w="19050" algn="ctr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ea typeface="楷体_GB2312" pitchFamily="49" charset="-122"/>
              </a:rPr>
              <a:t>一共有多少本书？</a:t>
            </a:r>
            <a:endParaRPr lang="zh-CN" altLang="en-US" sz="3000" b="1" dirty="0">
              <a:ea typeface="楷体_GB2312" pitchFamily="49" charset="-122"/>
            </a:endParaRPr>
          </a:p>
        </p:txBody>
      </p:sp>
      <p:pic>
        <p:nvPicPr>
          <p:cNvPr id="19461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65563" y="5110163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Rectangle 2"/>
          <p:cNvSpPr>
            <a:spLocks noChangeArrowheads="1"/>
          </p:cNvSpPr>
          <p:nvPr/>
        </p:nvSpPr>
        <p:spPr bwMode="auto">
          <a:xfrm>
            <a:off x="450850" y="209550"/>
            <a:ext cx="4814888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二、合作探究</a:t>
            </a:r>
            <a:endParaRPr lang="zh-CN" altLang="en-US" sz="3000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9464" name="组合 1"/>
          <p:cNvGrpSpPr/>
          <p:nvPr/>
        </p:nvGrpSpPr>
        <p:grpSpPr bwMode="auto">
          <a:xfrm>
            <a:off x="2478088" y="3971925"/>
            <a:ext cx="5767387" cy="682625"/>
            <a:chOff x="3902" y="6255"/>
            <a:chExt cx="9082" cy="1074"/>
          </a:xfrm>
        </p:grpSpPr>
        <p:sp>
          <p:nvSpPr>
            <p:cNvPr id="19465" name="文本框 5"/>
            <p:cNvSpPr>
              <a:spLocks noChangeArrowheads="1"/>
            </p:cNvSpPr>
            <p:nvPr/>
          </p:nvSpPr>
          <p:spPr bwMode="auto">
            <a:xfrm>
              <a:off x="3902" y="6255"/>
              <a:ext cx="9082" cy="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10+20=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14" name="矩形 2"/>
            <p:cNvSpPr/>
            <p:nvPr/>
          </p:nvSpPr>
          <p:spPr>
            <a:xfrm>
              <a:off x="6087" y="6525"/>
              <a:ext cx="805" cy="804"/>
            </a:xfrm>
            <a:prstGeom prst="rect">
              <a:avLst/>
            </a:prstGeom>
            <a:solidFill>
              <a:srgbClr val="FFFFCC"/>
            </a:solidFill>
            <a:ln w="12700" cap="flat" cmpd="sng" algn="ctr">
              <a:solidFill>
                <a:srgbClr val="262626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"/>
          <p:cNvSpPr txBox="1"/>
          <p:nvPr/>
        </p:nvSpPr>
        <p:spPr>
          <a:xfrm>
            <a:off x="3094038" y="625475"/>
            <a:ext cx="4524375" cy="7064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6096E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学习要求</a:t>
            </a:r>
            <a:endParaRPr lang="zh-CN" altLang="en-US" sz="4000" b="1" dirty="0">
              <a:solidFill>
                <a:srgbClr val="6096E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483" name="文本框 3"/>
          <p:cNvSpPr>
            <a:spLocks noChangeArrowheads="1"/>
          </p:cNvSpPr>
          <p:nvPr/>
        </p:nvSpPr>
        <p:spPr bwMode="auto">
          <a:xfrm>
            <a:off x="3411538" y="1331913"/>
            <a:ext cx="8299450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想一想：怎样计算？</a:t>
            </a:r>
            <a:endParaRPr lang="zh-CN" altLang="en-US" sz="3200" b="1" dirty="0"/>
          </a:p>
          <a:p>
            <a:r>
              <a:rPr lang="zh-CN" altLang="en-US" sz="3200" b="1" dirty="0"/>
              <a:t>                  动手用小棒摆一摆。</a:t>
            </a:r>
            <a:endParaRPr lang="zh-CN" altLang="en-US" sz="3200" b="1" dirty="0"/>
          </a:p>
          <a:p>
            <a:endParaRPr lang="zh-CN" altLang="en-US" sz="3200" b="1" dirty="0"/>
          </a:p>
          <a:p>
            <a:r>
              <a:rPr lang="zh-CN" altLang="en-US" sz="3200" b="1" dirty="0"/>
              <a:t>说一说：结合自己摆的过程，</a:t>
            </a:r>
            <a:endParaRPr lang="zh-CN" altLang="en-US" sz="3200" b="1" dirty="0"/>
          </a:p>
          <a:p>
            <a:r>
              <a:rPr lang="zh-CN" altLang="en-US" sz="3200" b="1" dirty="0"/>
              <a:t>                  和同桌说一说你是</a:t>
            </a:r>
            <a:endParaRPr lang="zh-CN" altLang="en-US" sz="3200" b="1" dirty="0"/>
          </a:p>
          <a:p>
            <a:r>
              <a:rPr lang="zh-CN" altLang="en-US" sz="3200" b="1" dirty="0"/>
              <a:t>                  怎样摆的。</a:t>
            </a:r>
            <a:endParaRPr lang="zh-CN" altLang="en-US" sz="3200" dirty="0"/>
          </a:p>
        </p:txBody>
      </p:sp>
      <p:pic>
        <p:nvPicPr>
          <p:cNvPr id="20484" name="图片 6178" descr="p62_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20775"/>
            <a:ext cx="3716338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文本框 5"/>
          <p:cNvSpPr/>
          <p:nvPr/>
        </p:nvSpPr>
        <p:spPr>
          <a:xfrm>
            <a:off x="625475" y="4022725"/>
            <a:ext cx="5767388" cy="63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10+20=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558" name="Rectangle 2"/>
          <p:cNvSpPr>
            <a:spLocks noChangeArrowheads="1"/>
          </p:cNvSpPr>
          <p:nvPr/>
        </p:nvSpPr>
        <p:spPr bwMode="auto">
          <a:xfrm>
            <a:off x="0" y="-12700"/>
            <a:ext cx="4814888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二、合作探究</a:t>
            </a:r>
            <a:endParaRPr lang="zh-CN" altLang="en-US" sz="30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9" name="矩形 1"/>
          <p:cNvSpPr/>
          <p:nvPr/>
        </p:nvSpPr>
        <p:spPr>
          <a:xfrm>
            <a:off x="2070100" y="4194175"/>
            <a:ext cx="511175" cy="511175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262626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"/>
          <p:cNvSpPr/>
          <p:nvPr/>
        </p:nvSpPr>
        <p:spPr>
          <a:xfrm>
            <a:off x="5049838" y="1011238"/>
            <a:ext cx="511175" cy="511175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262626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5603" name="Text Box 5"/>
          <p:cNvSpPr/>
          <p:nvPr/>
        </p:nvSpPr>
        <p:spPr>
          <a:xfrm>
            <a:off x="3373438" y="973138"/>
            <a:ext cx="1790700" cy="5492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>
                <a:ea typeface="楷体_GB2312" pitchFamily="49" charset="-122"/>
              </a:rPr>
              <a:t>10</a:t>
            </a:r>
            <a:r>
              <a:rPr lang="zh-CN" altLang="en-US" sz="3000">
                <a:ea typeface="楷体_GB2312" pitchFamily="49" charset="-122"/>
              </a:rPr>
              <a:t>＋</a:t>
            </a:r>
            <a:r>
              <a:rPr lang="en-US" altLang="zh-CN" sz="3000">
                <a:ea typeface="楷体_GB2312" pitchFamily="49" charset="-122"/>
              </a:rPr>
              <a:t>20</a:t>
            </a:r>
            <a:r>
              <a:rPr lang="zh-CN" altLang="en-US" sz="3000">
                <a:ea typeface="楷体_GB2312" pitchFamily="49" charset="-122"/>
              </a:rPr>
              <a:t>＝</a:t>
            </a:r>
            <a:endParaRPr lang="en-US" altLang="zh-CN" sz="3000">
              <a:ea typeface="楷体_GB2312" pitchFamily="49" charset="-122"/>
            </a:endParaRPr>
          </a:p>
        </p:txBody>
      </p:sp>
      <p:sp>
        <p:nvSpPr>
          <p:cNvPr id="21508" name="Text Box 35"/>
          <p:cNvSpPr>
            <a:spLocks noChangeArrowheads="1"/>
          </p:cNvSpPr>
          <p:nvPr/>
        </p:nvSpPr>
        <p:spPr bwMode="auto">
          <a:xfrm>
            <a:off x="5170488" y="390525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ea typeface="楷体_GB2312" pitchFamily="49" charset="-122"/>
            </a:endParaRPr>
          </a:p>
        </p:txBody>
      </p:sp>
      <p:sp>
        <p:nvSpPr>
          <p:cNvPr id="25605" name="Text Box 36"/>
          <p:cNvSpPr/>
          <p:nvPr/>
        </p:nvSpPr>
        <p:spPr>
          <a:xfrm>
            <a:off x="5011738" y="969963"/>
            <a:ext cx="828675" cy="5492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楷体_GB2312" pitchFamily="49" charset="-122"/>
                <a:sym typeface="Wingdings" panose="05000000000000000000"/>
              </a:rPr>
              <a:t>30</a:t>
            </a:r>
            <a:endParaRPr lang="en-US" altLang="zh-CN" sz="300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21510" name="图片 7219" descr="p62_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32313" y="1597025"/>
            <a:ext cx="1787525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图片 7220" descr="p62_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71738" y="1657350"/>
            <a:ext cx="774700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2" name="组合 1"/>
          <p:cNvGrpSpPr/>
          <p:nvPr/>
        </p:nvGrpSpPr>
        <p:grpSpPr bwMode="auto">
          <a:xfrm>
            <a:off x="450850" y="3124200"/>
            <a:ext cx="4713288" cy="1747838"/>
            <a:chOff x="394167" y="3123314"/>
            <a:chExt cx="4712823" cy="1747837"/>
          </a:xfrm>
        </p:grpSpPr>
        <p:sp>
          <p:nvSpPr>
            <p:cNvPr id="21513" name="圆角矩形标注 7259"/>
            <p:cNvSpPr>
              <a:spLocks noChangeArrowheads="1"/>
            </p:cNvSpPr>
            <p:nvPr/>
          </p:nvSpPr>
          <p:spPr bwMode="auto">
            <a:xfrm>
              <a:off x="1846265" y="3150870"/>
              <a:ext cx="3260725" cy="1101725"/>
            </a:xfrm>
            <a:prstGeom prst="wedgeRoundRectCallout">
              <a:avLst>
                <a:gd name="adj1" fmla="val -57681"/>
                <a:gd name="adj2" fmla="val -2509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1C1C1C"/>
                  </a:solidFill>
                  <a:ea typeface="楷体_GB2312" pitchFamily="49" charset="-122"/>
                </a:rPr>
                <a:t>我是用摆小棒的方法帮助计算的。</a:t>
              </a:r>
              <a:endParaRPr lang="zh-CN" altLang="en-US" sz="3000" b="1" dirty="0">
                <a:solidFill>
                  <a:srgbClr val="1C1C1C"/>
                </a:solidFill>
                <a:ea typeface="楷体_GB2312" pitchFamily="49" charset="-122"/>
              </a:endParaRPr>
            </a:p>
          </p:txBody>
        </p:sp>
        <p:pic>
          <p:nvPicPr>
            <p:cNvPr id="21514" name="图片 18498" descr="p46_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394167" y="3123314"/>
              <a:ext cx="1123950" cy="1747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15" name="组合 18"/>
          <p:cNvGrpSpPr/>
          <p:nvPr/>
        </p:nvGrpSpPr>
        <p:grpSpPr bwMode="auto">
          <a:xfrm>
            <a:off x="6357938" y="1966913"/>
            <a:ext cx="2246312" cy="2598737"/>
            <a:chOff x="4348" y="2088"/>
            <a:chExt cx="1415" cy="1637"/>
          </a:xfrm>
        </p:grpSpPr>
        <p:sp>
          <p:nvSpPr>
            <p:cNvPr id="21516" name="圆角矩形标注 7275"/>
            <p:cNvSpPr>
              <a:spLocks noChangeArrowheads="1"/>
            </p:cNvSpPr>
            <p:nvPr/>
          </p:nvSpPr>
          <p:spPr bwMode="auto">
            <a:xfrm>
              <a:off x="4348" y="2088"/>
              <a:ext cx="1415" cy="708"/>
            </a:xfrm>
            <a:prstGeom prst="wedgeRoundRectCallout">
              <a:avLst>
                <a:gd name="adj1" fmla="val 1023"/>
                <a:gd name="adj2" fmla="val 71426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ea typeface="楷体_GB2312" pitchFamily="49" charset="-122"/>
                </a:rPr>
                <a:t>你还有别的</a:t>
              </a:r>
              <a:endParaRPr lang="zh-CN" altLang="en-US" sz="3000" b="1">
                <a:ea typeface="楷体_GB2312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ea typeface="楷体_GB2312" pitchFamily="49" charset="-122"/>
                </a:rPr>
                <a:t>想法吗？</a:t>
              </a:r>
              <a:endParaRPr lang="zh-CN" altLang="en-US" sz="3000" b="1">
                <a:ea typeface="楷体_GB2312" pitchFamily="49" charset="-122"/>
              </a:endParaRPr>
            </a:p>
          </p:txBody>
        </p:sp>
        <p:pic>
          <p:nvPicPr>
            <p:cNvPr id="21517" name="图片 7276" descr="男天使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455" y="2834"/>
              <a:ext cx="960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18" name="图片 1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65563" y="5110163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2" name="Rectangle 2"/>
          <p:cNvSpPr>
            <a:spLocks noChangeArrowheads="1"/>
          </p:cNvSpPr>
          <p:nvPr/>
        </p:nvSpPr>
        <p:spPr bwMode="auto">
          <a:xfrm>
            <a:off x="450850" y="209550"/>
            <a:ext cx="4814888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二、合作探究</a:t>
            </a:r>
            <a:endParaRPr lang="zh-CN" altLang="en-US" sz="30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"/>
          <p:cNvGrpSpPr/>
          <p:nvPr/>
        </p:nvGrpSpPr>
        <p:grpSpPr bwMode="auto">
          <a:xfrm flipH="1">
            <a:off x="0" y="0"/>
            <a:ext cx="4543425" cy="1670050"/>
            <a:chOff x="2625725" y="3282512"/>
            <a:chExt cx="5605812" cy="1752600"/>
          </a:xfrm>
        </p:grpSpPr>
        <p:sp>
          <p:nvSpPr>
            <p:cNvPr id="22531" name="圆角矩形标注 18500"/>
            <p:cNvSpPr>
              <a:spLocks noChangeArrowheads="1"/>
            </p:cNvSpPr>
            <p:nvPr/>
          </p:nvSpPr>
          <p:spPr bwMode="auto">
            <a:xfrm flipH="1">
              <a:off x="2625725" y="3741738"/>
              <a:ext cx="4197350" cy="1062037"/>
            </a:xfrm>
            <a:prstGeom prst="wedgeRoundRectCallout">
              <a:avLst>
                <a:gd name="adj1" fmla="val -56324"/>
                <a:gd name="adj2" fmla="val -3477"/>
                <a:gd name="adj3" fmla="val 16667"/>
              </a:avLst>
            </a:prstGeom>
            <a:solidFill>
              <a:schemeClr val="bg1"/>
            </a:solidFill>
            <a:ln w="1524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Times New Roman" panose="02020603050405020304" pitchFamily="18" charset="0"/>
                  <a:ea typeface="楷体_GB2312" pitchFamily="49" charset="-122"/>
                </a:rPr>
                <a:t>我是用数的组成来算的</a:t>
              </a:r>
              <a:endParaRPr lang="zh-CN" altLang="en-US" sz="3000" b="1" dirty="0">
                <a:solidFill>
                  <a:srgbClr val="1C1C1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22532" name="图片 7258" descr="8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7021862" y="3282512"/>
              <a:ext cx="1209675" cy="175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1" name="文本框 5"/>
          <p:cNvSpPr/>
          <p:nvPr/>
        </p:nvSpPr>
        <p:spPr>
          <a:xfrm>
            <a:off x="2562225" y="1449388"/>
            <a:ext cx="5767388" cy="63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/>
              </a:rPr>
              <a:t>10   +    20    =   30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2" name="文本框 4"/>
          <p:cNvSpPr/>
          <p:nvPr/>
        </p:nvSpPr>
        <p:spPr>
          <a:xfrm>
            <a:off x="1682750" y="2162175"/>
            <a:ext cx="1352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1</a:t>
            </a:r>
            <a:r>
              <a:rPr lang="zh-CN" altLang="en-US" sz="3200" b="1"/>
              <a:t>个十</a:t>
            </a:r>
            <a:endParaRPr lang="zh-CN" altLang="en-US" sz="3200" b="1"/>
          </a:p>
        </p:txBody>
      </p:sp>
      <p:sp>
        <p:nvSpPr>
          <p:cNvPr id="27653" name="文本框 6"/>
          <p:cNvSpPr/>
          <p:nvPr/>
        </p:nvSpPr>
        <p:spPr>
          <a:xfrm>
            <a:off x="2928938" y="2192338"/>
            <a:ext cx="12827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加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7654" name="文本框 7"/>
          <p:cNvSpPr/>
          <p:nvPr/>
        </p:nvSpPr>
        <p:spPr>
          <a:xfrm>
            <a:off x="3771900" y="2132013"/>
            <a:ext cx="168592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2</a:t>
            </a:r>
            <a:r>
              <a:rPr lang="zh-CN" altLang="en-US" sz="3200" b="1"/>
              <a:t>个十</a:t>
            </a:r>
            <a:endParaRPr lang="en-US" altLang="zh-CN" sz="3200" b="1"/>
          </a:p>
        </p:txBody>
      </p:sp>
      <p:sp>
        <p:nvSpPr>
          <p:cNvPr id="27655" name="文本框 8"/>
          <p:cNvSpPr/>
          <p:nvPr/>
        </p:nvSpPr>
        <p:spPr>
          <a:xfrm>
            <a:off x="5159375" y="2132013"/>
            <a:ext cx="149701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等于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7656" name="文本框 9"/>
          <p:cNvSpPr/>
          <p:nvPr/>
        </p:nvSpPr>
        <p:spPr>
          <a:xfrm>
            <a:off x="6369050" y="2070100"/>
            <a:ext cx="1960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3</a:t>
            </a:r>
            <a:r>
              <a:rPr lang="zh-CN" altLang="en-US" sz="3200" b="1"/>
              <a:t>个十</a:t>
            </a:r>
            <a:endParaRPr lang="en-US" altLang="zh-CN" sz="3200" b="1"/>
          </a:p>
        </p:txBody>
      </p:sp>
      <p:pic>
        <p:nvPicPr>
          <p:cNvPr id="22539" name="图片 7220" descr="p62_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82750" y="3414713"/>
            <a:ext cx="774700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图片 7219" descr="p62_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22663" y="3355975"/>
            <a:ext cx="1787525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5"/>
          <p:cNvSpPr/>
          <p:nvPr/>
        </p:nvSpPr>
        <p:spPr>
          <a:xfrm>
            <a:off x="4875213" y="1001713"/>
            <a:ext cx="1916112" cy="58420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ea typeface="楷体_GB2312" pitchFamily="49" charset="-122"/>
              </a:rPr>
              <a:t>10</a:t>
            </a:r>
            <a:r>
              <a:rPr lang="zh-CN" altLang="en-US" sz="3200">
                <a:ea typeface="楷体_GB2312" pitchFamily="49" charset="-122"/>
              </a:rPr>
              <a:t>＋</a:t>
            </a:r>
            <a:r>
              <a:rPr lang="en-US" altLang="zh-CN" sz="3200">
                <a:ea typeface="楷体_GB2312" pitchFamily="49" charset="-122"/>
              </a:rPr>
              <a:t>20</a:t>
            </a:r>
            <a:r>
              <a:rPr lang="zh-CN" altLang="en-US" sz="3200">
                <a:ea typeface="楷体_GB2312" pitchFamily="49" charset="-122"/>
              </a:rPr>
              <a:t>＝</a:t>
            </a:r>
            <a:endParaRPr lang="zh-CN" altLang="en-US" sz="3200">
              <a:ea typeface="楷体_GB2312" pitchFamily="49" charset="-122"/>
            </a:endParaRPr>
          </a:p>
        </p:txBody>
      </p:sp>
      <p:sp>
        <p:nvSpPr>
          <p:cNvPr id="29699" name="Text Box 36"/>
          <p:cNvSpPr/>
          <p:nvPr/>
        </p:nvSpPr>
        <p:spPr>
          <a:xfrm>
            <a:off x="6542088" y="1000125"/>
            <a:ext cx="828675" cy="58420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a typeface="楷体_GB2312" pitchFamily="49" charset="-122"/>
                <a:sym typeface="Wingdings" panose="05000000000000000000"/>
              </a:rPr>
              <a:t>30</a:t>
            </a:r>
            <a:endParaRPr lang="en-US" altLang="zh-CN" sz="320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23556" name="图片 7245" descr="未标题-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06825" y="1919288"/>
            <a:ext cx="2386013" cy="268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7" name="组合 7281"/>
          <p:cNvGrpSpPr/>
          <p:nvPr/>
        </p:nvGrpSpPr>
        <p:grpSpPr bwMode="auto">
          <a:xfrm>
            <a:off x="-117475" y="88900"/>
            <a:ext cx="4864100" cy="1873250"/>
            <a:chOff x="-384" y="2306"/>
            <a:chExt cx="2801" cy="1180"/>
          </a:xfrm>
        </p:grpSpPr>
        <p:sp>
          <p:nvSpPr>
            <p:cNvPr id="23558" name="圆角矩形标注 7265"/>
            <p:cNvSpPr>
              <a:spLocks noChangeArrowheads="1"/>
            </p:cNvSpPr>
            <p:nvPr/>
          </p:nvSpPr>
          <p:spPr bwMode="auto">
            <a:xfrm>
              <a:off x="723" y="2542"/>
              <a:ext cx="1694" cy="708"/>
            </a:xfrm>
            <a:prstGeom prst="wedgeRoundRectCallout">
              <a:avLst>
                <a:gd name="adj1" fmla="val -63139"/>
                <a:gd name="adj2" fmla="val -9773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 dirty="0">
                  <a:ea typeface="楷体_GB2312" pitchFamily="49" charset="-122"/>
                </a:rPr>
                <a:t>我还可以用</a:t>
              </a:r>
              <a:endParaRPr lang="zh-CN" altLang="en-US" sz="3000" b="1" dirty="0">
                <a:ea typeface="楷体_GB2312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 dirty="0">
                  <a:ea typeface="楷体_GB2312" pitchFamily="49" charset="-122"/>
                </a:rPr>
                <a:t>计数器来帮忙。</a:t>
              </a:r>
              <a:endParaRPr lang="zh-CN" altLang="en-US" sz="3000" b="1" dirty="0">
                <a:ea typeface="楷体_GB2312" pitchFamily="49" charset="-122"/>
              </a:endParaRPr>
            </a:p>
          </p:txBody>
        </p:sp>
        <p:pic>
          <p:nvPicPr>
            <p:cNvPr id="23559" name="图片 7266" descr="p35_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384" y="2306"/>
              <a:ext cx="910" cy="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60" name="图片 7282" descr="62-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68775" y="3387725"/>
            <a:ext cx="57785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图片 1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65563" y="5110163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5" name="文本框 2"/>
          <p:cNvSpPr/>
          <p:nvPr/>
        </p:nvSpPr>
        <p:spPr>
          <a:xfrm>
            <a:off x="2654300" y="2865438"/>
            <a:ext cx="11398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910426"/>
                </a:solidFill>
              </a:rPr>
              <a:t>2</a:t>
            </a:r>
            <a:r>
              <a:rPr lang="zh-CN" altLang="en-US" sz="2800" b="1">
                <a:solidFill>
                  <a:srgbClr val="910426"/>
                </a:solidFill>
              </a:rPr>
              <a:t>个十</a:t>
            </a:r>
            <a:endParaRPr lang="zh-CN" altLang="en-US" sz="2800" b="1">
              <a:solidFill>
                <a:srgbClr val="910426"/>
              </a:solidFill>
            </a:endParaRPr>
          </a:p>
        </p:txBody>
      </p:sp>
      <p:sp>
        <p:nvSpPr>
          <p:cNvPr id="29706" name="文本框 3"/>
          <p:cNvSpPr txBox="1"/>
          <p:nvPr/>
        </p:nvSpPr>
        <p:spPr>
          <a:xfrm>
            <a:off x="2654300" y="3244850"/>
            <a:ext cx="1139825" cy="5222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DE1A37"/>
                </a:solidFill>
              </a:rPr>
              <a:t>1</a:t>
            </a:r>
            <a:r>
              <a:rPr lang="en-US" altLang="en-US" sz="2800" b="1">
                <a:solidFill>
                  <a:srgbClr val="DE1A37"/>
                </a:solidFill>
              </a:rPr>
              <a:t>个十</a:t>
            </a:r>
            <a:endParaRPr lang="en-US" altLang="en-US" sz="2800" b="1">
              <a:solidFill>
                <a:srgbClr val="DE1A37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6643"/>
          <p:cNvGrpSpPr/>
          <p:nvPr/>
        </p:nvGrpSpPr>
        <p:grpSpPr bwMode="auto">
          <a:xfrm>
            <a:off x="3576638" y="111125"/>
            <a:ext cx="5216525" cy="2562225"/>
            <a:chOff x="1312" y="2593"/>
            <a:chExt cx="3286" cy="1614"/>
          </a:xfrm>
        </p:grpSpPr>
        <p:sp>
          <p:nvSpPr>
            <p:cNvPr id="24579" name="圆角矩形标注 26644"/>
            <p:cNvSpPr>
              <a:spLocks noChangeArrowheads="1"/>
            </p:cNvSpPr>
            <p:nvPr/>
          </p:nvSpPr>
          <p:spPr bwMode="auto">
            <a:xfrm>
              <a:off x="1312" y="3176"/>
              <a:ext cx="2410" cy="1031"/>
            </a:xfrm>
            <a:prstGeom prst="wedgeRoundRectCallout">
              <a:avLst>
                <a:gd name="adj1" fmla="val 60014"/>
                <a:gd name="adj2" fmla="val -13421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 dirty="0">
                  <a:ea typeface="楷体_GB2312" pitchFamily="49" charset="-122"/>
                </a:rPr>
                <a:t>我是这样想的：</a:t>
              </a:r>
              <a:endParaRPr lang="zh-CN" altLang="en-US" sz="3000" b="1" dirty="0">
                <a:ea typeface="楷体_GB2312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en-US" altLang="zh-CN" sz="3000" b="1" dirty="0">
                  <a:ea typeface="楷体_GB2312" pitchFamily="49" charset="-122"/>
                </a:rPr>
                <a:t>1+2=3</a:t>
              </a:r>
              <a:endParaRPr lang="en-US" altLang="zh-CN" sz="3000" b="1" dirty="0">
                <a:ea typeface="楷体_GB2312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en-US" altLang="zh-CN" sz="3000" b="1" dirty="0">
                  <a:ea typeface="楷体_GB2312" pitchFamily="49" charset="-122"/>
                </a:rPr>
                <a:t>10+20=30</a:t>
              </a:r>
              <a:endParaRPr lang="en-US" altLang="zh-CN" sz="3000" b="1" dirty="0">
                <a:ea typeface="楷体_GB2312" pitchFamily="49" charset="-122"/>
              </a:endParaRPr>
            </a:p>
          </p:txBody>
        </p:sp>
        <p:pic>
          <p:nvPicPr>
            <p:cNvPr id="24580" name="图片 26645" descr="3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772" y="2593"/>
              <a:ext cx="826" cy="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81" name="组合 11332"/>
          <p:cNvGrpSpPr/>
          <p:nvPr/>
        </p:nvGrpSpPr>
        <p:grpSpPr bwMode="auto">
          <a:xfrm>
            <a:off x="469900" y="2859088"/>
            <a:ext cx="5864225" cy="1752600"/>
            <a:chOff x="181" y="3095"/>
            <a:chExt cx="3694" cy="1104"/>
          </a:xfrm>
        </p:grpSpPr>
        <p:sp>
          <p:nvSpPr>
            <p:cNvPr id="24582" name="圆角矩形标注 11320"/>
            <p:cNvSpPr>
              <a:spLocks noChangeArrowheads="1"/>
            </p:cNvSpPr>
            <p:nvPr/>
          </p:nvSpPr>
          <p:spPr bwMode="auto">
            <a:xfrm>
              <a:off x="1106" y="3143"/>
              <a:ext cx="2769" cy="1031"/>
            </a:xfrm>
            <a:prstGeom prst="wedgeRoundRectCallout">
              <a:avLst>
                <a:gd name="adj1" fmla="val -56509"/>
                <a:gd name="adj2" fmla="val 27301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1C1C1C"/>
                  </a:solidFill>
                  <a:ea typeface="楷体_GB2312" pitchFamily="49" charset="-122"/>
                </a:rPr>
                <a:t>直接将十位上的数字相加，再在计算结果的末尾添上一个</a:t>
              </a:r>
              <a:r>
                <a:rPr lang="en-US" altLang="zh-CN" sz="3000" b="1" dirty="0">
                  <a:solidFill>
                    <a:srgbClr val="1C1C1C"/>
                  </a:solidFill>
                  <a:ea typeface="楷体_GB2312" pitchFamily="49" charset="-122"/>
                </a:rPr>
                <a:t>0</a:t>
              </a:r>
              <a:r>
                <a:rPr lang="zh-CN" altLang="en-US" sz="3000" b="1" dirty="0">
                  <a:solidFill>
                    <a:srgbClr val="1C1C1C"/>
                  </a:solidFill>
                  <a:ea typeface="楷体_GB2312" pitchFamily="49" charset="-122"/>
                </a:rPr>
                <a:t>。</a:t>
              </a:r>
              <a:endParaRPr lang="zh-CN" altLang="en-US" sz="3000" b="1" dirty="0">
                <a:solidFill>
                  <a:srgbClr val="1C1C1C"/>
                </a:solidFill>
                <a:ea typeface="楷体_GB2312" pitchFamily="49" charset="-122"/>
              </a:endParaRPr>
            </a:p>
          </p:txBody>
        </p:sp>
        <p:pic>
          <p:nvPicPr>
            <p:cNvPr id="24583" name="图片 11321" descr="8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81" y="3095"/>
              <a:ext cx="729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84" name="波形 2"/>
          <p:cNvSpPr>
            <a:spLocks noChangeArrowheads="1"/>
          </p:cNvSpPr>
          <p:nvPr/>
        </p:nvSpPr>
        <p:spPr bwMode="auto">
          <a:xfrm>
            <a:off x="469900" y="390525"/>
            <a:ext cx="2901950" cy="1128713"/>
          </a:xfrm>
          <a:prstGeom prst="wave">
            <a:avLst>
              <a:gd name="adj1" fmla="val 12500"/>
              <a:gd name="adj2" fmla="val 0"/>
            </a:avLst>
          </a:prstGeom>
          <a:solidFill>
            <a:srgbClr val="EC5F74"/>
          </a:solidFill>
          <a:ln w="19050" cap="flat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</a:rPr>
              <a:t>计算的方法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24585" name="文本框 5"/>
          <p:cNvSpPr>
            <a:spLocks noChangeArrowheads="1"/>
          </p:cNvSpPr>
          <p:nvPr/>
        </p:nvSpPr>
        <p:spPr bwMode="auto">
          <a:xfrm>
            <a:off x="839788" y="1800225"/>
            <a:ext cx="5767387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10+20=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750" name="矩形 3"/>
          <p:cNvSpPr/>
          <p:nvPr/>
        </p:nvSpPr>
        <p:spPr>
          <a:xfrm>
            <a:off x="2227263" y="1970088"/>
            <a:ext cx="511175" cy="511175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262626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1751" name="文本框 4"/>
          <p:cNvSpPr/>
          <p:nvPr/>
        </p:nvSpPr>
        <p:spPr>
          <a:xfrm>
            <a:off x="2174875" y="1933575"/>
            <a:ext cx="6159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30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UNIT_PLACING_PICTURE_USER_VIEWPORT" val="{&quot;height&quot;:4675,&quot;width&quot;:7317.5007874015746}"/>
  <p:tag name="REFSHAPE" val="513832988"/>
</p:tagLst>
</file>

<file path=ppt/tags/tag4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MH_CONTENTSID" val="278"/>
  <p:tag name="MH_SECTIONID" val="279,280,281,282,"/>
  <p:tag name="KSO_WPP_MARK_KEY" val="6adf5433-a8dc-4497-8e1e-157971593f5e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888</Words>
  <Application>WPS 演示</Application>
  <PresentationFormat>全屏显示(16:9)</PresentationFormat>
  <Paragraphs>306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等线</vt:lpstr>
      <vt:lpstr>等线 Light</vt:lpstr>
      <vt:lpstr>黑体</vt:lpstr>
      <vt:lpstr>Times New Roman</vt:lpstr>
      <vt:lpstr>楷体_GB2312</vt:lpstr>
      <vt:lpstr>新宋体</vt:lpstr>
      <vt:lpstr>Calibri</vt:lpstr>
      <vt:lpstr>Arial</vt:lpstr>
      <vt:lpstr>Wingdings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2021-04-02T14:07:00Z</cp:lastPrinted>
  <dcterms:created xsi:type="dcterms:W3CDTF">2021-04-02T14:07:00Z</dcterms:created>
  <dcterms:modified xsi:type="dcterms:W3CDTF">2023-01-26T10:52:39Z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1586998194AD47659F55C05F66E3EA7C</vt:lpwstr>
  </property>
  <property fmtid="{D5CDD505-2E9C-101B-9397-08002B2CF9AE}" pid="7" name="KSOProductBuildVer">
    <vt:lpwstr>2052-11.1.0.13703</vt:lpwstr>
  </property>
</Properties>
</file>