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9" r:id="rId3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7172" name="幻灯片图像占位符 40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0039D8DE-8AA4-4B3A-9963-AB4B669CD77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fld id="{6FCD97BC-6B1C-4C4E-8758-AFEEF1586379}" type="slidenum">
              <a:rPr lang="zh-CN" altLang="en-US" sz="1800"/>
            </a:fld>
            <a:endParaRPr lang="en-US" altLang="zh-CN" sz="18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39D8DE-8AA4-4B3A-9963-AB4B669CD77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C3A1DF-ABD6-4333-B4B3-B1830E89B70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6539D-C360-4BE6-84F9-6D0E4892977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453BF8-E8A4-4645-BA94-7FC8FD054A3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608BF2-09BD-440C-8EA9-156E7A24B2E8}" type="slidenum">
              <a:rPr lang="zh-CN" altLang="en-US"/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AD769-7EE7-40B6-BF7B-E1E4DE348A8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60187B-E001-4C80-975E-37799CBB4F5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A37D6-6AE1-48E7-B919-32457E6C61C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79AA7-CCF7-4810-86C1-ED0E37A3B3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E63A10-F769-4E0D-A6D3-9294FE174D1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DA72A-93B7-4810-9CC0-34E16CAB7CB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43C555-564B-49AF-B0AF-B724A08A768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7A83309-26FA-4A1D-907B-F9BC43D7A94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9"/>
          <p:cNvGrpSpPr/>
          <p:nvPr/>
        </p:nvGrpSpPr>
        <p:grpSpPr bwMode="auto">
          <a:xfrm>
            <a:off x="1763714" y="1545432"/>
            <a:ext cx="5895975" cy="1603772"/>
            <a:chOff x="1876170" y="1650443"/>
            <a:chExt cx="5895392" cy="2137608"/>
          </a:xfrm>
        </p:grpSpPr>
        <p:sp>
          <p:nvSpPr>
            <p:cNvPr id="11" name="矩形 10"/>
            <p:cNvSpPr/>
            <p:nvPr/>
          </p:nvSpPr>
          <p:spPr>
            <a:xfrm>
              <a:off x="1876170" y="1650443"/>
              <a:ext cx="5895392" cy="213760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4222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grpSp>
          <p:nvGrpSpPr>
            <p:cNvPr id="8195" name="组合 11"/>
            <p:cNvGrpSpPr/>
            <p:nvPr/>
          </p:nvGrpSpPr>
          <p:grpSpPr bwMode="auto">
            <a:xfrm>
              <a:off x="2843484" y="1729305"/>
              <a:ext cx="3960764" cy="216186"/>
              <a:chOff x="2627622" y="1729305"/>
              <a:chExt cx="3960764" cy="216186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2626999" y="1729790"/>
                <a:ext cx="215879" cy="215824"/>
              </a:xfrm>
              <a:prstGeom prst="ellipse">
                <a:avLst/>
              </a:prstGeom>
              <a:solidFill>
                <a:srgbClr val="F49800"/>
              </a:solidFill>
              <a:ln w="25400">
                <a:solidFill>
                  <a:srgbClr val="4222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373128" y="1729790"/>
                <a:ext cx="215879" cy="215824"/>
              </a:xfrm>
              <a:prstGeom prst="ellipse">
                <a:avLst/>
              </a:prstGeom>
              <a:solidFill>
                <a:srgbClr val="F49800"/>
              </a:solidFill>
              <a:ln w="25400">
                <a:solidFill>
                  <a:srgbClr val="4222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</p:grpSp>
      </p:grpSp>
      <p:sp>
        <p:nvSpPr>
          <p:cNvPr id="8198" name="副标题 6"/>
          <p:cNvSpPr txBox="1">
            <a:spLocks noChangeArrowheads="1"/>
          </p:cNvSpPr>
          <p:nvPr/>
        </p:nvSpPr>
        <p:spPr bwMode="auto">
          <a:xfrm>
            <a:off x="323528" y="377215"/>
            <a:ext cx="1905000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楷体_GB2312" pitchFamily="49" charset="-122"/>
              </a:rPr>
              <a:t>R</a:t>
            </a:r>
            <a:r>
              <a:rPr lang="zh-CN" altLang="en-US" sz="2000" dirty="0">
                <a:latin typeface="宋体" panose="02010600030101010101" pitchFamily="2" charset="-122"/>
                <a:ea typeface="楷体_GB2312" pitchFamily="49" charset="-122"/>
              </a:rPr>
              <a:t>·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一年级下册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9" name="标题 5"/>
          <p:cNvSpPr txBox="1">
            <a:spLocks noChangeArrowheads="1"/>
          </p:cNvSpPr>
          <p:nvPr/>
        </p:nvSpPr>
        <p:spPr bwMode="auto">
          <a:xfrm>
            <a:off x="1614489" y="2066926"/>
            <a:ext cx="6192837" cy="105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30000"/>
              </a:lnSpc>
            </a:pP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位数减一位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数、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整十数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00" name="图片 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05114" y="1635919"/>
            <a:ext cx="38195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8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47725" y="995362"/>
            <a:ext cx="1905000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Rectangle 5"/>
          <p:cNvSpPr>
            <a:spLocks noGrp="1" noChangeArrowheads="1"/>
          </p:cNvSpPr>
          <p:nvPr/>
        </p:nvSpPr>
        <p:spPr bwMode="auto">
          <a:xfrm>
            <a:off x="2339976" y="901460"/>
            <a:ext cx="5040313" cy="629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以内的加法和减法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9"/>
          <p:cNvPicPr>
            <a:picLocks noChangeAspect="1" noChangeArrowheads="1"/>
          </p:cNvPicPr>
          <p:nvPr/>
        </p:nvPicPr>
        <p:blipFill>
          <a:blip r:embed="rId1" cstate="email"/>
          <a:srcRect l="12271"/>
          <a:stretch>
            <a:fillRect/>
          </a:stretch>
        </p:blipFill>
        <p:spPr bwMode="auto">
          <a:xfrm>
            <a:off x="0" y="572692"/>
            <a:ext cx="4211638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图片 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14" y="701279"/>
            <a:ext cx="1131887" cy="84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5" name="组合 3"/>
          <p:cNvGrpSpPr/>
          <p:nvPr/>
        </p:nvGrpSpPr>
        <p:grpSpPr bwMode="auto">
          <a:xfrm>
            <a:off x="1868488" y="1598921"/>
            <a:ext cx="2703512" cy="696426"/>
            <a:chOff x="2392362" y="854033"/>
            <a:chExt cx="2703780" cy="927518"/>
          </a:xfrm>
        </p:grpSpPr>
        <p:sp>
          <p:nvSpPr>
            <p:cNvPr id="18436" name="Text Box 22"/>
            <p:cNvSpPr txBox="1">
              <a:spLocks noChangeArrowheads="1"/>
            </p:cNvSpPr>
            <p:nvPr/>
          </p:nvSpPr>
          <p:spPr bwMode="auto">
            <a:xfrm>
              <a:off x="2392362" y="920751"/>
              <a:ext cx="2449755" cy="86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35</a:t>
              </a:r>
              <a:r>
                <a: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－</a:t>
              </a: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＝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4153074" y="854033"/>
              <a:ext cx="943068" cy="7788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sz="32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438" name="矩形 25"/>
          <p:cNvSpPr>
            <a:spLocks noChangeArrowheads="1"/>
          </p:cNvSpPr>
          <p:nvPr/>
        </p:nvSpPr>
        <p:spPr bwMode="auto">
          <a:xfrm rot="8019400">
            <a:off x="1947267" y="2104033"/>
            <a:ext cx="425054" cy="598488"/>
          </a:xfrm>
          <a:custGeom>
            <a:avLst/>
            <a:gdLst>
              <a:gd name="T0" fmla="*/ 566928 w 566928"/>
              <a:gd name="T1" fmla="*/ 586517 h 586517"/>
              <a:gd name="T2" fmla="*/ 0 w 566928"/>
              <a:gd name="T3" fmla="*/ 586517 h 586517"/>
              <a:gd name="T4" fmla="*/ 0 w 566928"/>
              <a:gd name="T5" fmla="*/ 0 h 586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6928" h="586517">
                <a:moveTo>
                  <a:pt x="566928" y="586517"/>
                </a:moveTo>
                <a:lnTo>
                  <a:pt x="0" y="586517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4970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9" name="TextBox 26"/>
          <p:cNvSpPr txBox="1">
            <a:spLocks noChangeArrowheads="1"/>
          </p:cNvSpPr>
          <p:nvPr/>
        </p:nvSpPr>
        <p:spPr bwMode="auto">
          <a:xfrm>
            <a:off x="1455738" y="2365773"/>
            <a:ext cx="64633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0" name="TextBox 28"/>
          <p:cNvSpPr txBox="1">
            <a:spLocks noChangeArrowheads="1"/>
          </p:cNvSpPr>
          <p:nvPr/>
        </p:nvSpPr>
        <p:spPr bwMode="auto">
          <a:xfrm>
            <a:off x="2371725" y="2358629"/>
            <a:ext cx="41549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8441" name="组合 9"/>
          <p:cNvGrpSpPr/>
          <p:nvPr/>
        </p:nvGrpSpPr>
        <p:grpSpPr bwMode="auto">
          <a:xfrm>
            <a:off x="2566988" y="2108597"/>
            <a:ext cx="411162" cy="852488"/>
            <a:chOff x="5516669" y="2542162"/>
            <a:chExt cx="411057" cy="1137065"/>
          </a:xfrm>
        </p:grpSpPr>
        <p:cxnSp>
          <p:nvCxnSpPr>
            <p:cNvPr id="11" name="直接箭头连接符 10"/>
            <p:cNvCxnSpPr/>
            <p:nvPr/>
          </p:nvCxnSpPr>
          <p:spPr>
            <a:xfrm flipV="1">
              <a:off x="5927726" y="2542162"/>
              <a:ext cx="0" cy="1133889"/>
            </a:xfrm>
            <a:prstGeom prst="straightConnector1">
              <a:avLst/>
            </a:prstGeom>
            <a:ln w="19050">
              <a:solidFill>
                <a:srgbClr val="F4970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5516669" y="3676051"/>
              <a:ext cx="411057" cy="0"/>
            </a:xfrm>
            <a:prstGeom prst="line">
              <a:avLst/>
            </a:prstGeom>
            <a:ln w="19050">
              <a:solidFill>
                <a:srgbClr val="F497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5516669" y="3456896"/>
              <a:ext cx="1587" cy="222331"/>
            </a:xfrm>
            <a:prstGeom prst="line">
              <a:avLst/>
            </a:prstGeom>
            <a:ln w="19050">
              <a:solidFill>
                <a:srgbClr val="F497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45" name="TextBox 41"/>
          <p:cNvSpPr txBox="1">
            <a:spLocks noChangeArrowheads="1"/>
          </p:cNvSpPr>
          <p:nvPr/>
        </p:nvSpPr>
        <p:spPr bwMode="auto">
          <a:xfrm>
            <a:off x="2563813" y="2907506"/>
            <a:ext cx="41549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6" name="TextBox 43"/>
          <p:cNvSpPr txBox="1">
            <a:spLocks noChangeArrowheads="1"/>
          </p:cNvSpPr>
          <p:nvPr/>
        </p:nvSpPr>
        <p:spPr bwMode="auto">
          <a:xfrm>
            <a:off x="3798888" y="1628775"/>
            <a:ext cx="64633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8447" name="组合 15"/>
          <p:cNvGrpSpPr/>
          <p:nvPr/>
        </p:nvGrpSpPr>
        <p:grpSpPr bwMode="auto">
          <a:xfrm>
            <a:off x="5449889" y="1586598"/>
            <a:ext cx="2746375" cy="726609"/>
            <a:chOff x="2392362" y="813888"/>
            <a:chExt cx="2747598" cy="967240"/>
          </a:xfrm>
        </p:grpSpPr>
        <p:sp>
          <p:nvSpPr>
            <p:cNvPr id="18448" name="Text Box 22"/>
            <p:cNvSpPr txBox="1">
              <a:spLocks noChangeArrowheads="1"/>
            </p:cNvSpPr>
            <p:nvPr/>
          </p:nvSpPr>
          <p:spPr bwMode="auto">
            <a:xfrm>
              <a:off x="2392362" y="920751"/>
              <a:ext cx="2449015" cy="860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35</a:t>
              </a:r>
              <a:r>
                <a: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－</a:t>
              </a: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20</a:t>
              </a:r>
              <a:r>
                <a:rPr lang="zh-CN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＝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4336327" y="813888"/>
              <a:ext cx="803633" cy="86037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sz="36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450" name="矩形 25"/>
          <p:cNvSpPr>
            <a:spLocks noChangeArrowheads="1"/>
          </p:cNvSpPr>
          <p:nvPr/>
        </p:nvSpPr>
        <p:spPr bwMode="auto">
          <a:xfrm rot="8019400">
            <a:off x="5527874" y="2090937"/>
            <a:ext cx="425053" cy="660400"/>
          </a:xfrm>
          <a:custGeom>
            <a:avLst/>
            <a:gdLst>
              <a:gd name="T0" fmla="*/ 566928 w 566928"/>
              <a:gd name="T1" fmla="*/ 586517 h 586517"/>
              <a:gd name="T2" fmla="*/ 0 w 566928"/>
              <a:gd name="T3" fmla="*/ 586517 h 586517"/>
              <a:gd name="T4" fmla="*/ 0 w 566928"/>
              <a:gd name="T5" fmla="*/ 0 h 586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6928" h="586517">
                <a:moveTo>
                  <a:pt x="566928" y="586517"/>
                </a:moveTo>
                <a:lnTo>
                  <a:pt x="0" y="586517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4970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51" name="TextBox 30"/>
          <p:cNvSpPr txBox="1">
            <a:spLocks noChangeArrowheads="1"/>
          </p:cNvSpPr>
          <p:nvPr/>
        </p:nvSpPr>
        <p:spPr bwMode="auto">
          <a:xfrm>
            <a:off x="5037138" y="2383631"/>
            <a:ext cx="64633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52" name="TextBox 31"/>
          <p:cNvSpPr txBox="1">
            <a:spLocks noChangeArrowheads="1"/>
          </p:cNvSpPr>
          <p:nvPr/>
        </p:nvSpPr>
        <p:spPr bwMode="auto">
          <a:xfrm>
            <a:off x="5953125" y="2376488"/>
            <a:ext cx="41549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8453" name="组合 21"/>
          <p:cNvGrpSpPr/>
          <p:nvPr/>
        </p:nvGrpSpPr>
        <p:grpSpPr bwMode="auto">
          <a:xfrm>
            <a:off x="5334000" y="2126457"/>
            <a:ext cx="1225550" cy="840581"/>
            <a:chOff x="5516669" y="2542162"/>
            <a:chExt cx="411057" cy="1137065"/>
          </a:xfrm>
        </p:grpSpPr>
        <p:cxnSp>
          <p:nvCxnSpPr>
            <p:cNvPr id="23" name="直接箭头连接符 22"/>
            <p:cNvCxnSpPr/>
            <p:nvPr/>
          </p:nvCxnSpPr>
          <p:spPr>
            <a:xfrm flipV="1">
              <a:off x="5927726" y="2542162"/>
              <a:ext cx="0" cy="1133844"/>
            </a:xfrm>
            <a:prstGeom prst="straightConnector1">
              <a:avLst/>
            </a:prstGeom>
            <a:ln w="19050">
              <a:solidFill>
                <a:srgbClr val="F4970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516669" y="3676006"/>
              <a:ext cx="411057" cy="0"/>
            </a:xfrm>
            <a:prstGeom prst="line">
              <a:avLst/>
            </a:prstGeom>
            <a:ln w="19050">
              <a:solidFill>
                <a:srgbClr val="F497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516669" y="3456968"/>
              <a:ext cx="2130" cy="222259"/>
            </a:xfrm>
            <a:prstGeom prst="line">
              <a:avLst/>
            </a:prstGeom>
            <a:ln w="19050">
              <a:solidFill>
                <a:srgbClr val="F497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57" name="TextBox 36"/>
          <p:cNvSpPr txBox="1">
            <a:spLocks noChangeArrowheads="1"/>
          </p:cNvSpPr>
          <p:nvPr/>
        </p:nvSpPr>
        <p:spPr bwMode="auto">
          <a:xfrm>
            <a:off x="5562600" y="2907506"/>
            <a:ext cx="64633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58" name="TextBox 4"/>
          <p:cNvSpPr txBox="1">
            <a:spLocks noChangeArrowheads="1"/>
          </p:cNvSpPr>
          <p:nvPr/>
        </p:nvSpPr>
        <p:spPr bwMode="auto">
          <a:xfrm>
            <a:off x="7434264" y="1651398"/>
            <a:ext cx="71278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59" name="矩形 27"/>
          <p:cNvSpPr>
            <a:spLocks noChangeArrowheads="1"/>
          </p:cNvSpPr>
          <p:nvPr/>
        </p:nvSpPr>
        <p:spPr bwMode="auto">
          <a:xfrm>
            <a:off x="2263775" y="3637360"/>
            <a:ext cx="45127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相同数位上的数才能相减。</a:t>
            </a:r>
            <a:endParaRPr lang="zh-CN" altLang="en-US" sz="2800" dirty="0"/>
          </a:p>
        </p:txBody>
      </p:sp>
      <p:sp>
        <p:nvSpPr>
          <p:cNvPr id="29" name="文本框 28"/>
          <p:cNvSpPr txBox="1"/>
          <p:nvPr/>
        </p:nvSpPr>
        <p:spPr>
          <a:xfrm>
            <a:off x="1116143" y="867944"/>
            <a:ext cx="2656496" cy="4385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>
              <a:defRPr lang="zh-CN"/>
            </a:defPPr>
            <a:lvl1pPr lvl="0" algn="ctr">
              <a:defRPr sz="3200" b="1">
                <a:ln>
                  <a:solidFill>
                    <a:srgbClr val="E8333C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zh-CN" altLang="en-US" noProof="1"/>
              <a:t>四、课堂小结</a:t>
            </a:r>
            <a:endParaRPr lang="zh-CN" altLang="en-US" noProof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2"/>
          <p:cNvSpPr txBox="1">
            <a:spLocks noChangeArrowheads="1"/>
          </p:cNvSpPr>
          <p:nvPr/>
        </p:nvSpPr>
        <p:spPr bwMode="auto">
          <a:xfrm>
            <a:off x="480931" y="2178559"/>
            <a:ext cx="83915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69-3=           72-2=            76-5=           36-5=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83-30=         39-4=            69-40=         95-5=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76-3=           82-50=          38-7=           98-80=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58" name="文本框 21"/>
          <p:cNvSpPr txBox="1">
            <a:spLocks noChangeArrowheads="1"/>
          </p:cNvSpPr>
          <p:nvPr/>
        </p:nvSpPr>
        <p:spPr bwMode="auto">
          <a:xfrm>
            <a:off x="501650" y="1498998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算一算。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7"/>
          <p:cNvSpPr txBox="1">
            <a:spLocks noChangeArrowheads="1"/>
          </p:cNvSpPr>
          <p:nvPr/>
        </p:nvSpPr>
        <p:spPr bwMode="auto">
          <a:xfrm>
            <a:off x="1584325" y="2094310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66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Box 7"/>
          <p:cNvSpPr txBox="1">
            <a:spLocks noChangeArrowheads="1"/>
          </p:cNvSpPr>
          <p:nvPr/>
        </p:nvSpPr>
        <p:spPr bwMode="auto">
          <a:xfrm>
            <a:off x="3725863" y="2094310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70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7"/>
          <p:cNvSpPr txBox="1">
            <a:spLocks noChangeArrowheads="1"/>
          </p:cNvSpPr>
          <p:nvPr/>
        </p:nvSpPr>
        <p:spPr bwMode="auto">
          <a:xfrm>
            <a:off x="5889625" y="2094310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71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TextBox 7"/>
          <p:cNvSpPr txBox="1">
            <a:spLocks noChangeArrowheads="1"/>
          </p:cNvSpPr>
          <p:nvPr/>
        </p:nvSpPr>
        <p:spPr bwMode="auto">
          <a:xfrm>
            <a:off x="8051800" y="2094310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31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7"/>
          <p:cNvSpPr txBox="1">
            <a:spLocks noChangeArrowheads="1"/>
          </p:cNvSpPr>
          <p:nvPr/>
        </p:nvSpPr>
        <p:spPr bwMode="auto">
          <a:xfrm>
            <a:off x="1731963" y="2621757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53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TextBox 7"/>
          <p:cNvSpPr txBox="1">
            <a:spLocks noChangeArrowheads="1"/>
          </p:cNvSpPr>
          <p:nvPr/>
        </p:nvSpPr>
        <p:spPr bwMode="auto">
          <a:xfrm>
            <a:off x="3725863" y="2621757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35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Box 7"/>
          <p:cNvSpPr txBox="1">
            <a:spLocks noChangeArrowheads="1"/>
          </p:cNvSpPr>
          <p:nvPr/>
        </p:nvSpPr>
        <p:spPr bwMode="auto">
          <a:xfrm>
            <a:off x="6011863" y="2621757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29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TextBox 7"/>
          <p:cNvSpPr txBox="1">
            <a:spLocks noChangeArrowheads="1"/>
          </p:cNvSpPr>
          <p:nvPr/>
        </p:nvSpPr>
        <p:spPr bwMode="auto">
          <a:xfrm>
            <a:off x="7999413" y="2621757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" name="TextBox 7"/>
          <p:cNvSpPr txBox="1">
            <a:spLocks noChangeArrowheads="1"/>
          </p:cNvSpPr>
          <p:nvPr/>
        </p:nvSpPr>
        <p:spPr bwMode="auto">
          <a:xfrm>
            <a:off x="1584325" y="3168254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73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" name="TextBox 7"/>
          <p:cNvSpPr txBox="1">
            <a:spLocks noChangeArrowheads="1"/>
          </p:cNvSpPr>
          <p:nvPr/>
        </p:nvSpPr>
        <p:spPr bwMode="auto">
          <a:xfrm>
            <a:off x="3887788" y="3168254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" name="TextBox 7"/>
          <p:cNvSpPr txBox="1">
            <a:spLocks noChangeArrowheads="1"/>
          </p:cNvSpPr>
          <p:nvPr/>
        </p:nvSpPr>
        <p:spPr bwMode="auto">
          <a:xfrm>
            <a:off x="5919788" y="3168254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31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8139113" y="3168254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34"/>
          <p:cNvPicPr>
            <a:picLocks noChangeAspect="1" noChangeArrowheads="1"/>
          </p:cNvPicPr>
          <p:nvPr/>
        </p:nvPicPr>
        <p:blipFill>
          <a:blip r:embed="rId1" cstate="email"/>
          <a:srcRect l="12271"/>
          <a:stretch>
            <a:fillRect/>
          </a:stretch>
        </p:blipFill>
        <p:spPr bwMode="auto">
          <a:xfrm>
            <a:off x="1" y="572692"/>
            <a:ext cx="4067175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图片 3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14" y="701279"/>
            <a:ext cx="1131887" cy="84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112"/>
          <p:cNvSpPr txBox="1">
            <a:spLocks noChangeArrowheads="1"/>
          </p:cNvSpPr>
          <p:nvPr/>
        </p:nvSpPr>
        <p:spPr bwMode="auto">
          <a:xfrm>
            <a:off x="3398838" y="2007394"/>
            <a:ext cx="1890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42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4" name="Text Box 104"/>
          <p:cNvSpPr txBox="1">
            <a:spLocks noChangeArrowheads="1"/>
          </p:cNvSpPr>
          <p:nvPr/>
        </p:nvSpPr>
        <p:spPr bwMode="auto">
          <a:xfrm>
            <a:off x="595313" y="1473994"/>
            <a:ext cx="1890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35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 Box 105"/>
          <p:cNvSpPr txBox="1">
            <a:spLocks noChangeArrowheads="1"/>
          </p:cNvSpPr>
          <p:nvPr/>
        </p:nvSpPr>
        <p:spPr bwMode="auto">
          <a:xfrm>
            <a:off x="2014539" y="1473994"/>
            <a:ext cx="809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39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 Box 107"/>
          <p:cNvSpPr txBox="1">
            <a:spLocks noChangeArrowheads="1"/>
          </p:cNvSpPr>
          <p:nvPr/>
        </p:nvSpPr>
        <p:spPr bwMode="auto">
          <a:xfrm>
            <a:off x="4930776" y="1428750"/>
            <a:ext cx="809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7" name="Text Box 106"/>
          <p:cNvSpPr txBox="1">
            <a:spLocks noChangeArrowheads="1"/>
          </p:cNvSpPr>
          <p:nvPr/>
        </p:nvSpPr>
        <p:spPr bwMode="auto">
          <a:xfrm>
            <a:off x="3398838" y="1451372"/>
            <a:ext cx="1890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42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8" name="Text Box 108"/>
          <p:cNvSpPr txBox="1">
            <a:spLocks noChangeArrowheads="1"/>
          </p:cNvSpPr>
          <p:nvPr/>
        </p:nvSpPr>
        <p:spPr bwMode="auto">
          <a:xfrm>
            <a:off x="6437314" y="1428750"/>
            <a:ext cx="18891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21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109"/>
          <p:cNvSpPr txBox="1">
            <a:spLocks noChangeArrowheads="1"/>
          </p:cNvSpPr>
          <p:nvPr/>
        </p:nvSpPr>
        <p:spPr bwMode="auto">
          <a:xfrm>
            <a:off x="7907339" y="1428750"/>
            <a:ext cx="809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50" name="Text Box 110"/>
          <p:cNvSpPr txBox="1">
            <a:spLocks noChangeArrowheads="1"/>
          </p:cNvSpPr>
          <p:nvPr/>
        </p:nvSpPr>
        <p:spPr bwMode="auto">
          <a:xfrm>
            <a:off x="595313" y="2007394"/>
            <a:ext cx="1890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35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 Box 111"/>
          <p:cNvSpPr txBox="1">
            <a:spLocks noChangeArrowheads="1"/>
          </p:cNvSpPr>
          <p:nvPr/>
        </p:nvSpPr>
        <p:spPr bwMode="auto">
          <a:xfrm>
            <a:off x="2190751" y="2007394"/>
            <a:ext cx="809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 Box 113"/>
          <p:cNvSpPr txBox="1">
            <a:spLocks noChangeArrowheads="1"/>
          </p:cNvSpPr>
          <p:nvPr/>
        </p:nvSpPr>
        <p:spPr bwMode="auto">
          <a:xfrm>
            <a:off x="5084764" y="2007394"/>
            <a:ext cx="809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72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53" name="Text Box 114"/>
          <p:cNvSpPr txBox="1">
            <a:spLocks noChangeArrowheads="1"/>
          </p:cNvSpPr>
          <p:nvPr/>
        </p:nvSpPr>
        <p:spPr bwMode="auto">
          <a:xfrm>
            <a:off x="6434138" y="2007394"/>
            <a:ext cx="18923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21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 Box 115"/>
          <p:cNvSpPr txBox="1">
            <a:spLocks noChangeArrowheads="1"/>
          </p:cNvSpPr>
          <p:nvPr/>
        </p:nvSpPr>
        <p:spPr bwMode="auto">
          <a:xfrm>
            <a:off x="8058151" y="2007394"/>
            <a:ext cx="8096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71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8" name="Group 122"/>
          <p:cNvGrpSpPr/>
          <p:nvPr/>
        </p:nvGrpSpPr>
        <p:grpSpPr bwMode="auto">
          <a:xfrm>
            <a:off x="946151" y="1893094"/>
            <a:ext cx="669925" cy="114300"/>
            <a:chOff x="0" y="0"/>
            <a:chExt cx="432" cy="144"/>
          </a:xfrm>
        </p:grpSpPr>
        <p:sp>
          <p:nvSpPr>
            <p:cNvPr id="10256" name="Line 123"/>
            <p:cNvSpPr>
              <a:spLocks noChangeShapeType="1"/>
            </p:cNvSpPr>
            <p:nvPr/>
          </p:nvSpPr>
          <p:spPr bwMode="auto">
            <a:xfrm>
              <a:off x="0" y="0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257" name="Line 124"/>
            <p:cNvSpPr>
              <a:spLocks noChangeShapeType="1"/>
            </p:cNvSpPr>
            <p:nvPr/>
          </p:nvSpPr>
          <p:spPr bwMode="auto">
            <a:xfrm>
              <a:off x="432" y="0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258" name="Line 125"/>
            <p:cNvSpPr>
              <a:spLocks noChangeShapeType="1"/>
            </p:cNvSpPr>
            <p:nvPr/>
          </p:nvSpPr>
          <p:spPr bwMode="auto">
            <a:xfrm>
              <a:off x="0" y="144"/>
              <a:ext cx="43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Group 126"/>
          <p:cNvGrpSpPr/>
          <p:nvPr/>
        </p:nvGrpSpPr>
        <p:grpSpPr bwMode="auto">
          <a:xfrm>
            <a:off x="806451" y="2408635"/>
            <a:ext cx="809625" cy="114300"/>
            <a:chOff x="0" y="0"/>
            <a:chExt cx="432" cy="144"/>
          </a:xfrm>
        </p:grpSpPr>
        <p:sp>
          <p:nvSpPr>
            <p:cNvPr id="10260" name="Line 127"/>
            <p:cNvSpPr>
              <a:spLocks noChangeShapeType="1"/>
            </p:cNvSpPr>
            <p:nvPr/>
          </p:nvSpPr>
          <p:spPr bwMode="auto">
            <a:xfrm>
              <a:off x="0" y="0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261" name="Line 128"/>
            <p:cNvSpPr>
              <a:spLocks noChangeShapeType="1"/>
            </p:cNvSpPr>
            <p:nvPr/>
          </p:nvSpPr>
          <p:spPr bwMode="auto">
            <a:xfrm>
              <a:off x="432" y="0"/>
              <a:ext cx="0" cy="1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262" name="Line 129"/>
            <p:cNvSpPr>
              <a:spLocks noChangeShapeType="1"/>
            </p:cNvSpPr>
            <p:nvPr/>
          </p:nvSpPr>
          <p:spPr bwMode="auto">
            <a:xfrm>
              <a:off x="0" y="144"/>
              <a:ext cx="43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6" name="AutoShape 25"/>
          <p:cNvSpPr>
            <a:spLocks noChangeArrowheads="1"/>
          </p:cNvSpPr>
          <p:nvPr/>
        </p:nvSpPr>
        <p:spPr bwMode="auto">
          <a:xfrm>
            <a:off x="1169989" y="2726531"/>
            <a:ext cx="3309937" cy="1006079"/>
          </a:xfrm>
          <a:prstGeom prst="wedgeRoundRectCallout">
            <a:avLst>
              <a:gd name="adj1" fmla="val -59657"/>
              <a:gd name="adj2" fmla="val 31042"/>
              <a:gd name="adj3" fmla="val 16667"/>
            </a:avLst>
          </a:prstGeom>
          <a:solidFill>
            <a:srgbClr val="FFFFFF"/>
          </a:solidFill>
          <a:ln w="19050">
            <a:solidFill>
              <a:srgbClr val="F49701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先算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5＋4＝9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再算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30＋9＝39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1176339" y="2706291"/>
            <a:ext cx="3303587" cy="1057275"/>
          </a:xfrm>
          <a:prstGeom prst="wedgeRoundRectCallout">
            <a:avLst>
              <a:gd name="adj1" fmla="val -59519"/>
              <a:gd name="adj2" fmla="val 28986"/>
              <a:gd name="adj3" fmla="val 16667"/>
            </a:avLst>
          </a:prstGeom>
          <a:solidFill>
            <a:srgbClr val="FFFFFF"/>
          </a:solidFill>
          <a:ln w="19050">
            <a:solidFill>
              <a:srgbClr val="F49701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先算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30＋40＝70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再算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70＋5＝75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AutoShape 29"/>
          <p:cNvSpPr>
            <a:spLocks noChangeArrowheads="1"/>
          </p:cNvSpPr>
          <p:nvPr/>
        </p:nvSpPr>
        <p:spPr bwMode="auto">
          <a:xfrm>
            <a:off x="4673600" y="2700337"/>
            <a:ext cx="2825750" cy="939404"/>
          </a:xfrm>
          <a:prstGeom prst="wedgeRoundRectCallout">
            <a:avLst>
              <a:gd name="adj1" fmla="val 61000"/>
              <a:gd name="adj2" fmla="val -7069"/>
              <a:gd name="adj3" fmla="val 16667"/>
            </a:avLst>
          </a:prstGeom>
          <a:solidFill>
            <a:srgbClr val="FFFFFF"/>
          </a:solidFill>
          <a:ln w="19050">
            <a:solidFill>
              <a:srgbClr val="F49701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说说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35＋4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你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是怎样计算的。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" name="AutoShape 30"/>
          <p:cNvSpPr>
            <a:spLocks noChangeArrowheads="1"/>
          </p:cNvSpPr>
          <p:nvPr/>
        </p:nvSpPr>
        <p:spPr bwMode="auto">
          <a:xfrm>
            <a:off x="4610100" y="2697956"/>
            <a:ext cx="3016250" cy="941785"/>
          </a:xfrm>
          <a:prstGeom prst="wedgeRoundRectCallout">
            <a:avLst>
              <a:gd name="adj1" fmla="val 58815"/>
              <a:gd name="adj2" fmla="val -3866"/>
              <a:gd name="adj3" fmla="val 16667"/>
            </a:avLst>
          </a:prstGeom>
          <a:solidFill>
            <a:srgbClr val="FFFFFF"/>
          </a:solidFill>
          <a:ln w="19050">
            <a:solidFill>
              <a:srgbClr val="F49701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说说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35＋40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你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是怎样计算的。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" name="AutoShape 31"/>
          <p:cNvSpPr>
            <a:spLocks noChangeArrowheads="1"/>
          </p:cNvSpPr>
          <p:nvPr/>
        </p:nvSpPr>
        <p:spPr bwMode="auto">
          <a:xfrm>
            <a:off x="4581526" y="2599135"/>
            <a:ext cx="3044825" cy="1372790"/>
          </a:xfrm>
          <a:prstGeom prst="wedgeRoundRectCallout">
            <a:avLst>
              <a:gd name="adj1" fmla="val 61241"/>
              <a:gd name="adj2" fmla="val -10199"/>
              <a:gd name="adj3" fmla="val 16667"/>
            </a:avLst>
          </a:prstGeom>
          <a:solidFill>
            <a:srgbClr val="FFFFFF"/>
          </a:solidFill>
          <a:ln w="19050">
            <a:solidFill>
              <a:srgbClr val="F49701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这两组题计算时有什么相同的地方吗？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" name="AutoShape 32"/>
          <p:cNvSpPr>
            <a:spLocks noChangeArrowheads="1"/>
          </p:cNvSpPr>
          <p:nvPr/>
        </p:nvSpPr>
        <p:spPr bwMode="auto">
          <a:xfrm>
            <a:off x="1025525" y="2706291"/>
            <a:ext cx="3484563" cy="1057275"/>
          </a:xfrm>
          <a:prstGeom prst="wedgeRoundRectCallout">
            <a:avLst>
              <a:gd name="adj1" fmla="val -53245"/>
              <a:gd name="adj2" fmla="val 32542"/>
              <a:gd name="adj3" fmla="val 16667"/>
            </a:avLst>
          </a:prstGeom>
          <a:solidFill>
            <a:srgbClr val="FFFFFF"/>
          </a:solidFill>
          <a:ln w="19050">
            <a:solidFill>
              <a:srgbClr val="F49701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都是把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相同数位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上的数直接相加。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8439" y="2552700"/>
            <a:ext cx="1038225" cy="1091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-298450" y="3152775"/>
            <a:ext cx="1573213" cy="123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文本框 33"/>
          <p:cNvSpPr txBox="1"/>
          <p:nvPr/>
        </p:nvSpPr>
        <p:spPr>
          <a:xfrm>
            <a:off x="965152" y="892177"/>
            <a:ext cx="2656496" cy="4385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>
              <a:defRPr lang="zh-CN"/>
            </a:defPPr>
            <a:lvl1pPr lvl="0" algn="ctr">
              <a:defRPr sz="3200" b="1">
                <a:ln>
                  <a:solidFill>
                    <a:srgbClr val="E8333C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zh-CN" altLang="en-US" noProof="1"/>
              <a:t>一、复习知识</a:t>
            </a: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7" grpId="0" bldLvl="0" animBg="1"/>
      <p:bldP spid="26" grpId="0" bldLvl="0" animBg="1"/>
      <p:bldP spid="28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7"/>
          <p:cNvPicPr>
            <a:picLocks noChangeAspect="1" noChangeArrowheads="1"/>
          </p:cNvPicPr>
          <p:nvPr/>
        </p:nvPicPr>
        <p:blipFill>
          <a:blip r:embed="rId1" cstate="email"/>
          <a:srcRect l="12271"/>
          <a:stretch>
            <a:fillRect/>
          </a:stretch>
        </p:blipFill>
        <p:spPr bwMode="auto">
          <a:xfrm>
            <a:off x="0" y="572692"/>
            <a:ext cx="6027738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图片 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14" y="701279"/>
            <a:ext cx="1131887" cy="84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54" descr="69-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1" y="1398985"/>
            <a:ext cx="7058025" cy="2103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对话气泡: 圆角矩形 4"/>
          <p:cNvSpPr/>
          <p:nvPr/>
        </p:nvSpPr>
        <p:spPr>
          <a:xfrm>
            <a:off x="519113" y="2062163"/>
            <a:ext cx="2303462" cy="778669"/>
          </a:xfrm>
          <a:prstGeom prst="wedgeRoundRectCallout">
            <a:avLst>
              <a:gd name="adj1" fmla="val 73432"/>
              <a:gd name="adj2" fmla="val -32793"/>
              <a:gd name="adj3" fmla="val 16667"/>
            </a:avLst>
          </a:prstGeom>
          <a:solidFill>
            <a:schemeClr val="bg1"/>
          </a:solidFill>
          <a:ln w="28575">
            <a:solidFill>
              <a:srgbClr val="F497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 noProof="1"/>
          </a:p>
        </p:txBody>
      </p:sp>
      <p:sp>
        <p:nvSpPr>
          <p:cNvPr id="6" name="对话气泡: 圆角矩形 5"/>
          <p:cNvSpPr/>
          <p:nvPr/>
        </p:nvSpPr>
        <p:spPr>
          <a:xfrm>
            <a:off x="5713413" y="1364456"/>
            <a:ext cx="2590800" cy="706041"/>
          </a:xfrm>
          <a:prstGeom prst="wedgeRoundRectCallout">
            <a:avLst>
              <a:gd name="adj1" fmla="val -28683"/>
              <a:gd name="adj2" fmla="val 74998"/>
              <a:gd name="adj3" fmla="val 16667"/>
            </a:avLst>
          </a:prstGeom>
          <a:solidFill>
            <a:schemeClr val="bg1"/>
          </a:solidFill>
          <a:ln w="28575">
            <a:solidFill>
              <a:srgbClr val="F497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 noProof="1"/>
          </a:p>
        </p:txBody>
      </p:sp>
      <p:sp>
        <p:nvSpPr>
          <p:cNvPr id="11270" name="文本框 6"/>
          <p:cNvSpPr txBox="1">
            <a:spLocks noChangeArrowheads="1"/>
          </p:cNvSpPr>
          <p:nvPr/>
        </p:nvSpPr>
        <p:spPr bwMode="auto">
          <a:xfrm>
            <a:off x="558800" y="2097881"/>
            <a:ext cx="23129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本故事书，借出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本。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1" name="文本框 7"/>
          <p:cNvSpPr txBox="1">
            <a:spLocks noChangeArrowheads="1"/>
          </p:cNvSpPr>
          <p:nvPr/>
        </p:nvSpPr>
        <p:spPr bwMode="auto">
          <a:xfrm>
            <a:off x="5784851" y="1353742"/>
            <a:ext cx="25193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本动漫书，借出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本。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28"/>
          <p:cNvSpPr txBox="1">
            <a:spLocks noChangeArrowheads="1"/>
          </p:cNvSpPr>
          <p:nvPr/>
        </p:nvSpPr>
        <p:spPr bwMode="auto">
          <a:xfrm>
            <a:off x="-198438" y="3513535"/>
            <a:ext cx="4770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）还剩多少本故事书？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 Box 28"/>
          <p:cNvSpPr txBox="1">
            <a:spLocks noChangeArrowheads="1"/>
          </p:cNvSpPr>
          <p:nvPr/>
        </p:nvSpPr>
        <p:spPr bwMode="auto">
          <a:xfrm>
            <a:off x="3635375" y="3513535"/>
            <a:ext cx="5348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）还剩多少本动漫书？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 Box 22"/>
          <p:cNvSpPr txBox="1">
            <a:spLocks noChangeArrowheads="1"/>
          </p:cNvSpPr>
          <p:nvPr/>
        </p:nvSpPr>
        <p:spPr bwMode="auto">
          <a:xfrm>
            <a:off x="1925639" y="3832623"/>
            <a:ext cx="1836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5672139" y="3832623"/>
            <a:ext cx="1836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3995738" y="2456260"/>
            <a:ext cx="5065712" cy="1102519"/>
            <a:chOff x="2998309" y="2357397"/>
            <a:chExt cx="5065815" cy="1469621"/>
          </a:xfrm>
        </p:grpSpPr>
        <p:sp>
          <p:nvSpPr>
            <p:cNvPr id="11277" name="AutoShape 59"/>
            <p:cNvSpPr>
              <a:spLocks noChangeArrowheads="1"/>
            </p:cNvSpPr>
            <p:nvPr/>
          </p:nvSpPr>
          <p:spPr bwMode="auto">
            <a:xfrm>
              <a:off x="2998309" y="3092207"/>
              <a:ext cx="3594893" cy="636088"/>
            </a:xfrm>
            <a:prstGeom prst="wedgeRoundRectCallout">
              <a:avLst>
                <a:gd name="adj1" fmla="val 58931"/>
                <a:gd name="adj2" fmla="val 1994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F49701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400" b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这两道题怎样计算？</a:t>
              </a:r>
              <a:endPara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78" name="图片 14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569873" y="2357397"/>
              <a:ext cx="1494251" cy="1469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文本框 16"/>
          <p:cNvSpPr txBox="1"/>
          <p:nvPr/>
        </p:nvSpPr>
        <p:spPr>
          <a:xfrm>
            <a:off x="899592" y="881686"/>
            <a:ext cx="4716356" cy="4385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>
              <a:defRPr lang="zh-CN"/>
            </a:defPPr>
            <a:lvl1pPr lvl="0" algn="ctr">
              <a:defRPr sz="3200" b="1">
                <a:ln>
                  <a:solidFill>
                    <a:srgbClr val="E8333C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zh-CN" altLang="en-US" noProof="1"/>
              <a:t>二、情境引入，探究算法</a:t>
            </a: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8"/>
          <p:cNvSpPr txBox="1">
            <a:spLocks noChangeArrowheads="1"/>
          </p:cNvSpPr>
          <p:nvPr/>
        </p:nvSpPr>
        <p:spPr bwMode="auto">
          <a:xfrm>
            <a:off x="790575" y="952500"/>
            <a:ext cx="57610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）还剩多少本故事书？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870201" y="1413183"/>
            <a:ext cx="2703513" cy="696427"/>
            <a:chOff x="2392362" y="854032"/>
            <a:chExt cx="2703780" cy="927518"/>
          </a:xfrm>
        </p:grpSpPr>
        <p:sp>
          <p:nvSpPr>
            <p:cNvPr id="12291" name="Text Box 22"/>
            <p:cNvSpPr txBox="1">
              <a:spLocks noChangeArrowheads="1"/>
            </p:cNvSpPr>
            <p:nvPr/>
          </p:nvSpPr>
          <p:spPr bwMode="auto">
            <a:xfrm>
              <a:off x="2392362" y="920751"/>
              <a:ext cx="2449513" cy="860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35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－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＝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4153074" y="854032"/>
              <a:ext cx="943068" cy="77881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sz="32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矩形 25"/>
          <p:cNvSpPr>
            <a:spLocks noChangeArrowheads="1"/>
          </p:cNvSpPr>
          <p:nvPr/>
        </p:nvSpPr>
        <p:spPr bwMode="auto">
          <a:xfrm rot="8019400">
            <a:off x="2950567" y="1926233"/>
            <a:ext cx="425054" cy="582612"/>
          </a:xfrm>
          <a:custGeom>
            <a:avLst/>
            <a:gdLst>
              <a:gd name="T0" fmla="*/ 566928 w 566928"/>
              <a:gd name="T1" fmla="*/ 586517 h 586517"/>
              <a:gd name="T2" fmla="*/ 0 w 566928"/>
              <a:gd name="T3" fmla="*/ 586517 h 586517"/>
              <a:gd name="T4" fmla="*/ 0 w 566928"/>
              <a:gd name="T5" fmla="*/ 0 h 586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6928" h="586517">
                <a:moveTo>
                  <a:pt x="566928" y="586517"/>
                </a:moveTo>
                <a:lnTo>
                  <a:pt x="0" y="586517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4970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/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TextBox 26"/>
          <p:cNvSpPr txBox="1">
            <a:spLocks noChangeArrowheads="1"/>
          </p:cNvSpPr>
          <p:nvPr/>
        </p:nvSpPr>
        <p:spPr bwMode="auto">
          <a:xfrm>
            <a:off x="2457451" y="2180035"/>
            <a:ext cx="64633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Box 28"/>
          <p:cNvSpPr txBox="1">
            <a:spLocks noChangeArrowheads="1"/>
          </p:cNvSpPr>
          <p:nvPr/>
        </p:nvSpPr>
        <p:spPr bwMode="auto">
          <a:xfrm>
            <a:off x="3373438" y="2172891"/>
            <a:ext cx="41549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3568701" y="1922860"/>
            <a:ext cx="411163" cy="852488"/>
            <a:chOff x="5516669" y="2542162"/>
            <a:chExt cx="411057" cy="1137065"/>
          </a:xfrm>
        </p:grpSpPr>
        <p:cxnSp>
          <p:nvCxnSpPr>
            <p:cNvPr id="26" name="直接箭头连接符 25"/>
            <p:cNvCxnSpPr/>
            <p:nvPr/>
          </p:nvCxnSpPr>
          <p:spPr>
            <a:xfrm flipV="1">
              <a:off x="5927726" y="2542162"/>
              <a:ext cx="0" cy="1133889"/>
            </a:xfrm>
            <a:prstGeom prst="straightConnector1">
              <a:avLst/>
            </a:prstGeom>
            <a:ln w="19050">
              <a:solidFill>
                <a:srgbClr val="F4970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5516669" y="3676051"/>
              <a:ext cx="411057" cy="0"/>
            </a:xfrm>
            <a:prstGeom prst="line">
              <a:avLst/>
            </a:prstGeom>
            <a:ln w="19050">
              <a:solidFill>
                <a:srgbClr val="F497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5516669" y="3456896"/>
              <a:ext cx="1588" cy="222331"/>
            </a:xfrm>
            <a:prstGeom prst="line">
              <a:avLst/>
            </a:prstGeom>
            <a:ln w="19050">
              <a:solidFill>
                <a:srgbClr val="F497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41"/>
          <p:cNvSpPr txBox="1">
            <a:spLocks noChangeArrowheads="1"/>
          </p:cNvSpPr>
          <p:nvPr/>
        </p:nvSpPr>
        <p:spPr bwMode="auto">
          <a:xfrm>
            <a:off x="3565525" y="2721769"/>
            <a:ext cx="41549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TextBox 43"/>
          <p:cNvSpPr txBox="1">
            <a:spLocks noChangeArrowheads="1"/>
          </p:cNvSpPr>
          <p:nvPr/>
        </p:nvSpPr>
        <p:spPr bwMode="auto">
          <a:xfrm>
            <a:off x="4800600" y="1443037"/>
            <a:ext cx="64633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1414464" y="2905125"/>
            <a:ext cx="3787775" cy="1314450"/>
            <a:chOff x="1076119" y="2981314"/>
            <a:chExt cx="3788361" cy="1752600"/>
          </a:xfrm>
        </p:grpSpPr>
        <p:pic>
          <p:nvPicPr>
            <p:cNvPr id="12303" name="Picture 11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119" y="2981314"/>
              <a:ext cx="1250360" cy="175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4" name="圆角矩形标注 45"/>
            <p:cNvSpPr>
              <a:spLocks noChangeArrowheads="1"/>
            </p:cNvSpPr>
            <p:nvPr/>
          </p:nvSpPr>
          <p:spPr bwMode="auto">
            <a:xfrm>
              <a:off x="2687721" y="3505241"/>
              <a:ext cx="2176759" cy="862648"/>
            </a:xfrm>
            <a:prstGeom prst="wedgeRoundRectCallout">
              <a:avLst>
                <a:gd name="adj1" fmla="val -63426"/>
                <a:gd name="adj2" fmla="val -5875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先算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减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5532438" y="1805343"/>
            <a:ext cx="2057400" cy="1342164"/>
            <a:chOff x="2143125" y="1619434"/>
            <a:chExt cx="2057399" cy="1788755"/>
          </a:xfrm>
        </p:grpSpPr>
        <p:sp>
          <p:nvSpPr>
            <p:cNvPr id="35" name="矩形 34"/>
            <p:cNvSpPr/>
            <p:nvPr/>
          </p:nvSpPr>
          <p:spPr bwMode="auto">
            <a:xfrm>
              <a:off x="2143125" y="2628836"/>
              <a:ext cx="1019175" cy="77935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200" b="1" noProof="1">
                  <a:latin typeface="+mn-lt"/>
                  <a:ea typeface="黑体" panose="02010609060101010101" pitchFamily="49" charset="-122"/>
                </a:rPr>
                <a:t>十位</a:t>
              </a:r>
              <a:endParaRPr lang="zh-CN" altLang="en-US" sz="3200" b="1" noProof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3163887" y="2628836"/>
              <a:ext cx="1036637" cy="77935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200" b="1" noProof="1">
                  <a:latin typeface="+mn-lt"/>
                  <a:ea typeface="黑体" panose="02010609060101010101" pitchFamily="49" charset="-122"/>
                </a:rPr>
                <a:t>个位</a:t>
              </a:r>
              <a:endParaRPr lang="zh-CN" altLang="en-US" sz="3200" b="1" noProof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12308" name="矩形 36"/>
            <p:cNvSpPr>
              <a:spLocks noChangeArrowheads="1"/>
            </p:cNvSpPr>
            <p:nvPr/>
          </p:nvSpPr>
          <p:spPr bwMode="auto">
            <a:xfrm>
              <a:off x="2630487" y="1619434"/>
              <a:ext cx="44450" cy="77935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 sz="3200" b="1">
                <a:ea typeface="黑体" panose="02010609060101010101" pitchFamily="49" charset="-122"/>
              </a:endParaRPr>
            </a:p>
          </p:txBody>
        </p:sp>
        <p:sp>
          <p:nvSpPr>
            <p:cNvPr id="12309" name="矩形 37"/>
            <p:cNvSpPr>
              <a:spLocks noChangeArrowheads="1"/>
            </p:cNvSpPr>
            <p:nvPr/>
          </p:nvSpPr>
          <p:spPr bwMode="auto">
            <a:xfrm>
              <a:off x="3659186" y="1627370"/>
              <a:ext cx="46038" cy="77935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 sz="3200" b="1">
                <a:ea typeface="黑体" panose="02010609060101010101" pitchFamily="49" charset="-122"/>
              </a:endParaRPr>
            </a:p>
          </p:txBody>
        </p:sp>
      </p:grpSp>
      <p:sp>
        <p:nvSpPr>
          <p:cNvPr id="39" name="圆角矩形 8"/>
          <p:cNvSpPr>
            <a:spLocks noChangeArrowheads="1"/>
          </p:cNvSpPr>
          <p:nvPr/>
        </p:nvSpPr>
        <p:spPr bwMode="auto">
          <a:xfrm>
            <a:off x="5884864" y="2211497"/>
            <a:ext cx="314325" cy="675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E47"/>
              </a:gs>
              <a:gs pos="100000">
                <a:srgbClr val="8FFFC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40" name="圆角矩形 12"/>
          <p:cNvSpPr>
            <a:spLocks noChangeArrowheads="1"/>
          </p:cNvSpPr>
          <p:nvPr/>
        </p:nvSpPr>
        <p:spPr bwMode="auto">
          <a:xfrm>
            <a:off x="5884864" y="2061478"/>
            <a:ext cx="314325" cy="675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E47"/>
              </a:gs>
              <a:gs pos="100000">
                <a:srgbClr val="8FFFC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41" name="圆角矩形 13"/>
          <p:cNvSpPr>
            <a:spLocks noChangeArrowheads="1"/>
          </p:cNvSpPr>
          <p:nvPr/>
        </p:nvSpPr>
        <p:spPr bwMode="auto">
          <a:xfrm>
            <a:off x="5884864" y="1911460"/>
            <a:ext cx="314325" cy="675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E47"/>
              </a:gs>
              <a:gs pos="100000">
                <a:srgbClr val="8FFFC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42" name="圆角矩形 14"/>
          <p:cNvSpPr>
            <a:spLocks noChangeArrowheads="1"/>
          </p:cNvSpPr>
          <p:nvPr/>
        </p:nvSpPr>
        <p:spPr bwMode="auto">
          <a:xfrm>
            <a:off x="6913564" y="2211497"/>
            <a:ext cx="314325" cy="675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66"/>
              </a:gs>
              <a:gs pos="100000">
                <a:srgbClr val="FF8FBC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43" name="圆角矩形 15"/>
          <p:cNvSpPr>
            <a:spLocks noChangeArrowheads="1"/>
          </p:cNvSpPr>
          <p:nvPr/>
        </p:nvSpPr>
        <p:spPr bwMode="auto">
          <a:xfrm>
            <a:off x="6913564" y="2061478"/>
            <a:ext cx="314325" cy="675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66"/>
              </a:gs>
              <a:gs pos="100000">
                <a:srgbClr val="FF8FBC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44" name="圆角矩形 16"/>
          <p:cNvSpPr>
            <a:spLocks noChangeArrowheads="1"/>
          </p:cNvSpPr>
          <p:nvPr/>
        </p:nvSpPr>
        <p:spPr bwMode="auto">
          <a:xfrm>
            <a:off x="6913564" y="1911460"/>
            <a:ext cx="314325" cy="675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66"/>
              </a:gs>
              <a:gs pos="100000">
                <a:srgbClr val="FF8FBC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45" name="圆角矩形 17"/>
          <p:cNvSpPr>
            <a:spLocks noChangeArrowheads="1"/>
          </p:cNvSpPr>
          <p:nvPr/>
        </p:nvSpPr>
        <p:spPr bwMode="auto">
          <a:xfrm>
            <a:off x="6918326" y="1763822"/>
            <a:ext cx="314325" cy="675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66"/>
              </a:gs>
              <a:gs pos="100000">
                <a:srgbClr val="FF8FBC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46" name="圆角矩形 18"/>
          <p:cNvSpPr>
            <a:spLocks noChangeArrowheads="1"/>
          </p:cNvSpPr>
          <p:nvPr/>
        </p:nvSpPr>
        <p:spPr bwMode="auto">
          <a:xfrm>
            <a:off x="6913564" y="1613803"/>
            <a:ext cx="314325" cy="675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66"/>
              </a:gs>
              <a:gs pos="100000">
                <a:srgbClr val="FF8FBC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>
              <a:ea typeface="黑体" panose="02010609060101010101" pitchFamily="49" charset="-122"/>
            </a:endParaRPr>
          </a:p>
        </p:txBody>
      </p:sp>
      <p:sp>
        <p:nvSpPr>
          <p:cNvPr id="47" name="圆角矩形 11"/>
          <p:cNvSpPr/>
          <p:nvPr/>
        </p:nvSpPr>
        <p:spPr bwMode="auto">
          <a:xfrm>
            <a:off x="6723064" y="1673781"/>
            <a:ext cx="720725" cy="646986"/>
          </a:xfrm>
          <a:prstGeom prst="roundRect">
            <a:avLst/>
          </a:prstGeom>
          <a:noFill/>
          <a:ln w="19050">
            <a:solidFill>
              <a:schemeClr val="accent6">
                <a:lumMod val="75000"/>
              </a:schemeClr>
            </a:solidFill>
            <a:miter lim="800000"/>
          </a:ln>
        </p:spPr>
        <p:txBody>
          <a:bodyPr anchor="ctr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3200" b="1" noProof="1">
              <a:latin typeface="+mn-lt"/>
              <a:ea typeface="黑体" panose="02010609060101010101" pitchFamily="49" charset="-122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 flipV="1">
            <a:off x="7419976" y="1588294"/>
            <a:ext cx="284163" cy="234554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/>
      <p:bldP spid="24" grpId="0"/>
      <p:bldP spid="29" grpId="0"/>
      <p:bldP spid="30" grpId="0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5" grpId="1" bldLvl="0" animBg="1"/>
      <p:bldP spid="46" grpId="0" bldLvl="0" animBg="1"/>
      <p:bldP spid="46" grpId="1" bldLvl="0" animBg="1"/>
      <p:bldP spid="47" grpId="0" bldLvl="0" animBg="1"/>
      <p:bldP spid="47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2532063" y="1413777"/>
            <a:ext cx="2746375" cy="634276"/>
            <a:chOff x="2392362" y="854856"/>
            <a:chExt cx="2747598" cy="844331"/>
          </a:xfrm>
        </p:grpSpPr>
        <p:sp>
          <p:nvSpPr>
            <p:cNvPr id="13314" name="Text Box 22"/>
            <p:cNvSpPr txBox="1">
              <a:spLocks noChangeArrowheads="1"/>
            </p:cNvSpPr>
            <p:nvPr/>
          </p:nvSpPr>
          <p:spPr bwMode="auto">
            <a:xfrm>
              <a:off x="2392362" y="920751"/>
              <a:ext cx="2449016" cy="778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35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－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20</a:t>
              </a:r>
              <a:r>
                <a:rPr lang="zh-CN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4336327" y="854856"/>
              <a:ext cx="803633" cy="77843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sz="32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5"/>
          <p:cNvSpPr>
            <a:spLocks noChangeArrowheads="1"/>
          </p:cNvSpPr>
          <p:nvPr/>
        </p:nvSpPr>
        <p:spPr bwMode="auto">
          <a:xfrm rot="8019400">
            <a:off x="2612430" y="1925152"/>
            <a:ext cx="425054" cy="584775"/>
          </a:xfrm>
          <a:custGeom>
            <a:avLst/>
            <a:gdLst>
              <a:gd name="T0" fmla="*/ 566928 w 566928"/>
              <a:gd name="T1" fmla="*/ 586517 h 586517"/>
              <a:gd name="T2" fmla="*/ 0 w 566928"/>
              <a:gd name="T3" fmla="*/ 586517 h 586517"/>
              <a:gd name="T4" fmla="*/ 0 w 566928"/>
              <a:gd name="T5" fmla="*/ 0 h 586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6928" h="586517">
                <a:moveTo>
                  <a:pt x="566928" y="586517"/>
                </a:moveTo>
                <a:lnTo>
                  <a:pt x="0" y="586517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19050">
            <a:solidFill>
              <a:srgbClr val="F4970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Box 30"/>
          <p:cNvSpPr txBox="1">
            <a:spLocks noChangeArrowheads="1"/>
          </p:cNvSpPr>
          <p:nvPr/>
        </p:nvSpPr>
        <p:spPr bwMode="auto">
          <a:xfrm>
            <a:off x="2119313" y="2180035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TextBox 31"/>
          <p:cNvSpPr txBox="1">
            <a:spLocks noChangeArrowheads="1"/>
          </p:cNvSpPr>
          <p:nvPr/>
        </p:nvSpPr>
        <p:spPr bwMode="auto">
          <a:xfrm>
            <a:off x="3035301" y="2172891"/>
            <a:ext cx="3898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2416175" y="1922860"/>
            <a:ext cx="1225550" cy="840581"/>
            <a:chOff x="5516669" y="2542162"/>
            <a:chExt cx="411057" cy="1137065"/>
          </a:xfrm>
        </p:grpSpPr>
        <p:cxnSp>
          <p:nvCxnSpPr>
            <p:cNvPr id="25" name="直接箭头连接符 24"/>
            <p:cNvCxnSpPr/>
            <p:nvPr/>
          </p:nvCxnSpPr>
          <p:spPr>
            <a:xfrm flipV="1">
              <a:off x="5927726" y="2542162"/>
              <a:ext cx="0" cy="1133844"/>
            </a:xfrm>
            <a:prstGeom prst="straightConnector1">
              <a:avLst/>
            </a:prstGeom>
            <a:ln w="19050">
              <a:solidFill>
                <a:srgbClr val="F4970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5516669" y="3676006"/>
              <a:ext cx="411057" cy="0"/>
            </a:xfrm>
            <a:prstGeom prst="line">
              <a:avLst/>
            </a:prstGeom>
            <a:ln w="19050">
              <a:solidFill>
                <a:srgbClr val="F497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5516669" y="3456968"/>
              <a:ext cx="2130" cy="222259"/>
            </a:xfrm>
            <a:prstGeom prst="line">
              <a:avLst/>
            </a:prstGeom>
            <a:ln w="19050">
              <a:solidFill>
                <a:srgbClr val="F497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36"/>
          <p:cNvSpPr txBox="1">
            <a:spLocks noChangeArrowheads="1"/>
          </p:cNvSpPr>
          <p:nvPr/>
        </p:nvSpPr>
        <p:spPr bwMode="auto">
          <a:xfrm>
            <a:off x="2644776" y="2703910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4518025" y="1447800"/>
            <a:ext cx="712788" cy="631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31751" y="2851547"/>
            <a:ext cx="5229225" cy="1384697"/>
            <a:chOff x="27179" y="2846903"/>
            <a:chExt cx="5229157" cy="1847148"/>
          </a:xfrm>
        </p:grpSpPr>
        <p:pic>
          <p:nvPicPr>
            <p:cNvPr id="13326" name="Picture 8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flipH="1">
              <a:off x="27179" y="2846903"/>
              <a:ext cx="1878125" cy="1847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7" name="圆角矩形标注 5"/>
            <p:cNvSpPr>
              <a:spLocks noChangeArrowheads="1"/>
            </p:cNvSpPr>
            <p:nvPr/>
          </p:nvSpPr>
          <p:spPr bwMode="auto">
            <a:xfrm>
              <a:off x="2255928" y="3416859"/>
              <a:ext cx="3000408" cy="953909"/>
            </a:xfrm>
            <a:prstGeom prst="wedgeRoundRectCallout">
              <a:avLst>
                <a:gd name="adj1" fmla="val -64412"/>
                <a:gd name="adj2" fmla="val -1329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先算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30 – 20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328" name="Text Box 28"/>
          <p:cNvSpPr txBox="1">
            <a:spLocks noChangeArrowheads="1"/>
          </p:cNvSpPr>
          <p:nvPr/>
        </p:nvSpPr>
        <p:spPr bwMode="auto">
          <a:xfrm>
            <a:off x="323851" y="914400"/>
            <a:ext cx="63992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）还剩多少本动漫书？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5532438" y="1836120"/>
            <a:ext cx="2057400" cy="1280610"/>
            <a:chOff x="2143125" y="1660140"/>
            <a:chExt cx="2057399" cy="1707043"/>
          </a:xfrm>
        </p:grpSpPr>
        <p:sp>
          <p:nvSpPr>
            <p:cNvPr id="35" name="矩形 34"/>
            <p:cNvSpPr/>
            <p:nvPr/>
          </p:nvSpPr>
          <p:spPr bwMode="auto">
            <a:xfrm>
              <a:off x="2143125" y="2669734"/>
              <a:ext cx="1019175" cy="69744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800" b="1" noProof="1">
                  <a:latin typeface="+mn-lt"/>
                  <a:ea typeface="黑体" panose="02010609060101010101" pitchFamily="49" charset="-122"/>
                </a:rPr>
                <a:t>十位</a:t>
              </a:r>
              <a:endParaRPr lang="zh-CN" altLang="en-US" sz="2800" b="1" noProof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3163887" y="2669734"/>
              <a:ext cx="1036637" cy="69744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800" b="1" noProof="1">
                  <a:latin typeface="+mn-lt"/>
                  <a:ea typeface="黑体" panose="02010609060101010101" pitchFamily="49" charset="-122"/>
                </a:rPr>
                <a:t>个位</a:t>
              </a:r>
              <a:endParaRPr lang="zh-CN" altLang="en-US" sz="2800" b="1" noProof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13332" name="矩形 36"/>
            <p:cNvSpPr>
              <a:spLocks noChangeArrowheads="1"/>
            </p:cNvSpPr>
            <p:nvPr/>
          </p:nvSpPr>
          <p:spPr bwMode="auto">
            <a:xfrm>
              <a:off x="2630487" y="1660140"/>
              <a:ext cx="44450" cy="69744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 sz="2800" b="1">
                <a:ea typeface="黑体" panose="02010609060101010101" pitchFamily="49" charset="-122"/>
              </a:endParaRPr>
            </a:p>
          </p:txBody>
        </p:sp>
        <p:sp>
          <p:nvSpPr>
            <p:cNvPr id="13333" name="矩形 37"/>
            <p:cNvSpPr>
              <a:spLocks noChangeArrowheads="1"/>
            </p:cNvSpPr>
            <p:nvPr/>
          </p:nvSpPr>
          <p:spPr bwMode="auto">
            <a:xfrm>
              <a:off x="3659186" y="1668078"/>
              <a:ext cx="46038" cy="69744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49701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en-US" sz="2800" b="1">
                <a:ea typeface="黑体" panose="02010609060101010101" pitchFamily="49" charset="-122"/>
              </a:endParaRPr>
            </a:p>
          </p:txBody>
        </p:sp>
      </p:grpSp>
      <p:sp>
        <p:nvSpPr>
          <p:cNvPr id="39" name="圆角矩形 17"/>
          <p:cNvSpPr>
            <a:spLocks noChangeArrowheads="1"/>
          </p:cNvSpPr>
          <p:nvPr/>
        </p:nvSpPr>
        <p:spPr bwMode="auto">
          <a:xfrm>
            <a:off x="5884864" y="2241977"/>
            <a:ext cx="314325" cy="61430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E47"/>
              </a:gs>
              <a:gs pos="100000">
                <a:srgbClr val="8FFFC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40" name="圆角矩形 18"/>
          <p:cNvSpPr>
            <a:spLocks noChangeArrowheads="1"/>
          </p:cNvSpPr>
          <p:nvPr/>
        </p:nvSpPr>
        <p:spPr bwMode="auto">
          <a:xfrm>
            <a:off x="5884864" y="2091958"/>
            <a:ext cx="314325" cy="61430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E47"/>
              </a:gs>
              <a:gs pos="100000">
                <a:srgbClr val="8FFFC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41" name="圆角矩形 19"/>
          <p:cNvSpPr>
            <a:spLocks noChangeArrowheads="1"/>
          </p:cNvSpPr>
          <p:nvPr/>
        </p:nvSpPr>
        <p:spPr bwMode="auto">
          <a:xfrm>
            <a:off x="5884864" y="1941940"/>
            <a:ext cx="314325" cy="61430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E47"/>
              </a:gs>
              <a:gs pos="100000">
                <a:srgbClr val="8FFFC2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42" name="圆角矩形 20"/>
          <p:cNvSpPr>
            <a:spLocks noChangeArrowheads="1"/>
          </p:cNvSpPr>
          <p:nvPr/>
        </p:nvSpPr>
        <p:spPr bwMode="auto">
          <a:xfrm>
            <a:off x="6913564" y="2241977"/>
            <a:ext cx="314325" cy="61430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66"/>
              </a:gs>
              <a:gs pos="100000">
                <a:srgbClr val="FF8FBC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43" name="圆角矩形 21"/>
          <p:cNvSpPr>
            <a:spLocks noChangeArrowheads="1"/>
          </p:cNvSpPr>
          <p:nvPr/>
        </p:nvSpPr>
        <p:spPr bwMode="auto">
          <a:xfrm>
            <a:off x="6913564" y="2091958"/>
            <a:ext cx="314325" cy="61430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66"/>
              </a:gs>
              <a:gs pos="100000">
                <a:srgbClr val="FF8FBC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44" name="圆角矩形 22"/>
          <p:cNvSpPr>
            <a:spLocks noChangeArrowheads="1"/>
          </p:cNvSpPr>
          <p:nvPr/>
        </p:nvSpPr>
        <p:spPr bwMode="auto">
          <a:xfrm>
            <a:off x="6913564" y="1941940"/>
            <a:ext cx="314325" cy="61430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66"/>
              </a:gs>
              <a:gs pos="100000">
                <a:srgbClr val="FF8FBC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45" name="圆角矩形 23"/>
          <p:cNvSpPr>
            <a:spLocks noChangeArrowheads="1"/>
          </p:cNvSpPr>
          <p:nvPr/>
        </p:nvSpPr>
        <p:spPr bwMode="auto">
          <a:xfrm>
            <a:off x="6913564" y="1791921"/>
            <a:ext cx="314325" cy="61430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66"/>
              </a:gs>
              <a:gs pos="100000">
                <a:srgbClr val="FF8FBC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46" name="圆角矩形 25"/>
          <p:cNvSpPr>
            <a:spLocks noChangeArrowheads="1"/>
          </p:cNvSpPr>
          <p:nvPr/>
        </p:nvSpPr>
        <p:spPr bwMode="auto">
          <a:xfrm>
            <a:off x="6913564" y="1641902"/>
            <a:ext cx="314325" cy="61430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0066"/>
              </a:gs>
              <a:gs pos="100000">
                <a:srgbClr val="FF8FBC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</a:ln>
        </p:spPr>
        <p:txBody>
          <a:bodyPr anchor="ctr">
            <a:spAutoFit/>
          </a:bodyPr>
          <a:lstStyle/>
          <a:p>
            <a:pPr algn="ctr"/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47" name="圆角矩形 27"/>
          <p:cNvSpPr/>
          <p:nvPr/>
        </p:nvSpPr>
        <p:spPr bwMode="auto">
          <a:xfrm>
            <a:off x="5721351" y="2020968"/>
            <a:ext cx="722313" cy="578882"/>
          </a:xfrm>
          <a:prstGeom prst="roundRect">
            <a:avLst/>
          </a:prstGeom>
          <a:noFill/>
          <a:ln w="19050">
            <a:solidFill>
              <a:schemeClr val="accent6">
                <a:lumMod val="75000"/>
              </a:schemeClr>
            </a:solidFill>
            <a:miter lim="800000"/>
          </a:ln>
        </p:spPr>
        <p:txBody>
          <a:bodyPr anchor="ctr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2800" b="1" noProof="1">
              <a:latin typeface="+mn-lt"/>
              <a:ea typeface="黑体" panose="02010609060101010101" pitchFamily="49" charset="-122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 flipH="1" flipV="1">
            <a:off x="5440364" y="1913335"/>
            <a:ext cx="295275" cy="222647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8" grpId="0"/>
      <p:bldP spid="29" grpId="0"/>
      <p:bldP spid="39" grpId="0" bldLvl="0" animBg="1"/>
      <p:bldP spid="40" grpId="0" bldLvl="0" animBg="1"/>
      <p:bldP spid="40" grpId="1" bldLvl="0" animBg="1"/>
      <p:bldP spid="41" grpId="0" bldLvl="0" animBg="1"/>
      <p:bldP spid="41" grpId="1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7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851" y="2085975"/>
            <a:ext cx="8520113" cy="18049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304800" dist="50800" dir="5040000" algn="ctr" rotWithShape="0">
              <a:schemeClr val="accent2">
                <a:lumMod val="50000"/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338" name="TextBox 6"/>
          <p:cNvSpPr txBox="1">
            <a:spLocks noChangeArrowheads="1"/>
          </p:cNvSpPr>
          <p:nvPr/>
        </p:nvSpPr>
        <p:spPr bwMode="auto">
          <a:xfrm>
            <a:off x="466725" y="1402711"/>
            <a:ext cx="7209025" cy="55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35 – 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”和“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35 – 20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”的计算有什么不同？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9739" y="2166938"/>
            <a:ext cx="8262937" cy="16513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304800" dist="50800" dir="5040000" algn="ctr" rotWithShape="0">
              <a:schemeClr val="accent2">
                <a:lumMod val="50000"/>
                <a:alpha val="5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pic>
        <p:nvPicPr>
          <p:cNvPr id="14340" name="图片 4" descr="图片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1013" y="876300"/>
            <a:ext cx="2060575" cy="43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404814" y="2302863"/>
            <a:ext cx="8497887" cy="137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当计算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35 – 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时，用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个位上的“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”减去个位上的“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”；当计算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35-20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时，用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十位上的“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”减去十位上的“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相同数位上的数才能相减。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21"/>
          <p:cNvPicPr>
            <a:picLocks noChangeAspect="1" noChangeArrowheads="1"/>
          </p:cNvPicPr>
          <p:nvPr/>
        </p:nvPicPr>
        <p:blipFill>
          <a:blip r:embed="rId1" cstate="email"/>
          <a:srcRect l="12271"/>
          <a:stretch>
            <a:fillRect/>
          </a:stretch>
        </p:blipFill>
        <p:spPr bwMode="auto">
          <a:xfrm>
            <a:off x="0" y="572692"/>
            <a:ext cx="6027738" cy="110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图片 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14" y="701279"/>
            <a:ext cx="1131887" cy="84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611188" y="1612106"/>
            <a:ext cx="78533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 6 – 4 =	      9 – 5 =        7 – 3 =        8 – 2 =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26 – 4 =      49 – 5 =      87 – 3 =      38 – 2 =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2386013" y="1612106"/>
            <a:ext cx="3898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Box 30"/>
          <p:cNvSpPr txBox="1">
            <a:spLocks noChangeArrowheads="1"/>
          </p:cNvSpPr>
          <p:nvPr/>
        </p:nvSpPr>
        <p:spPr bwMode="auto">
          <a:xfrm>
            <a:off x="2376488" y="2045494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Box 31"/>
          <p:cNvSpPr txBox="1">
            <a:spLocks noChangeArrowheads="1"/>
          </p:cNvSpPr>
          <p:nvPr/>
        </p:nvSpPr>
        <p:spPr bwMode="auto">
          <a:xfrm>
            <a:off x="4306888" y="1600200"/>
            <a:ext cx="3898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Box 32"/>
          <p:cNvSpPr txBox="1">
            <a:spLocks noChangeArrowheads="1"/>
          </p:cNvSpPr>
          <p:nvPr/>
        </p:nvSpPr>
        <p:spPr bwMode="auto">
          <a:xfrm>
            <a:off x="4306888" y="2038350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44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6226176" y="1600200"/>
            <a:ext cx="3898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Box 34"/>
          <p:cNvSpPr txBox="1">
            <a:spLocks noChangeArrowheads="1"/>
          </p:cNvSpPr>
          <p:nvPr/>
        </p:nvSpPr>
        <p:spPr bwMode="auto">
          <a:xfrm>
            <a:off x="6226176" y="2038350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84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Box 35"/>
          <p:cNvSpPr txBox="1">
            <a:spLocks noChangeArrowheads="1"/>
          </p:cNvSpPr>
          <p:nvPr/>
        </p:nvSpPr>
        <p:spPr bwMode="auto">
          <a:xfrm>
            <a:off x="8183563" y="1607344"/>
            <a:ext cx="3898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Box 36"/>
          <p:cNvSpPr txBox="1">
            <a:spLocks noChangeArrowheads="1"/>
          </p:cNvSpPr>
          <p:nvPr/>
        </p:nvSpPr>
        <p:spPr bwMode="auto">
          <a:xfrm>
            <a:off x="8183563" y="2060973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72" name="TextBox 29"/>
          <p:cNvSpPr txBox="1">
            <a:spLocks noChangeArrowheads="1"/>
          </p:cNvSpPr>
          <p:nvPr/>
        </p:nvSpPr>
        <p:spPr bwMode="auto">
          <a:xfrm>
            <a:off x="611189" y="2938463"/>
            <a:ext cx="831373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 30–10=      50–20=      70–40=      60–50=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38–10=      57–20=      76–40=      69–50=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Box 37"/>
          <p:cNvSpPr txBox="1">
            <a:spLocks noChangeArrowheads="1"/>
          </p:cNvSpPr>
          <p:nvPr/>
        </p:nvSpPr>
        <p:spPr bwMode="auto">
          <a:xfrm>
            <a:off x="2411413" y="2938462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TextBox 38"/>
          <p:cNvSpPr txBox="1">
            <a:spLocks noChangeArrowheads="1"/>
          </p:cNvSpPr>
          <p:nvPr/>
        </p:nvSpPr>
        <p:spPr bwMode="auto">
          <a:xfrm>
            <a:off x="2411413" y="3382566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28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Box 39"/>
          <p:cNvSpPr txBox="1">
            <a:spLocks noChangeArrowheads="1"/>
          </p:cNvSpPr>
          <p:nvPr/>
        </p:nvSpPr>
        <p:spPr bwMode="auto">
          <a:xfrm>
            <a:off x="4287838" y="2938462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TextBox 40"/>
          <p:cNvSpPr txBox="1">
            <a:spLocks noChangeArrowheads="1"/>
          </p:cNvSpPr>
          <p:nvPr/>
        </p:nvSpPr>
        <p:spPr bwMode="auto">
          <a:xfrm>
            <a:off x="4287838" y="3381375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37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Box 41"/>
          <p:cNvSpPr txBox="1">
            <a:spLocks noChangeArrowheads="1"/>
          </p:cNvSpPr>
          <p:nvPr/>
        </p:nvSpPr>
        <p:spPr bwMode="auto">
          <a:xfrm>
            <a:off x="6124576" y="2938462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Box 42"/>
          <p:cNvSpPr txBox="1">
            <a:spLocks noChangeArrowheads="1"/>
          </p:cNvSpPr>
          <p:nvPr/>
        </p:nvSpPr>
        <p:spPr bwMode="auto">
          <a:xfrm>
            <a:off x="6124576" y="3367087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43"/>
          <p:cNvSpPr txBox="1">
            <a:spLocks noChangeArrowheads="1"/>
          </p:cNvSpPr>
          <p:nvPr/>
        </p:nvSpPr>
        <p:spPr bwMode="auto">
          <a:xfrm>
            <a:off x="7978776" y="2942035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TextBox 44"/>
          <p:cNvSpPr txBox="1">
            <a:spLocks noChangeArrowheads="1"/>
          </p:cNvSpPr>
          <p:nvPr/>
        </p:nvSpPr>
        <p:spPr bwMode="auto">
          <a:xfrm>
            <a:off x="7978776" y="3378994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19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79693" y="902277"/>
            <a:ext cx="4716356" cy="438581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>
              <a:defRPr lang="zh-CN"/>
            </a:defPPr>
            <a:lvl1pPr lvl="0" algn="ctr">
              <a:defRPr sz="3200" b="1">
                <a:ln>
                  <a:solidFill>
                    <a:srgbClr val="E8333C"/>
                  </a:solidFill>
                </a:ln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r>
              <a:rPr lang="zh-CN" altLang="en-US" noProof="1"/>
              <a:t>三、巩固练习，深化算理</a:t>
            </a: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2"/>
          <p:cNvSpPr txBox="1">
            <a:spLocks noChangeArrowheads="1"/>
          </p:cNvSpPr>
          <p:nvPr/>
        </p:nvSpPr>
        <p:spPr bwMode="auto">
          <a:xfrm>
            <a:off x="1042988" y="1707357"/>
            <a:ext cx="7853362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  57-3=                              65-4=     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89-7=                              37-5=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99-8=                              48-6=  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26-2=                              75-4=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641600" y="1707357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54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Box 30"/>
          <p:cNvSpPr txBox="1">
            <a:spLocks noChangeArrowheads="1"/>
          </p:cNvSpPr>
          <p:nvPr/>
        </p:nvSpPr>
        <p:spPr bwMode="auto">
          <a:xfrm>
            <a:off x="6691313" y="1674019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61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2676525" y="2133600"/>
            <a:ext cx="73818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Box 32"/>
          <p:cNvSpPr txBox="1">
            <a:spLocks noChangeArrowheads="1"/>
          </p:cNvSpPr>
          <p:nvPr/>
        </p:nvSpPr>
        <p:spPr bwMode="auto">
          <a:xfrm>
            <a:off x="6692900" y="2133600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33"/>
          <p:cNvSpPr txBox="1">
            <a:spLocks noChangeArrowheads="1"/>
          </p:cNvSpPr>
          <p:nvPr/>
        </p:nvSpPr>
        <p:spPr bwMode="auto">
          <a:xfrm>
            <a:off x="2641600" y="2586037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91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Box 34"/>
          <p:cNvSpPr txBox="1">
            <a:spLocks noChangeArrowheads="1"/>
          </p:cNvSpPr>
          <p:nvPr/>
        </p:nvSpPr>
        <p:spPr bwMode="auto">
          <a:xfrm>
            <a:off x="6696076" y="2586037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2676525" y="3009900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Box 36"/>
          <p:cNvSpPr txBox="1">
            <a:spLocks noChangeArrowheads="1"/>
          </p:cNvSpPr>
          <p:nvPr/>
        </p:nvSpPr>
        <p:spPr bwMode="auto">
          <a:xfrm>
            <a:off x="6691313" y="3009900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71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2"/>
          <p:cNvSpPr txBox="1">
            <a:spLocks noChangeArrowheads="1"/>
          </p:cNvSpPr>
          <p:nvPr/>
        </p:nvSpPr>
        <p:spPr bwMode="auto">
          <a:xfrm>
            <a:off x="971551" y="1707357"/>
            <a:ext cx="785336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4.  63-20=                             37-4=     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59-30=                              84-4=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46-3=                              72-50=  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28-7=                              96-60=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2747963" y="1707357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43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TextBox 30"/>
          <p:cNvSpPr txBox="1">
            <a:spLocks noChangeArrowheads="1"/>
          </p:cNvSpPr>
          <p:nvPr/>
        </p:nvSpPr>
        <p:spPr bwMode="auto">
          <a:xfrm>
            <a:off x="6719888" y="1709738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33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Box 31"/>
          <p:cNvSpPr txBox="1">
            <a:spLocks noChangeArrowheads="1"/>
          </p:cNvSpPr>
          <p:nvPr/>
        </p:nvSpPr>
        <p:spPr bwMode="auto">
          <a:xfrm>
            <a:off x="2747963" y="2133601"/>
            <a:ext cx="7366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29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Box 32"/>
          <p:cNvSpPr txBox="1">
            <a:spLocks noChangeArrowheads="1"/>
          </p:cNvSpPr>
          <p:nvPr/>
        </p:nvSpPr>
        <p:spPr bwMode="auto">
          <a:xfrm>
            <a:off x="6800850" y="2133601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2570163" y="2586038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43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Box 34"/>
          <p:cNvSpPr txBox="1">
            <a:spLocks noChangeArrowheads="1"/>
          </p:cNvSpPr>
          <p:nvPr/>
        </p:nvSpPr>
        <p:spPr bwMode="auto">
          <a:xfrm>
            <a:off x="6800850" y="2586038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2605088" y="3009901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21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Box 36"/>
          <p:cNvSpPr txBox="1">
            <a:spLocks noChangeArrowheads="1"/>
          </p:cNvSpPr>
          <p:nvPr/>
        </p:nvSpPr>
        <p:spPr bwMode="auto">
          <a:xfrm>
            <a:off x="6848475" y="3009901"/>
            <a:ext cx="59503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PP_MARK_KEY" val="5365b5d6-d29a-48ee-a58c-9a5dfef17b4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1341</Words>
  <Application>WPS 演示</Application>
  <PresentationFormat>全屏显示(16:9)</PresentationFormat>
  <Paragraphs>241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Times New Roman</vt:lpstr>
      <vt:lpstr>楷体_GB2312</vt:lpstr>
      <vt:lpstr>新宋体</vt:lpstr>
      <vt:lpstr>楷体</vt:lpstr>
      <vt:lpstr>微软雅黑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8</cp:revision>
  <dcterms:created xsi:type="dcterms:W3CDTF">2019-12-21T13:27:00Z</dcterms:created>
  <dcterms:modified xsi:type="dcterms:W3CDTF">2023-01-26T10:56:05Z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012778E6B53E436FB7CE7DC85AE6CCFD</vt:lpwstr>
  </property>
</Properties>
</file>