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9" r:id="rId3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8196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A3F8586-55FD-462F-BEF8-B58BD796DD2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024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A3253981-B1B4-4780-86AB-4E92BC5DE05A}" type="slidenum">
              <a:rPr lang="zh-CN" altLang="en-US" sz="1800"/>
            </a:fld>
            <a:endParaRPr lang="en-US" altLang="zh-CN" sz="18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467CA8B8-BB82-4DCA-A624-2958CDFAE692}" type="slidenum">
              <a:rPr lang="zh-CN" altLang="en-US" sz="1800"/>
            </a:fld>
            <a:endParaRPr lang="en-US" altLang="zh-CN" sz="18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E41FC03F-6FD7-48CC-8ADA-B45C6B179D72}" type="slidenum">
              <a:rPr lang="zh-CN" altLang="en-US" sz="1800"/>
            </a:fld>
            <a:endParaRPr lang="en-US" altLang="zh-CN" sz="18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F8586-55FD-462F-BEF8-B58BD796DD2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14CD28-04CC-401F-A16A-4B9FB473450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74A98-24E9-4866-ABF3-DD20F59A73D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D4A301-66B4-420B-8410-0495036679F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32A65-E7BD-4C48-9E02-EA10BD35920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BEF7DC-0574-4C17-B0AB-8226A684891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C4B180-6F46-4F94-99D8-26DD589CBA4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7ADDF0-7020-4FF5-8B49-4D9F2CB2DD0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C7D7A-80F4-488A-B258-38A5016816F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81B097-9C2F-402D-9ACD-405D97E860F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11B4A-587B-4902-A89F-8ABB47A14D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766041-0D73-4631-9CFE-647C23CDDC2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883E6974-B4F2-4ED7-A471-49CA4FD8A5F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8"/>
          <p:cNvGrpSpPr/>
          <p:nvPr/>
        </p:nvGrpSpPr>
        <p:grpSpPr bwMode="auto">
          <a:xfrm>
            <a:off x="1843089" y="1940719"/>
            <a:ext cx="5895975" cy="1602581"/>
            <a:chOff x="1876170" y="1650443"/>
            <a:chExt cx="5895392" cy="2137608"/>
          </a:xfrm>
        </p:grpSpPr>
        <p:sp>
          <p:nvSpPr>
            <p:cNvPr id="10" name="矩形 9"/>
            <p:cNvSpPr/>
            <p:nvPr/>
          </p:nvSpPr>
          <p:spPr>
            <a:xfrm>
              <a:off x="1876170" y="1650443"/>
              <a:ext cx="5895392" cy="213760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4222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grpSp>
          <p:nvGrpSpPr>
            <p:cNvPr id="9219" name="组合 10"/>
            <p:cNvGrpSpPr/>
            <p:nvPr/>
          </p:nvGrpSpPr>
          <p:grpSpPr bwMode="auto">
            <a:xfrm>
              <a:off x="2843484" y="1729305"/>
              <a:ext cx="3960764" cy="216186"/>
              <a:chOff x="2627622" y="1729305"/>
              <a:chExt cx="3960764" cy="21618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626999" y="1729849"/>
                <a:ext cx="215879" cy="215984"/>
              </a:xfrm>
              <a:prstGeom prst="ellipse">
                <a:avLst/>
              </a:prstGeom>
              <a:solidFill>
                <a:srgbClr val="F49800"/>
              </a:solidFill>
              <a:ln w="25400">
                <a:solidFill>
                  <a:srgbClr val="4222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373128" y="1729849"/>
                <a:ext cx="215879" cy="215984"/>
              </a:xfrm>
              <a:prstGeom prst="ellipse">
                <a:avLst/>
              </a:prstGeom>
              <a:solidFill>
                <a:srgbClr val="F49800"/>
              </a:solidFill>
              <a:ln w="25400">
                <a:solidFill>
                  <a:srgbClr val="4222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</p:grpSp>
      </p:grpSp>
      <p:sp>
        <p:nvSpPr>
          <p:cNvPr id="9222" name="副标题 6"/>
          <p:cNvSpPr txBox="1">
            <a:spLocks noChangeArrowheads="1"/>
          </p:cNvSpPr>
          <p:nvPr/>
        </p:nvSpPr>
        <p:spPr bwMode="auto">
          <a:xfrm>
            <a:off x="395536" y="411510"/>
            <a:ext cx="1905000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楷体_GB2312" pitchFamily="49" charset="-122"/>
              </a:rPr>
              <a:t>R</a:t>
            </a:r>
            <a:r>
              <a:rPr lang="zh-CN" altLang="en-US" sz="2000" dirty="0">
                <a:latin typeface="宋体" panose="02010600030101010101" pitchFamily="2" charset="-122"/>
                <a:ea typeface="楷体_GB2312" pitchFamily="49" charset="-122"/>
              </a:rPr>
              <a:t>·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一年级下册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标题 5"/>
          <p:cNvSpPr txBox="1">
            <a:spLocks noChangeArrowheads="1"/>
          </p:cNvSpPr>
          <p:nvPr/>
        </p:nvSpPr>
        <p:spPr bwMode="auto">
          <a:xfrm>
            <a:off x="1843089" y="2616994"/>
            <a:ext cx="589597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课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时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4" name="标题 5"/>
          <p:cNvSpPr txBox="1">
            <a:spLocks noChangeArrowheads="1"/>
          </p:cNvSpPr>
          <p:nvPr/>
        </p:nvSpPr>
        <p:spPr bwMode="auto">
          <a:xfrm>
            <a:off x="2634457" y="1135129"/>
            <a:ext cx="4319587" cy="59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找规律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225" name="图片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4801" y="2081212"/>
            <a:ext cx="3819525" cy="58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87575" y="1095375"/>
            <a:ext cx="865188" cy="75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 flipH="1">
            <a:off x="1403351" y="3327798"/>
            <a:ext cx="4384675" cy="959644"/>
            <a:chOff x="2638" y="3111"/>
            <a:chExt cx="2762" cy="806"/>
          </a:xfrm>
        </p:grpSpPr>
        <p:sp>
          <p:nvSpPr>
            <p:cNvPr id="21506" name="圆角矩形标注 8206"/>
            <p:cNvSpPr>
              <a:spLocks noChangeArrowheads="1"/>
            </p:cNvSpPr>
            <p:nvPr/>
          </p:nvSpPr>
          <p:spPr bwMode="auto">
            <a:xfrm>
              <a:off x="2638" y="3253"/>
              <a:ext cx="1875" cy="391"/>
            </a:xfrm>
            <a:prstGeom prst="wedgeRoundRectCallout">
              <a:avLst>
                <a:gd name="adj1" fmla="val 57486"/>
                <a:gd name="adj2" fmla="val 1675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你能接着填吗？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507" name="图片 820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4626" y="3111"/>
              <a:ext cx="774" cy="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08" name="图片 2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9" y="1827610"/>
            <a:ext cx="7621587" cy="1035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文本框 25"/>
          <p:cNvSpPr txBox="1">
            <a:spLocks noChangeArrowheads="1"/>
          </p:cNvSpPr>
          <p:nvPr/>
        </p:nvSpPr>
        <p:spPr bwMode="auto">
          <a:xfrm>
            <a:off x="830264" y="1909762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90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0" name="文本框 26"/>
          <p:cNvSpPr txBox="1">
            <a:spLocks noChangeArrowheads="1"/>
          </p:cNvSpPr>
          <p:nvPr/>
        </p:nvSpPr>
        <p:spPr bwMode="auto">
          <a:xfrm>
            <a:off x="1400176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1" name="文本框 27"/>
          <p:cNvSpPr txBox="1">
            <a:spLocks noChangeArrowheads="1"/>
          </p:cNvSpPr>
          <p:nvPr/>
        </p:nvSpPr>
        <p:spPr bwMode="auto">
          <a:xfrm>
            <a:off x="1116014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2" name="文本框 28"/>
          <p:cNvSpPr txBox="1">
            <a:spLocks noChangeArrowheads="1"/>
          </p:cNvSpPr>
          <p:nvPr/>
        </p:nvSpPr>
        <p:spPr bwMode="auto">
          <a:xfrm>
            <a:off x="2346326" y="1909762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70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3" name="文本框 29"/>
          <p:cNvSpPr txBox="1">
            <a:spLocks noChangeArrowheads="1"/>
          </p:cNvSpPr>
          <p:nvPr/>
        </p:nvSpPr>
        <p:spPr bwMode="auto">
          <a:xfrm>
            <a:off x="2916239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4" name="文本框 30"/>
          <p:cNvSpPr txBox="1">
            <a:spLocks noChangeArrowheads="1"/>
          </p:cNvSpPr>
          <p:nvPr/>
        </p:nvSpPr>
        <p:spPr bwMode="auto">
          <a:xfrm>
            <a:off x="2632076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5" name="文本框 31"/>
          <p:cNvSpPr txBox="1">
            <a:spLocks noChangeArrowheads="1"/>
          </p:cNvSpPr>
          <p:nvPr/>
        </p:nvSpPr>
        <p:spPr bwMode="auto">
          <a:xfrm>
            <a:off x="3876676" y="1909762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6" name="文本框 32"/>
          <p:cNvSpPr txBox="1">
            <a:spLocks noChangeArrowheads="1"/>
          </p:cNvSpPr>
          <p:nvPr/>
        </p:nvSpPr>
        <p:spPr bwMode="auto">
          <a:xfrm>
            <a:off x="4446589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7" name="文本框 33"/>
          <p:cNvSpPr txBox="1">
            <a:spLocks noChangeArrowheads="1"/>
          </p:cNvSpPr>
          <p:nvPr/>
        </p:nvSpPr>
        <p:spPr bwMode="auto">
          <a:xfrm>
            <a:off x="4162426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8" name="文本框 34"/>
          <p:cNvSpPr txBox="1">
            <a:spLocks noChangeArrowheads="1"/>
          </p:cNvSpPr>
          <p:nvPr/>
        </p:nvSpPr>
        <p:spPr bwMode="auto">
          <a:xfrm>
            <a:off x="5953126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9" name="文本框 35"/>
          <p:cNvSpPr txBox="1">
            <a:spLocks noChangeArrowheads="1"/>
          </p:cNvSpPr>
          <p:nvPr/>
        </p:nvSpPr>
        <p:spPr bwMode="auto">
          <a:xfrm>
            <a:off x="5668964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20" name="文本框 36"/>
          <p:cNvSpPr txBox="1">
            <a:spLocks noChangeArrowheads="1"/>
          </p:cNvSpPr>
          <p:nvPr/>
        </p:nvSpPr>
        <p:spPr bwMode="auto">
          <a:xfrm>
            <a:off x="6891339" y="1909762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21" name="文本框 37"/>
          <p:cNvSpPr txBox="1">
            <a:spLocks noChangeArrowheads="1"/>
          </p:cNvSpPr>
          <p:nvPr/>
        </p:nvSpPr>
        <p:spPr bwMode="auto">
          <a:xfrm>
            <a:off x="7177089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164138" y="2831306"/>
            <a:ext cx="23098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40+40=80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405439" y="1883569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924676" y="2827735"/>
            <a:ext cx="17811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50-40=10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464426" y="1883569"/>
            <a:ext cx="70326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6"/>
          <p:cNvPicPr>
            <a:picLocks noChangeAspect="1" noChangeArrowheads="1"/>
          </p:cNvPicPr>
          <p:nvPr/>
        </p:nvPicPr>
        <p:blipFill>
          <a:blip r:embed="rId1" cstate="email"/>
          <a:srcRect l="12271"/>
          <a:stretch>
            <a:fillRect/>
          </a:stretch>
        </p:blipFill>
        <p:spPr bwMode="auto">
          <a:xfrm>
            <a:off x="1" y="572692"/>
            <a:ext cx="4067175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图片 3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4" y="701279"/>
            <a:ext cx="1131887" cy="8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86"/>
          <p:cNvSpPr>
            <a:spLocks noChangeArrowheads="1"/>
          </p:cNvSpPr>
          <p:nvPr/>
        </p:nvSpPr>
        <p:spPr bwMode="auto">
          <a:xfrm>
            <a:off x="611188" y="1383506"/>
            <a:ext cx="4032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</a:rPr>
              <a:t>找规律，填数。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22532" name="图片 10301" descr="p87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3763" y="1777604"/>
            <a:ext cx="2238375" cy="80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1692275" y="3219450"/>
            <a:ext cx="4305300" cy="928688"/>
            <a:chOff x="475" y="2270"/>
            <a:chExt cx="2712" cy="780"/>
          </a:xfrm>
        </p:grpSpPr>
        <p:pic>
          <p:nvPicPr>
            <p:cNvPr id="22534" name="Picture 5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475" y="2270"/>
              <a:ext cx="568" cy="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5" name="圆角矩形标注 14"/>
            <p:cNvSpPr>
              <a:spLocks noChangeArrowheads="1"/>
            </p:cNvSpPr>
            <p:nvPr/>
          </p:nvSpPr>
          <p:spPr bwMode="auto">
            <a:xfrm>
              <a:off x="1156" y="2352"/>
              <a:ext cx="2031" cy="698"/>
            </a:xfrm>
            <a:prstGeom prst="wedgeRoundRectCallout">
              <a:avLst>
                <a:gd name="adj1" fmla="val -60088"/>
                <a:gd name="adj2" fmla="val -534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三角形中的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个数有什么关系？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90575" y="2608659"/>
            <a:ext cx="23098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4+8=12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776538" y="2602706"/>
            <a:ext cx="23098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10+2=12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787901" y="2602706"/>
            <a:ext cx="23098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3+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=12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724651" y="2602706"/>
            <a:ext cx="23098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=12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2540" name="图片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2064544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图片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4" y="2076450"/>
            <a:ext cx="3635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图片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7350" y="2053829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图片 10301" descr="p87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44789" y="1771651"/>
            <a:ext cx="2236787" cy="80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图片 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8375" y="204787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图片 10301" descr="p87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8201" y="1784748"/>
            <a:ext cx="2238375" cy="80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图片 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1789" y="2060972"/>
            <a:ext cx="3635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图片 10301" descr="p87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32576" y="1803798"/>
            <a:ext cx="2238375" cy="80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8" name="图片 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96164" y="2080022"/>
            <a:ext cx="3635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9" name="矩形 26"/>
          <p:cNvSpPr>
            <a:spLocks noChangeArrowheads="1"/>
          </p:cNvSpPr>
          <p:nvPr/>
        </p:nvSpPr>
        <p:spPr bwMode="auto">
          <a:xfrm>
            <a:off x="1647825" y="2009775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400"/>
          </a:p>
        </p:txBody>
      </p:sp>
      <p:sp>
        <p:nvSpPr>
          <p:cNvPr id="22550" name="矩形 27"/>
          <p:cNvSpPr>
            <a:spLocks noChangeArrowheads="1"/>
          </p:cNvSpPr>
          <p:nvPr/>
        </p:nvSpPr>
        <p:spPr bwMode="auto">
          <a:xfrm>
            <a:off x="1339850" y="223242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400"/>
          </a:p>
        </p:txBody>
      </p:sp>
      <p:sp>
        <p:nvSpPr>
          <p:cNvPr id="22551" name="矩形 28"/>
          <p:cNvSpPr>
            <a:spLocks noChangeArrowheads="1"/>
          </p:cNvSpPr>
          <p:nvPr/>
        </p:nvSpPr>
        <p:spPr bwMode="auto">
          <a:xfrm>
            <a:off x="2047875" y="2228850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400"/>
          </a:p>
        </p:txBody>
      </p:sp>
      <p:sp>
        <p:nvSpPr>
          <p:cNvPr id="22552" name="矩形 29"/>
          <p:cNvSpPr>
            <a:spLocks noChangeArrowheads="1"/>
          </p:cNvSpPr>
          <p:nvPr/>
        </p:nvSpPr>
        <p:spPr bwMode="auto">
          <a:xfrm>
            <a:off x="3451225" y="196334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400"/>
          </a:p>
        </p:txBody>
      </p:sp>
      <p:sp>
        <p:nvSpPr>
          <p:cNvPr id="22553" name="矩形 30"/>
          <p:cNvSpPr>
            <a:spLocks noChangeArrowheads="1"/>
          </p:cNvSpPr>
          <p:nvPr/>
        </p:nvSpPr>
        <p:spPr bwMode="auto">
          <a:xfrm>
            <a:off x="3097213" y="2190750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400"/>
          </a:p>
        </p:txBody>
      </p:sp>
      <p:sp>
        <p:nvSpPr>
          <p:cNvPr id="22554" name="矩形 31"/>
          <p:cNvSpPr>
            <a:spLocks noChangeArrowheads="1"/>
          </p:cNvSpPr>
          <p:nvPr/>
        </p:nvSpPr>
        <p:spPr bwMode="auto">
          <a:xfrm>
            <a:off x="3894138" y="2199085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/>
          </a:p>
        </p:txBody>
      </p:sp>
      <p:sp>
        <p:nvSpPr>
          <p:cNvPr id="22555" name="矩形 32"/>
          <p:cNvSpPr>
            <a:spLocks noChangeArrowheads="1"/>
          </p:cNvSpPr>
          <p:nvPr/>
        </p:nvSpPr>
        <p:spPr bwMode="auto">
          <a:xfrm>
            <a:off x="5364163" y="198358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400"/>
          </a:p>
        </p:txBody>
      </p:sp>
      <p:sp>
        <p:nvSpPr>
          <p:cNvPr id="22556" name="矩形 33"/>
          <p:cNvSpPr>
            <a:spLocks noChangeArrowheads="1"/>
          </p:cNvSpPr>
          <p:nvPr/>
        </p:nvSpPr>
        <p:spPr bwMode="auto">
          <a:xfrm>
            <a:off x="5054600" y="2207419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400"/>
          </a:p>
        </p:txBody>
      </p:sp>
      <p:sp>
        <p:nvSpPr>
          <p:cNvPr id="22557" name="矩形 35"/>
          <p:cNvSpPr>
            <a:spLocks noChangeArrowheads="1"/>
          </p:cNvSpPr>
          <p:nvPr/>
        </p:nvSpPr>
        <p:spPr bwMode="auto">
          <a:xfrm>
            <a:off x="7345363" y="2012156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400"/>
          </a:p>
        </p:txBody>
      </p:sp>
      <p:sp>
        <p:nvSpPr>
          <p:cNvPr id="35" name="Rectangle 2"/>
          <p:cNvSpPr txBox="1"/>
          <p:nvPr/>
        </p:nvSpPr>
        <p:spPr>
          <a:xfrm>
            <a:off x="762825" y="883499"/>
            <a:ext cx="3020691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zh-CN" altLang="en-US" noProof="1"/>
              <a:t>三、巩固深化</a:t>
            </a: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0"/>
          <p:cNvSpPr txBox="1">
            <a:spLocks noChangeArrowheads="1"/>
          </p:cNvSpPr>
          <p:nvPr/>
        </p:nvSpPr>
        <p:spPr bwMode="auto">
          <a:xfrm>
            <a:off x="4756150" y="1158479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0+12=12</a:t>
            </a:r>
            <a:r>
              <a:rPr lang="en-US" altLang="zh-CN" sz="3200" dirty="0"/>
              <a:t> </a:t>
            </a:r>
            <a:endParaRPr lang="en-US" altLang="zh-CN" sz="3200" dirty="0"/>
          </a:p>
        </p:txBody>
      </p:sp>
      <p:sp>
        <p:nvSpPr>
          <p:cNvPr id="3" name="Text Box 150"/>
          <p:cNvSpPr txBox="1">
            <a:spLocks noChangeArrowheads="1"/>
          </p:cNvSpPr>
          <p:nvPr/>
        </p:nvSpPr>
        <p:spPr bwMode="auto">
          <a:xfrm>
            <a:off x="4778375" y="1516856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1+11=12</a:t>
            </a:r>
            <a:r>
              <a:rPr lang="en-US" altLang="zh-CN" sz="3200" dirty="0"/>
              <a:t> </a:t>
            </a:r>
            <a:endParaRPr lang="en-US" altLang="zh-CN" sz="3200" dirty="0"/>
          </a:p>
        </p:txBody>
      </p:sp>
      <p:sp>
        <p:nvSpPr>
          <p:cNvPr id="4" name="Text Box 150"/>
          <p:cNvSpPr txBox="1">
            <a:spLocks noChangeArrowheads="1"/>
          </p:cNvSpPr>
          <p:nvPr/>
        </p:nvSpPr>
        <p:spPr bwMode="auto">
          <a:xfrm>
            <a:off x="4879975" y="1876425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2+10=12</a:t>
            </a:r>
            <a:r>
              <a:rPr lang="en-US" altLang="zh-CN" sz="3200"/>
              <a:t> </a:t>
            </a:r>
            <a:endParaRPr lang="en-US" altLang="zh-CN" sz="3200"/>
          </a:p>
        </p:txBody>
      </p:sp>
      <p:sp>
        <p:nvSpPr>
          <p:cNvPr id="5" name="Text Box 150"/>
          <p:cNvSpPr txBox="1">
            <a:spLocks noChangeArrowheads="1"/>
          </p:cNvSpPr>
          <p:nvPr/>
        </p:nvSpPr>
        <p:spPr bwMode="auto">
          <a:xfrm>
            <a:off x="4897438" y="2235994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3+9=12</a:t>
            </a:r>
            <a:r>
              <a:rPr lang="en-US" altLang="zh-CN" sz="3200"/>
              <a:t> </a:t>
            </a:r>
            <a:endParaRPr lang="en-US" altLang="zh-CN" sz="3200"/>
          </a:p>
        </p:txBody>
      </p:sp>
      <p:pic>
        <p:nvPicPr>
          <p:cNvPr id="23557" name="图片 10301" descr="p87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9" y="1168004"/>
            <a:ext cx="4117975" cy="80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00088" y="1946672"/>
            <a:ext cx="2311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3+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=12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613025" y="1946672"/>
            <a:ext cx="23098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=12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150"/>
          <p:cNvSpPr txBox="1">
            <a:spLocks noChangeArrowheads="1"/>
          </p:cNvSpPr>
          <p:nvPr/>
        </p:nvSpPr>
        <p:spPr bwMode="auto">
          <a:xfrm>
            <a:off x="1674813" y="1535906"/>
            <a:ext cx="76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en-US" altLang="zh-CN" sz="3200">
                <a:solidFill>
                  <a:srgbClr val="FF0000"/>
                </a:solidFill>
              </a:rPr>
              <a:t> </a:t>
            </a:r>
            <a:r>
              <a:rPr lang="en-US" altLang="zh-CN" sz="3200"/>
              <a:t> </a:t>
            </a:r>
            <a:endParaRPr lang="en-US" altLang="zh-CN" sz="3200"/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585789" y="3434953"/>
            <a:ext cx="5354637" cy="833438"/>
            <a:chOff x="107" y="5766"/>
            <a:chExt cx="8431" cy="1752"/>
          </a:xfrm>
        </p:grpSpPr>
        <p:sp>
          <p:nvSpPr>
            <p:cNvPr id="23562" name="圆角矩形标注 2"/>
            <p:cNvSpPr>
              <a:spLocks noChangeArrowheads="1"/>
            </p:cNvSpPr>
            <p:nvPr/>
          </p:nvSpPr>
          <p:spPr bwMode="auto">
            <a:xfrm>
              <a:off x="107" y="6132"/>
              <a:ext cx="6385" cy="1020"/>
            </a:xfrm>
            <a:prstGeom prst="wedgeRoundRectCallout">
              <a:avLst>
                <a:gd name="adj1" fmla="val 57074"/>
                <a:gd name="adj2" fmla="val 331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按顺序来就不会漏了。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563" name="图片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602" y="5766"/>
              <a:ext cx="1936" cy="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ext Box 150"/>
          <p:cNvSpPr txBox="1">
            <a:spLocks noChangeArrowheads="1"/>
          </p:cNvSpPr>
          <p:nvPr/>
        </p:nvSpPr>
        <p:spPr bwMode="auto">
          <a:xfrm>
            <a:off x="6740525" y="1158479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6+6=12</a:t>
            </a:r>
            <a:r>
              <a:rPr lang="en-US" altLang="zh-CN" sz="3200"/>
              <a:t> </a:t>
            </a:r>
            <a:endParaRPr lang="en-US" altLang="zh-CN" sz="3200"/>
          </a:p>
        </p:txBody>
      </p:sp>
      <p:sp>
        <p:nvSpPr>
          <p:cNvPr id="14" name="Text Box 150"/>
          <p:cNvSpPr txBox="1">
            <a:spLocks noChangeArrowheads="1"/>
          </p:cNvSpPr>
          <p:nvPr/>
        </p:nvSpPr>
        <p:spPr bwMode="auto">
          <a:xfrm>
            <a:off x="6740525" y="1526381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7+5=12</a:t>
            </a:r>
            <a:r>
              <a:rPr lang="en-US" altLang="zh-CN" sz="3200"/>
              <a:t> </a:t>
            </a:r>
            <a:endParaRPr lang="en-US" altLang="zh-CN" sz="3200"/>
          </a:p>
        </p:txBody>
      </p:sp>
      <p:sp>
        <p:nvSpPr>
          <p:cNvPr id="15" name="Text Box 150"/>
          <p:cNvSpPr txBox="1">
            <a:spLocks noChangeArrowheads="1"/>
          </p:cNvSpPr>
          <p:nvPr/>
        </p:nvSpPr>
        <p:spPr bwMode="auto">
          <a:xfrm>
            <a:off x="6883400" y="1849041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8+4=12</a:t>
            </a:r>
            <a:r>
              <a:rPr lang="en-US" altLang="zh-CN" sz="3200"/>
              <a:t> </a:t>
            </a:r>
            <a:endParaRPr lang="en-US" altLang="zh-CN" sz="3200"/>
          </a:p>
        </p:txBody>
      </p:sp>
      <p:sp>
        <p:nvSpPr>
          <p:cNvPr id="16" name="Text Box 150"/>
          <p:cNvSpPr txBox="1">
            <a:spLocks noChangeArrowheads="1"/>
          </p:cNvSpPr>
          <p:nvPr/>
        </p:nvSpPr>
        <p:spPr bwMode="auto">
          <a:xfrm>
            <a:off x="6883400" y="2216944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9+3=12</a:t>
            </a:r>
            <a:r>
              <a:rPr lang="en-US" altLang="zh-CN" sz="3200"/>
              <a:t> </a:t>
            </a:r>
            <a:endParaRPr lang="en-US" altLang="zh-CN" sz="3200"/>
          </a:p>
        </p:txBody>
      </p:sp>
      <p:sp>
        <p:nvSpPr>
          <p:cNvPr id="17" name="Text Box 150"/>
          <p:cNvSpPr txBox="1">
            <a:spLocks noChangeArrowheads="1"/>
          </p:cNvSpPr>
          <p:nvPr/>
        </p:nvSpPr>
        <p:spPr bwMode="auto">
          <a:xfrm>
            <a:off x="4879975" y="2594373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4+8=12</a:t>
            </a:r>
            <a:r>
              <a:rPr lang="en-US" altLang="zh-CN" sz="3200"/>
              <a:t> </a:t>
            </a:r>
            <a:endParaRPr lang="en-US" altLang="zh-CN" sz="3200"/>
          </a:p>
        </p:txBody>
      </p:sp>
      <p:sp>
        <p:nvSpPr>
          <p:cNvPr id="18" name="Text Box 150"/>
          <p:cNvSpPr txBox="1">
            <a:spLocks noChangeArrowheads="1"/>
          </p:cNvSpPr>
          <p:nvPr/>
        </p:nvSpPr>
        <p:spPr bwMode="auto">
          <a:xfrm>
            <a:off x="4879975" y="2953941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5+7=12</a:t>
            </a:r>
            <a:r>
              <a:rPr lang="en-US" altLang="zh-CN" sz="3200"/>
              <a:t> </a:t>
            </a:r>
            <a:endParaRPr lang="en-US" altLang="zh-CN" sz="3200"/>
          </a:p>
        </p:txBody>
      </p:sp>
      <p:sp>
        <p:nvSpPr>
          <p:cNvPr id="19" name="Text Box 150"/>
          <p:cNvSpPr txBox="1">
            <a:spLocks noChangeArrowheads="1"/>
          </p:cNvSpPr>
          <p:nvPr/>
        </p:nvSpPr>
        <p:spPr bwMode="auto">
          <a:xfrm>
            <a:off x="6883400" y="2584848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10+2=12</a:t>
            </a:r>
            <a:r>
              <a:rPr lang="en-US" altLang="zh-CN" sz="3200"/>
              <a:t> </a:t>
            </a:r>
            <a:endParaRPr lang="en-US" altLang="zh-CN" sz="3200"/>
          </a:p>
        </p:txBody>
      </p:sp>
      <p:sp>
        <p:nvSpPr>
          <p:cNvPr id="20" name="Text Box 150"/>
          <p:cNvSpPr txBox="1">
            <a:spLocks noChangeArrowheads="1"/>
          </p:cNvSpPr>
          <p:nvPr/>
        </p:nvSpPr>
        <p:spPr bwMode="auto">
          <a:xfrm>
            <a:off x="6883400" y="2952750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11+1=12</a:t>
            </a:r>
            <a:r>
              <a:rPr lang="en-US" altLang="zh-CN" sz="3200"/>
              <a:t> </a:t>
            </a:r>
            <a:endParaRPr lang="en-US" altLang="zh-CN" sz="3200"/>
          </a:p>
        </p:txBody>
      </p:sp>
      <p:sp>
        <p:nvSpPr>
          <p:cNvPr id="21" name="Text Box 150"/>
          <p:cNvSpPr txBox="1">
            <a:spLocks noChangeArrowheads="1"/>
          </p:cNvSpPr>
          <p:nvPr/>
        </p:nvSpPr>
        <p:spPr bwMode="auto">
          <a:xfrm>
            <a:off x="6883400" y="3321844"/>
            <a:ext cx="203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12+0=12</a:t>
            </a:r>
            <a:r>
              <a:rPr lang="en-US" altLang="zh-CN" sz="3200"/>
              <a:t> </a:t>
            </a:r>
            <a:endParaRPr lang="en-US" altLang="zh-CN" sz="3200"/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238125" y="2500312"/>
            <a:ext cx="4471988" cy="928688"/>
            <a:chOff x="357" y="2290"/>
            <a:chExt cx="2817" cy="780"/>
          </a:xfrm>
        </p:grpSpPr>
        <p:pic>
          <p:nvPicPr>
            <p:cNvPr id="23574" name="Picture 5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7" y="2290"/>
              <a:ext cx="646" cy="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5" name="圆角矩形标注 14"/>
            <p:cNvSpPr>
              <a:spLocks noChangeArrowheads="1"/>
            </p:cNvSpPr>
            <p:nvPr/>
          </p:nvSpPr>
          <p:spPr bwMode="auto">
            <a:xfrm>
              <a:off x="1143" y="2333"/>
              <a:ext cx="2031" cy="698"/>
            </a:xfrm>
            <a:prstGeom prst="wedgeRoundRectCallout">
              <a:avLst>
                <a:gd name="adj1" fmla="val -58329"/>
                <a:gd name="adj2" fmla="val -3065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怎样把所有答案都找全呢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？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86"/>
          <p:cNvSpPr>
            <a:spLocks noChangeArrowheads="1"/>
          </p:cNvSpPr>
          <p:nvPr/>
        </p:nvSpPr>
        <p:spPr bwMode="auto">
          <a:xfrm>
            <a:off x="684213" y="1029712"/>
            <a:ext cx="741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</a:rPr>
              <a:t>按规律接着涂一涂、画一画、填一填。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2457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6014" y="2688431"/>
            <a:ext cx="352742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86"/>
          <p:cNvSpPr>
            <a:spLocks noChangeArrowheads="1"/>
          </p:cNvSpPr>
          <p:nvPr/>
        </p:nvSpPr>
        <p:spPr bwMode="auto">
          <a:xfrm>
            <a:off x="1116014" y="3609975"/>
            <a:ext cx="60483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10           8            6       ___   ___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4580" name="Rectangle 86"/>
          <p:cNvSpPr>
            <a:spLocks noChangeArrowheads="1"/>
          </p:cNvSpPr>
          <p:nvPr/>
        </p:nvSpPr>
        <p:spPr bwMode="auto">
          <a:xfrm>
            <a:off x="1258888" y="2265760"/>
            <a:ext cx="77358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1       2        3       4      ___   ___   ___   ___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24581" name="图片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8839" y="1614487"/>
            <a:ext cx="756602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8839" y="1612106"/>
            <a:ext cx="757078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Rectangle 86"/>
          <p:cNvSpPr>
            <a:spLocks noChangeArrowheads="1"/>
          </p:cNvSpPr>
          <p:nvPr/>
        </p:nvSpPr>
        <p:spPr bwMode="auto">
          <a:xfrm>
            <a:off x="4932363" y="3059906"/>
            <a:ext cx="20875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___   ___   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127625" y="2237185"/>
            <a:ext cx="3898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021388" y="2240757"/>
            <a:ext cx="3898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969125" y="2240757"/>
            <a:ext cx="3898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812088" y="2255044"/>
            <a:ext cx="3898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826" y="3148013"/>
            <a:ext cx="442913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91226" y="3251597"/>
            <a:ext cx="50482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178425" y="3563542"/>
            <a:ext cx="3898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072188" y="3565923"/>
            <a:ext cx="3898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86"/>
          <p:cNvSpPr>
            <a:spLocks noChangeArrowheads="1"/>
          </p:cNvSpPr>
          <p:nvPr/>
        </p:nvSpPr>
        <p:spPr bwMode="auto">
          <a:xfrm>
            <a:off x="690564" y="1531144"/>
            <a:ext cx="3959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</a:rPr>
              <a:t>找规律填数。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5602" name="Rectangle 86"/>
          <p:cNvSpPr>
            <a:spLocks noChangeArrowheads="1"/>
          </p:cNvSpPr>
          <p:nvPr/>
        </p:nvSpPr>
        <p:spPr bwMode="auto">
          <a:xfrm>
            <a:off x="971551" y="2085975"/>
            <a:ext cx="79930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7      11     15    ___   ___    27    31     35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36    30     24    18     ___   ___   ___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22663" y="2193131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19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00563" y="2193131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23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498975" y="2743200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543550" y="2739629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424613" y="2739629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49"/>
          <p:cNvPicPr>
            <a:picLocks noChangeAspect="1" noChangeArrowheads="1"/>
          </p:cNvPicPr>
          <p:nvPr/>
        </p:nvPicPr>
        <p:blipFill>
          <a:blip r:embed="rId1" cstate="email"/>
          <a:srcRect l="12271"/>
          <a:stretch>
            <a:fillRect/>
          </a:stretch>
        </p:blipFill>
        <p:spPr bwMode="auto">
          <a:xfrm>
            <a:off x="0" y="572692"/>
            <a:ext cx="4064000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图片 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" y="711994"/>
            <a:ext cx="1131888" cy="84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Rectangle 2"/>
          <p:cNvSpPr txBox="1"/>
          <p:nvPr/>
        </p:nvSpPr>
        <p:spPr>
          <a:xfrm>
            <a:off x="357688" y="896395"/>
            <a:ext cx="3845697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zh-CN" altLang="en-US" noProof="1"/>
              <a:t>四、课堂小结</a:t>
            </a:r>
            <a:endParaRPr lang="zh-CN" altLang="en-US" noProof="1"/>
          </a:p>
        </p:txBody>
      </p:sp>
      <p:sp>
        <p:nvSpPr>
          <p:cNvPr id="52" name="云形标注 51"/>
          <p:cNvSpPr/>
          <p:nvPr/>
        </p:nvSpPr>
        <p:spPr bwMode="auto">
          <a:xfrm>
            <a:off x="755650" y="1437085"/>
            <a:ext cx="7380288" cy="1685925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26629" name="图片 5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6340476" y="3123010"/>
            <a:ext cx="1262063" cy="1037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矩形 53"/>
          <p:cNvSpPr>
            <a:spLocks noChangeArrowheads="1"/>
          </p:cNvSpPr>
          <p:nvPr/>
        </p:nvSpPr>
        <p:spPr bwMode="auto">
          <a:xfrm>
            <a:off x="1065883" y="1944796"/>
            <a:ext cx="69024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学们，今天的数学课你们有哪些收获呢？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388" y="1685925"/>
            <a:ext cx="8424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一、想 一 想，接 着 该 画 几个？画 一画，圈 一 圈。</a:t>
            </a:r>
            <a:endParaRPr lang="zh-CN" altLang="en-US" sz="2800" b="1" kern="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7650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9" y="2545556"/>
            <a:ext cx="5545137" cy="606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矩形 5"/>
          <p:cNvSpPr>
            <a:spLocks noChangeArrowheads="1"/>
          </p:cNvSpPr>
          <p:nvPr/>
        </p:nvSpPr>
        <p:spPr bwMode="auto">
          <a:xfrm>
            <a:off x="684213" y="1433513"/>
            <a:ext cx="806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latin typeface="宋体" panose="02010600030101010101" pitchFamily="2" charset="-122"/>
              </a:rPr>
              <a:t>xi</a:t>
            </a:r>
            <a:r>
              <a:rPr lang="en-US" altLang="zh-CN">
                <a:latin typeface="宋体" panose="02010600030101010101" pitchFamily="2" charset="-122"/>
              </a:rPr>
              <a:t>ǎ</a:t>
            </a:r>
            <a:r>
              <a:rPr lang="zh-CN" altLang="en-US">
                <a:latin typeface="宋体" panose="02010600030101010101" pitchFamily="2" charset="-122"/>
              </a:rPr>
              <a:t>n</a:t>
            </a:r>
            <a:r>
              <a:rPr lang="en-US" altLang="zh-CN">
                <a:latin typeface="宋体" panose="02010600030101010101" pitchFamily="2" charset="-122"/>
              </a:rPr>
              <a:t>ɡ</a:t>
            </a:r>
            <a:r>
              <a:rPr lang="zh-CN" altLang="en-US">
                <a:latin typeface="宋体" panose="02010600030101010101" pitchFamily="2" charset="-122"/>
              </a:rPr>
              <a:t> yi xi</a:t>
            </a:r>
            <a:r>
              <a:rPr lang="en-US" altLang="zh-CN">
                <a:latin typeface="宋体" panose="02010600030101010101" pitchFamily="2" charset="-122"/>
              </a:rPr>
              <a:t>ǎ</a:t>
            </a:r>
            <a:r>
              <a:rPr lang="zh-CN" altLang="en-US">
                <a:latin typeface="宋体" panose="02010600030101010101" pitchFamily="2" charset="-122"/>
              </a:rPr>
              <a:t>n</a:t>
            </a:r>
            <a:r>
              <a:rPr lang="en-US" altLang="zh-CN">
                <a:latin typeface="宋体" panose="02010600030101010101" pitchFamily="2" charset="-122"/>
              </a:rPr>
              <a:t>ɡ</a:t>
            </a:r>
            <a:r>
              <a:rPr lang="zh-CN" altLang="en-US">
                <a:latin typeface="宋体" panose="02010600030101010101" pitchFamily="2" charset="-122"/>
              </a:rPr>
              <a:t>  ji</a:t>
            </a:r>
            <a:r>
              <a:rPr lang="en-US" altLang="zh-CN">
                <a:latin typeface="宋体" panose="02010600030101010101" pitchFamily="2" charset="-122"/>
              </a:rPr>
              <a:t>ē</a:t>
            </a:r>
            <a:r>
              <a:rPr lang="zh-CN" altLang="en-US">
                <a:latin typeface="宋体" panose="02010600030101010101" pitchFamily="2" charset="-122"/>
              </a:rPr>
              <a:t> zhe </a:t>
            </a:r>
            <a:r>
              <a:rPr lang="en-US" altLang="zh-CN">
                <a:latin typeface="宋体" panose="02010600030101010101" pitchFamily="2" charset="-122"/>
              </a:rPr>
              <a:t>ɡā</a:t>
            </a:r>
            <a:r>
              <a:rPr lang="zh-CN" altLang="en-US">
                <a:latin typeface="宋体" panose="02010600030101010101" pitchFamily="2" charset="-122"/>
              </a:rPr>
              <a:t>i hu</a:t>
            </a:r>
            <a:r>
              <a:rPr lang="en-US" altLang="zh-CN">
                <a:latin typeface="宋体" panose="02010600030101010101" pitchFamily="2" charset="-122"/>
              </a:rPr>
              <a:t>à</a:t>
            </a:r>
            <a:r>
              <a:rPr lang="zh-CN" altLang="en-US">
                <a:latin typeface="宋体" panose="02010600030101010101" pitchFamily="2" charset="-122"/>
              </a:rPr>
              <a:t> j</a:t>
            </a:r>
            <a:r>
              <a:rPr lang="en-US" altLang="zh-CN">
                <a:latin typeface="宋体" panose="02010600030101010101" pitchFamily="2" charset="-122"/>
              </a:rPr>
              <a:t>ǐ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lang="en-US" altLang="zh-CN">
                <a:latin typeface="宋体" panose="02010600030101010101" pitchFamily="2" charset="-122"/>
              </a:rPr>
              <a:t>ɡè</a:t>
            </a:r>
            <a:r>
              <a:rPr lang="zh-CN" altLang="en-US">
                <a:latin typeface="宋体" panose="02010600030101010101" pitchFamily="2" charset="-122"/>
              </a:rPr>
              <a:t>    hu</a:t>
            </a:r>
            <a:r>
              <a:rPr lang="en-US" altLang="zh-CN">
                <a:latin typeface="宋体" panose="02010600030101010101" pitchFamily="2" charset="-122"/>
              </a:rPr>
              <a:t>à</a:t>
            </a:r>
            <a:r>
              <a:rPr lang="zh-CN" altLang="en-US">
                <a:latin typeface="宋体" panose="02010600030101010101" pitchFamily="2" charset="-122"/>
              </a:rPr>
              <a:t> yi hu</a:t>
            </a:r>
            <a:r>
              <a:rPr lang="en-US" altLang="zh-CN">
                <a:latin typeface="宋体" panose="02010600030101010101" pitchFamily="2" charset="-122"/>
              </a:rPr>
              <a:t>à   </a:t>
            </a:r>
            <a:r>
              <a:rPr lang="zh-CN" altLang="en-US">
                <a:latin typeface="宋体" panose="02010600030101010101" pitchFamily="2" charset="-122"/>
              </a:rPr>
              <a:t>qu</a:t>
            </a:r>
            <a:r>
              <a:rPr lang="en-US" altLang="zh-CN">
                <a:latin typeface="宋体" panose="02010600030101010101" pitchFamily="2" charset="-122"/>
              </a:rPr>
              <a:t>ā</a:t>
            </a:r>
            <a:r>
              <a:rPr lang="zh-CN" altLang="en-US">
                <a:latin typeface="宋体" panose="02010600030101010101" pitchFamily="2" charset="-122"/>
              </a:rPr>
              <a:t>n yi qu</a:t>
            </a:r>
            <a:r>
              <a:rPr lang="en-US" altLang="zh-CN">
                <a:latin typeface="宋体" panose="02010600030101010101" pitchFamily="2" charset="-122"/>
              </a:rPr>
              <a:t>ā</a:t>
            </a:r>
            <a:r>
              <a:rPr lang="zh-CN" altLang="en-US">
                <a:latin typeface="宋体" panose="02010600030101010101" pitchFamily="2" charset="-122"/>
              </a:rPr>
              <a:t>n</a:t>
            </a: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7652" name="矩形 6"/>
          <p:cNvSpPr>
            <a:spLocks noChangeArrowheads="1"/>
          </p:cNvSpPr>
          <p:nvPr/>
        </p:nvSpPr>
        <p:spPr bwMode="auto">
          <a:xfrm>
            <a:off x="188913" y="2077641"/>
            <a:ext cx="4924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endParaRPr lang="zh-CN" altLang="en-US" sz="3200"/>
          </a:p>
        </p:txBody>
      </p:sp>
      <p:sp>
        <p:nvSpPr>
          <p:cNvPr id="27653" name="矩形 13"/>
          <p:cNvSpPr>
            <a:spLocks noChangeArrowheads="1"/>
          </p:cNvSpPr>
          <p:nvPr/>
        </p:nvSpPr>
        <p:spPr bwMode="auto">
          <a:xfrm>
            <a:off x="477838" y="3198019"/>
            <a:ext cx="784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4              6              8             10            12</a:t>
            </a:r>
            <a:endParaRPr lang="zh-CN" altLang="en-US" sz="2400" dirty="0"/>
          </a:p>
        </p:txBody>
      </p:sp>
      <p:sp>
        <p:nvSpPr>
          <p:cNvPr id="27654" name="矩形 18"/>
          <p:cNvSpPr>
            <a:spLocks noChangeArrowheads="1"/>
          </p:cNvSpPr>
          <p:nvPr/>
        </p:nvSpPr>
        <p:spPr bwMode="auto">
          <a:xfrm>
            <a:off x="6227763" y="3198019"/>
            <a:ext cx="2736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2400"/>
          </a:p>
        </p:txBody>
      </p:sp>
      <p:pic>
        <p:nvPicPr>
          <p:cNvPr id="27655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51601" y="3113485"/>
            <a:ext cx="2435225" cy="29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18363" y="2401491"/>
            <a:ext cx="900112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椭圆 9"/>
          <p:cNvSpPr/>
          <p:nvPr/>
        </p:nvSpPr>
        <p:spPr>
          <a:xfrm>
            <a:off x="7186613" y="3198019"/>
            <a:ext cx="449262" cy="34528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2"/>
          <p:cNvSpPr>
            <a:spLocks noChangeArrowheads="1"/>
          </p:cNvSpPr>
          <p:nvPr/>
        </p:nvSpPr>
        <p:spPr bwMode="auto">
          <a:xfrm>
            <a:off x="261938" y="1618060"/>
            <a:ext cx="4924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endParaRPr lang="zh-CN" altLang="en-US" sz="3200"/>
          </a:p>
        </p:txBody>
      </p:sp>
      <p:sp>
        <p:nvSpPr>
          <p:cNvPr id="28674" name="矩形 3"/>
          <p:cNvSpPr>
            <a:spLocks noChangeArrowheads="1"/>
          </p:cNvSpPr>
          <p:nvPr/>
        </p:nvSpPr>
        <p:spPr bwMode="auto">
          <a:xfrm>
            <a:off x="395288" y="2737247"/>
            <a:ext cx="784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18                 15             12             9          6</a:t>
            </a:r>
            <a:endParaRPr lang="zh-CN" altLang="en-US" sz="2400" dirty="0"/>
          </a:p>
        </p:txBody>
      </p:sp>
      <p:sp>
        <p:nvSpPr>
          <p:cNvPr id="28675" name="矩形 4"/>
          <p:cNvSpPr>
            <a:spLocks noChangeArrowheads="1"/>
          </p:cNvSpPr>
          <p:nvPr/>
        </p:nvSpPr>
        <p:spPr bwMode="auto">
          <a:xfrm>
            <a:off x="6543675" y="2731294"/>
            <a:ext cx="2736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2400"/>
          </a:p>
        </p:txBody>
      </p:sp>
      <p:pic>
        <p:nvPicPr>
          <p:cNvPr id="28676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23039" y="2653904"/>
            <a:ext cx="2435225" cy="29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7"/>
          <p:cNvSpPr/>
          <p:nvPr/>
        </p:nvSpPr>
        <p:spPr>
          <a:xfrm>
            <a:off x="7686675" y="2725341"/>
            <a:ext cx="450850" cy="34647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34276" y="2219325"/>
            <a:ext cx="398463" cy="43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8939" y="2158604"/>
            <a:ext cx="6245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1"/>
          <p:cNvSpPr>
            <a:spLocks noChangeArrowheads="1"/>
          </p:cNvSpPr>
          <p:nvPr/>
        </p:nvSpPr>
        <p:spPr bwMode="auto">
          <a:xfrm>
            <a:off x="683568" y="627726"/>
            <a:ext cx="7560840" cy="1298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二、下面袋子里的珠子数是按规律排列的。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第10袋里有几颗珠子?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698" name="矩形 3"/>
          <p:cNvSpPr>
            <a:spLocks noChangeArrowheads="1"/>
          </p:cNvSpPr>
          <p:nvPr/>
        </p:nvSpPr>
        <p:spPr bwMode="auto">
          <a:xfrm>
            <a:off x="1619250" y="3327798"/>
            <a:ext cx="4278544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第10袋里有11颗珠子。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9699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6388" y="2318148"/>
            <a:ext cx="4265612" cy="58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14851" y="2318147"/>
            <a:ext cx="4265613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3"/>
          <p:cNvPicPr>
            <a:picLocks noChangeAspect="1" noChangeArrowheads="1"/>
          </p:cNvPicPr>
          <p:nvPr/>
        </p:nvPicPr>
        <p:blipFill>
          <a:blip r:embed="rId1" cstate="email"/>
          <a:srcRect l="12271"/>
          <a:stretch>
            <a:fillRect/>
          </a:stretch>
        </p:blipFill>
        <p:spPr bwMode="auto">
          <a:xfrm>
            <a:off x="0" y="572692"/>
            <a:ext cx="4211638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图片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4" y="701279"/>
            <a:ext cx="1131887" cy="8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07950" y="1418542"/>
            <a:ext cx="43195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749300" eaLnBrk="0" hangingPunct="0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空白处该画什么？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8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2416969"/>
            <a:ext cx="1804988" cy="1072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26301" y="2387204"/>
            <a:ext cx="1433513" cy="107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15201" y="2483644"/>
            <a:ext cx="6000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967664" y="2483644"/>
            <a:ext cx="6000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15201" y="2971800"/>
            <a:ext cx="6000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62901" y="2968229"/>
            <a:ext cx="625475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图片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8001" y="2407444"/>
            <a:ext cx="6054725" cy="1063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2"/>
          <p:cNvSpPr txBox="1"/>
          <p:nvPr/>
        </p:nvSpPr>
        <p:spPr>
          <a:xfrm>
            <a:off x="755577" y="897672"/>
            <a:ext cx="3184877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zh-CN" altLang="en-US" noProof="1">
                <a:sym typeface="+mn-lt"/>
              </a:rPr>
              <a:t>一、复习引入</a:t>
            </a:r>
            <a:endParaRPr lang="zh-CN" altLang="en-US" noProof="1"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3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572692"/>
            <a:ext cx="4427538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图片 3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4" y="701279"/>
            <a:ext cx="1131887" cy="8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92189" y="2178844"/>
          <a:ext cx="301625" cy="662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625"/>
              </a:tblGrid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873250" y="2178844"/>
          <a:ext cx="301625" cy="662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625"/>
              </a:tblGrid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247901" y="2178844"/>
          <a:ext cx="301625" cy="662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625"/>
              </a:tblGrid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241676" y="2178844"/>
          <a:ext cx="301625" cy="662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625"/>
              </a:tblGrid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621089" y="2178844"/>
          <a:ext cx="301625" cy="662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625"/>
              </a:tblGrid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3975101" y="2178844"/>
          <a:ext cx="301625" cy="662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625"/>
              </a:tblGrid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4945064" y="2178844"/>
          <a:ext cx="301625" cy="662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625"/>
              </a:tblGrid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5402264" y="2178844"/>
          <a:ext cx="301625" cy="662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625"/>
              </a:tblGrid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5853114" y="2178844"/>
          <a:ext cx="301625" cy="662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625"/>
              </a:tblGrid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6280151" y="2178844"/>
          <a:ext cx="301625" cy="662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625"/>
              </a:tblGrid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297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70939" marR="70939" marT="26612" marB="26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8" name="下弧形箭头 37"/>
          <p:cNvSpPr/>
          <p:nvPr/>
        </p:nvSpPr>
        <p:spPr>
          <a:xfrm>
            <a:off x="1095376" y="3132535"/>
            <a:ext cx="1050925" cy="183356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41" name="下弧形箭头 40"/>
          <p:cNvSpPr/>
          <p:nvPr/>
        </p:nvSpPr>
        <p:spPr>
          <a:xfrm>
            <a:off x="2254251" y="3132535"/>
            <a:ext cx="1433513" cy="183356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42" name="下弧形箭头 41"/>
          <p:cNvSpPr/>
          <p:nvPr/>
        </p:nvSpPr>
        <p:spPr>
          <a:xfrm>
            <a:off x="3816351" y="3132535"/>
            <a:ext cx="1958975" cy="183356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43" name="下弧形箭头 42"/>
          <p:cNvSpPr/>
          <p:nvPr/>
        </p:nvSpPr>
        <p:spPr>
          <a:xfrm>
            <a:off x="5775325" y="3128963"/>
            <a:ext cx="1225550" cy="183356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pic>
        <p:nvPicPr>
          <p:cNvPr id="12395" name="图片 4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9888" y="1535906"/>
            <a:ext cx="635000" cy="396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6" name="文本框 44"/>
          <p:cNvSpPr txBox="1">
            <a:spLocks noChangeArrowheads="1"/>
          </p:cNvSpPr>
          <p:nvPr/>
        </p:nvSpPr>
        <p:spPr bwMode="auto">
          <a:xfrm>
            <a:off x="981076" y="2787254"/>
            <a:ext cx="8107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3          6               9                    12          __    __    __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281113" y="3436144"/>
            <a:ext cx="569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+3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2549526" y="3436144"/>
            <a:ext cx="569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+3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511676" y="3436144"/>
            <a:ext cx="569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+3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6103939" y="3436144"/>
            <a:ext cx="569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+3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6753226" y="2790825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7464426" y="2790825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8185151" y="2772967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2404" name="文本框 56"/>
          <p:cNvSpPr txBox="1">
            <a:spLocks noChangeArrowheads="1"/>
          </p:cNvSpPr>
          <p:nvPr/>
        </p:nvSpPr>
        <p:spPr bwMode="auto">
          <a:xfrm>
            <a:off x="974725" y="1515666"/>
            <a:ext cx="31067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找规律，填数。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2405" name="矩形 57"/>
          <p:cNvSpPr>
            <a:spLocks noChangeArrowheads="1"/>
          </p:cNvSpPr>
          <p:nvPr/>
        </p:nvSpPr>
        <p:spPr bwMode="auto">
          <a:xfrm>
            <a:off x="95251" y="2085975"/>
            <a:ext cx="9890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endParaRPr lang="zh-CN" altLang="en-US" sz="2800" dirty="0"/>
          </a:p>
        </p:txBody>
      </p:sp>
      <p:sp>
        <p:nvSpPr>
          <p:cNvPr id="34" name="Rectangle 2"/>
          <p:cNvSpPr txBox="1"/>
          <p:nvPr/>
        </p:nvSpPr>
        <p:spPr>
          <a:xfrm>
            <a:off x="551134" y="884227"/>
            <a:ext cx="3596755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zh-CN" altLang="en-US" noProof="1"/>
              <a:t>二、探究新知</a:t>
            </a: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41" grpId="0" bldLvl="0" animBg="1"/>
      <p:bldP spid="42" grpId="0" bldLvl="0" animBg="1"/>
      <p:bldP spid="43" grpId="0" bldLvl="0" animBg="1"/>
      <p:bldP spid="46" grpId="0"/>
      <p:bldP spid="47" grpId="0"/>
      <p:bldP spid="48" grpId="0"/>
      <p:bldP spid="49" grpId="0"/>
      <p:bldP spid="54" grpId="0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下弧形箭头 37"/>
          <p:cNvSpPr/>
          <p:nvPr/>
        </p:nvSpPr>
        <p:spPr>
          <a:xfrm>
            <a:off x="962025" y="2612232"/>
            <a:ext cx="1900238" cy="221456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42" name="下弧形箭头 41"/>
          <p:cNvSpPr/>
          <p:nvPr/>
        </p:nvSpPr>
        <p:spPr>
          <a:xfrm>
            <a:off x="3116264" y="2619376"/>
            <a:ext cx="1920875" cy="222647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43" name="下弧形箭头 42"/>
          <p:cNvSpPr/>
          <p:nvPr/>
        </p:nvSpPr>
        <p:spPr>
          <a:xfrm>
            <a:off x="5065714" y="2619376"/>
            <a:ext cx="1519237" cy="222647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4340" name="文本框 44"/>
          <p:cNvSpPr txBox="1">
            <a:spLocks noChangeArrowheads="1"/>
          </p:cNvSpPr>
          <p:nvPr/>
        </p:nvSpPr>
        <p:spPr bwMode="auto">
          <a:xfrm>
            <a:off x="847726" y="2215754"/>
            <a:ext cx="8107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11                   9                    7               5      __    __  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577975" y="2895600"/>
            <a:ext cx="48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-2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14342" name="Group 25"/>
          <p:cNvGrpSpPr/>
          <p:nvPr/>
        </p:nvGrpSpPr>
        <p:grpSpPr bwMode="auto">
          <a:xfrm>
            <a:off x="400050" y="1825229"/>
            <a:ext cx="1371600" cy="344090"/>
            <a:chOff x="0" y="0"/>
            <a:chExt cx="2003425" cy="669925"/>
          </a:xfrm>
        </p:grpSpPr>
        <p:sp>
          <p:nvSpPr>
            <p:cNvPr id="14343" name="Rectangle 13"/>
            <p:cNvSpPr>
              <a:spLocks noChangeArrowheads="1"/>
            </p:cNvSpPr>
            <p:nvPr/>
          </p:nvSpPr>
          <p:spPr bwMode="auto">
            <a:xfrm>
              <a:off x="666750" y="0"/>
              <a:ext cx="334963" cy="334963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44" name="Rectangle 14"/>
            <p:cNvSpPr>
              <a:spLocks noChangeArrowheads="1"/>
            </p:cNvSpPr>
            <p:nvPr/>
          </p:nvSpPr>
          <p:spPr bwMode="auto">
            <a:xfrm>
              <a:off x="666750" y="334963"/>
              <a:ext cx="334963" cy="334962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45" name="Rectangle 15"/>
            <p:cNvSpPr>
              <a:spLocks noChangeArrowheads="1"/>
            </p:cNvSpPr>
            <p:nvPr/>
          </p:nvSpPr>
          <p:spPr bwMode="auto">
            <a:xfrm>
              <a:off x="998538" y="0"/>
              <a:ext cx="334962" cy="334963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46" name="Rectangle 16"/>
            <p:cNvSpPr>
              <a:spLocks noChangeArrowheads="1"/>
            </p:cNvSpPr>
            <p:nvPr/>
          </p:nvSpPr>
          <p:spPr bwMode="auto">
            <a:xfrm>
              <a:off x="998538" y="334963"/>
              <a:ext cx="334962" cy="334962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47" name="Rectangle 17"/>
            <p:cNvSpPr>
              <a:spLocks noChangeArrowheads="1"/>
            </p:cNvSpPr>
            <p:nvPr/>
          </p:nvSpPr>
          <p:spPr bwMode="auto">
            <a:xfrm>
              <a:off x="334963" y="0"/>
              <a:ext cx="334962" cy="334963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48" name="Rectangle 18"/>
            <p:cNvSpPr>
              <a:spLocks noChangeArrowheads="1"/>
            </p:cNvSpPr>
            <p:nvPr/>
          </p:nvSpPr>
          <p:spPr bwMode="auto">
            <a:xfrm>
              <a:off x="334963" y="334963"/>
              <a:ext cx="334962" cy="334962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49" name="Rectangle 19"/>
            <p:cNvSpPr>
              <a:spLocks noChangeArrowheads="1"/>
            </p:cNvSpPr>
            <p:nvPr/>
          </p:nvSpPr>
          <p:spPr bwMode="auto">
            <a:xfrm>
              <a:off x="1333500" y="0"/>
              <a:ext cx="334963" cy="334963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50" name="Rectangle 20"/>
            <p:cNvSpPr>
              <a:spLocks noChangeArrowheads="1"/>
            </p:cNvSpPr>
            <p:nvPr/>
          </p:nvSpPr>
          <p:spPr bwMode="auto">
            <a:xfrm>
              <a:off x="1333500" y="334963"/>
              <a:ext cx="334963" cy="334962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51" name="Rectangle 21"/>
            <p:cNvSpPr>
              <a:spLocks noChangeArrowheads="1"/>
            </p:cNvSpPr>
            <p:nvPr/>
          </p:nvSpPr>
          <p:spPr bwMode="auto">
            <a:xfrm>
              <a:off x="1668463" y="0"/>
              <a:ext cx="334962" cy="334963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52" name="Rectangle 22"/>
            <p:cNvSpPr>
              <a:spLocks noChangeArrowheads="1"/>
            </p:cNvSpPr>
            <p:nvPr/>
          </p:nvSpPr>
          <p:spPr bwMode="auto">
            <a:xfrm>
              <a:off x="1668463" y="334963"/>
              <a:ext cx="334962" cy="334962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53" name="Rectangle 23"/>
            <p:cNvSpPr>
              <a:spLocks noChangeArrowheads="1"/>
            </p:cNvSpPr>
            <p:nvPr/>
          </p:nvSpPr>
          <p:spPr bwMode="auto">
            <a:xfrm>
              <a:off x="0" y="334963"/>
              <a:ext cx="334963" cy="334962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354" name="Group 37"/>
          <p:cNvGrpSpPr/>
          <p:nvPr/>
        </p:nvGrpSpPr>
        <p:grpSpPr bwMode="auto">
          <a:xfrm>
            <a:off x="2406651" y="1821656"/>
            <a:ext cx="1141413" cy="344091"/>
            <a:chOff x="1559" y="1752"/>
            <a:chExt cx="1051" cy="422"/>
          </a:xfrm>
        </p:grpSpPr>
        <p:sp>
          <p:nvSpPr>
            <p:cNvPr id="14355" name="Rectangle 13"/>
            <p:cNvSpPr>
              <a:spLocks noChangeArrowheads="1"/>
            </p:cNvSpPr>
            <p:nvPr/>
          </p:nvSpPr>
          <p:spPr bwMode="auto">
            <a:xfrm>
              <a:off x="1979" y="1752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56" name="Rectangle 14"/>
            <p:cNvSpPr>
              <a:spLocks noChangeArrowheads="1"/>
            </p:cNvSpPr>
            <p:nvPr/>
          </p:nvSpPr>
          <p:spPr bwMode="auto">
            <a:xfrm>
              <a:off x="1979" y="1963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57" name="Rectangle 15"/>
            <p:cNvSpPr>
              <a:spLocks noChangeArrowheads="1"/>
            </p:cNvSpPr>
            <p:nvPr/>
          </p:nvSpPr>
          <p:spPr bwMode="auto">
            <a:xfrm>
              <a:off x="2188" y="1752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58" name="Rectangle 16"/>
            <p:cNvSpPr>
              <a:spLocks noChangeArrowheads="1"/>
            </p:cNvSpPr>
            <p:nvPr/>
          </p:nvSpPr>
          <p:spPr bwMode="auto">
            <a:xfrm>
              <a:off x="2188" y="1963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59" name="Rectangle 17"/>
            <p:cNvSpPr>
              <a:spLocks noChangeArrowheads="1"/>
            </p:cNvSpPr>
            <p:nvPr/>
          </p:nvSpPr>
          <p:spPr bwMode="auto">
            <a:xfrm>
              <a:off x="1770" y="1752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60" name="Rectangle 18"/>
            <p:cNvSpPr>
              <a:spLocks noChangeArrowheads="1"/>
            </p:cNvSpPr>
            <p:nvPr/>
          </p:nvSpPr>
          <p:spPr bwMode="auto">
            <a:xfrm>
              <a:off x="1770" y="1963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61" name="Rectangle 19"/>
            <p:cNvSpPr>
              <a:spLocks noChangeArrowheads="1"/>
            </p:cNvSpPr>
            <p:nvPr/>
          </p:nvSpPr>
          <p:spPr bwMode="auto">
            <a:xfrm>
              <a:off x="2399" y="1752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62" name="Rectangle 20"/>
            <p:cNvSpPr>
              <a:spLocks noChangeArrowheads="1"/>
            </p:cNvSpPr>
            <p:nvPr/>
          </p:nvSpPr>
          <p:spPr bwMode="auto">
            <a:xfrm>
              <a:off x="2399" y="1963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63" name="Rectangle 23"/>
            <p:cNvSpPr>
              <a:spLocks noChangeArrowheads="1"/>
            </p:cNvSpPr>
            <p:nvPr/>
          </p:nvSpPr>
          <p:spPr bwMode="auto">
            <a:xfrm>
              <a:off x="1559" y="1963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364" name="Group 47"/>
          <p:cNvGrpSpPr/>
          <p:nvPr/>
        </p:nvGrpSpPr>
        <p:grpSpPr bwMode="auto">
          <a:xfrm>
            <a:off x="4581526" y="1820467"/>
            <a:ext cx="912813" cy="344090"/>
            <a:chOff x="2993" y="1753"/>
            <a:chExt cx="840" cy="422"/>
          </a:xfrm>
        </p:grpSpPr>
        <p:sp>
          <p:nvSpPr>
            <p:cNvPr id="14365" name="Rectangle 13"/>
            <p:cNvSpPr>
              <a:spLocks noChangeArrowheads="1"/>
            </p:cNvSpPr>
            <p:nvPr/>
          </p:nvSpPr>
          <p:spPr bwMode="auto">
            <a:xfrm>
              <a:off x="3413" y="1753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66" name="Rectangle 14"/>
            <p:cNvSpPr>
              <a:spLocks noChangeArrowheads="1"/>
            </p:cNvSpPr>
            <p:nvPr/>
          </p:nvSpPr>
          <p:spPr bwMode="auto">
            <a:xfrm>
              <a:off x="3413" y="1964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67" name="Rectangle 15"/>
            <p:cNvSpPr>
              <a:spLocks noChangeArrowheads="1"/>
            </p:cNvSpPr>
            <p:nvPr/>
          </p:nvSpPr>
          <p:spPr bwMode="auto">
            <a:xfrm>
              <a:off x="3622" y="1753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68" name="Rectangle 16"/>
            <p:cNvSpPr>
              <a:spLocks noChangeArrowheads="1"/>
            </p:cNvSpPr>
            <p:nvPr/>
          </p:nvSpPr>
          <p:spPr bwMode="auto">
            <a:xfrm>
              <a:off x="3622" y="1964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69" name="Rectangle 17"/>
            <p:cNvSpPr>
              <a:spLocks noChangeArrowheads="1"/>
            </p:cNvSpPr>
            <p:nvPr/>
          </p:nvSpPr>
          <p:spPr bwMode="auto">
            <a:xfrm>
              <a:off x="3204" y="1753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70" name="Rectangle 18"/>
            <p:cNvSpPr>
              <a:spLocks noChangeArrowheads="1"/>
            </p:cNvSpPr>
            <p:nvPr/>
          </p:nvSpPr>
          <p:spPr bwMode="auto">
            <a:xfrm>
              <a:off x="3204" y="1964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71" name="Rectangle 23"/>
            <p:cNvSpPr>
              <a:spLocks noChangeArrowheads="1"/>
            </p:cNvSpPr>
            <p:nvPr/>
          </p:nvSpPr>
          <p:spPr bwMode="auto">
            <a:xfrm>
              <a:off x="2993" y="1964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372" name="Group 55"/>
          <p:cNvGrpSpPr/>
          <p:nvPr/>
        </p:nvGrpSpPr>
        <p:grpSpPr bwMode="auto">
          <a:xfrm>
            <a:off x="6129338" y="1819275"/>
            <a:ext cx="685800" cy="344091"/>
            <a:chOff x="3969" y="1752"/>
            <a:chExt cx="631" cy="422"/>
          </a:xfrm>
        </p:grpSpPr>
        <p:sp>
          <p:nvSpPr>
            <p:cNvPr id="14373" name="Rectangle 13"/>
            <p:cNvSpPr>
              <a:spLocks noChangeArrowheads="1"/>
            </p:cNvSpPr>
            <p:nvPr/>
          </p:nvSpPr>
          <p:spPr bwMode="auto">
            <a:xfrm>
              <a:off x="4389" y="1752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74" name="Rectangle 14"/>
            <p:cNvSpPr>
              <a:spLocks noChangeArrowheads="1"/>
            </p:cNvSpPr>
            <p:nvPr/>
          </p:nvSpPr>
          <p:spPr bwMode="auto">
            <a:xfrm>
              <a:off x="4389" y="1963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75" name="Rectangle 17"/>
            <p:cNvSpPr>
              <a:spLocks noChangeArrowheads="1"/>
            </p:cNvSpPr>
            <p:nvPr/>
          </p:nvSpPr>
          <p:spPr bwMode="auto">
            <a:xfrm>
              <a:off x="4180" y="1752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76" name="Rectangle 18"/>
            <p:cNvSpPr>
              <a:spLocks noChangeArrowheads="1"/>
            </p:cNvSpPr>
            <p:nvPr/>
          </p:nvSpPr>
          <p:spPr bwMode="auto">
            <a:xfrm>
              <a:off x="4180" y="1963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77" name="Rectangle 23"/>
            <p:cNvSpPr>
              <a:spLocks noChangeArrowheads="1"/>
            </p:cNvSpPr>
            <p:nvPr/>
          </p:nvSpPr>
          <p:spPr bwMode="auto">
            <a:xfrm>
              <a:off x="3969" y="1963"/>
              <a:ext cx="211" cy="211"/>
            </a:xfrm>
            <a:prstGeom prst="rect">
              <a:avLst/>
            </a:prstGeom>
            <a:solidFill>
              <a:srgbClr val="D2D9EC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3786189" y="2895600"/>
            <a:ext cx="48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-2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5508626" y="2895600"/>
            <a:ext cx="9044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-(    )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811838" y="2895600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</a:rPr>
              <a:t>2</a:t>
            </a:r>
            <a:endParaRPr lang="zh-CN" altLang="en-US" sz="3200"/>
          </a:p>
        </p:txBody>
      </p:sp>
      <p:sp>
        <p:nvSpPr>
          <p:cNvPr id="86" name="矩形 85"/>
          <p:cNvSpPr>
            <a:spLocks noChangeArrowheads="1"/>
          </p:cNvSpPr>
          <p:nvPr/>
        </p:nvSpPr>
        <p:spPr bwMode="auto">
          <a:xfrm>
            <a:off x="7167563" y="2227660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87" name="矩形 86"/>
          <p:cNvSpPr>
            <a:spLocks noChangeArrowheads="1"/>
          </p:cNvSpPr>
          <p:nvPr/>
        </p:nvSpPr>
        <p:spPr bwMode="auto">
          <a:xfrm>
            <a:off x="7880351" y="2227660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42" grpId="0" bldLvl="0" animBg="1"/>
      <p:bldP spid="43" grpId="0" bldLvl="0" animBg="1"/>
      <p:bldP spid="46" grpId="0"/>
      <p:bldP spid="84" grpId="0"/>
      <p:bldP spid="85" grpId="0"/>
      <p:bldP spid="4" grpId="0"/>
      <p:bldP spid="86" grpId="0"/>
      <p:bldP spid="8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46"/>
          <p:cNvSpPr>
            <a:spLocks noChangeShapeType="1"/>
          </p:cNvSpPr>
          <p:nvPr/>
        </p:nvSpPr>
        <p:spPr bwMode="auto">
          <a:xfrm>
            <a:off x="6761163" y="1899047"/>
            <a:ext cx="576262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265113" y="1512094"/>
            <a:ext cx="6989762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5        10          15        20          25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Group 5"/>
          <p:cNvGrpSpPr/>
          <p:nvPr/>
        </p:nvGrpSpPr>
        <p:grpSpPr bwMode="auto">
          <a:xfrm>
            <a:off x="1384301" y="1952625"/>
            <a:ext cx="1008063" cy="823913"/>
            <a:chOff x="930" y="1933"/>
            <a:chExt cx="635" cy="692"/>
          </a:xfrm>
        </p:grpSpPr>
        <p:sp>
          <p:nvSpPr>
            <p:cNvPr id="16388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0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389" name="Rectangle 6"/>
            <p:cNvSpPr>
              <a:spLocks noChangeArrowheads="1"/>
            </p:cNvSpPr>
            <p:nvPr/>
          </p:nvSpPr>
          <p:spPr bwMode="auto">
            <a:xfrm>
              <a:off x="957" y="2075"/>
              <a:ext cx="455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" name="Text Box 150"/>
          <p:cNvSpPr txBox="1">
            <a:spLocks noChangeArrowheads="1"/>
          </p:cNvSpPr>
          <p:nvPr/>
        </p:nvSpPr>
        <p:spPr bwMode="auto">
          <a:xfrm>
            <a:off x="5213351" y="2172892"/>
            <a:ext cx="504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5 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Line 146"/>
          <p:cNvSpPr>
            <a:spLocks noChangeShapeType="1"/>
          </p:cNvSpPr>
          <p:nvPr/>
        </p:nvSpPr>
        <p:spPr bwMode="auto">
          <a:xfrm>
            <a:off x="7883526" y="1910954"/>
            <a:ext cx="576263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9" name="Text Box 150"/>
          <p:cNvSpPr txBox="1">
            <a:spLocks noChangeArrowheads="1"/>
          </p:cNvSpPr>
          <p:nvPr/>
        </p:nvSpPr>
        <p:spPr bwMode="auto">
          <a:xfrm>
            <a:off x="7872413" y="1509713"/>
            <a:ext cx="66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150"/>
          <p:cNvSpPr txBox="1">
            <a:spLocks noChangeArrowheads="1"/>
          </p:cNvSpPr>
          <p:nvPr/>
        </p:nvSpPr>
        <p:spPr bwMode="auto">
          <a:xfrm>
            <a:off x="6743700" y="1509713"/>
            <a:ext cx="693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7" name="Group 18"/>
          <p:cNvGrpSpPr/>
          <p:nvPr/>
        </p:nvGrpSpPr>
        <p:grpSpPr bwMode="auto">
          <a:xfrm>
            <a:off x="2540001" y="1952625"/>
            <a:ext cx="1008063" cy="823913"/>
            <a:chOff x="930" y="1933"/>
            <a:chExt cx="635" cy="692"/>
          </a:xfrm>
        </p:grpSpPr>
        <p:sp>
          <p:nvSpPr>
            <p:cNvPr id="16395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0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396" name="Rectangle 6"/>
            <p:cNvSpPr>
              <a:spLocks noChangeArrowheads="1"/>
            </p:cNvSpPr>
            <p:nvPr/>
          </p:nvSpPr>
          <p:spPr bwMode="auto">
            <a:xfrm>
              <a:off x="957" y="2075"/>
              <a:ext cx="455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0" name="Group 21"/>
          <p:cNvGrpSpPr/>
          <p:nvPr/>
        </p:nvGrpSpPr>
        <p:grpSpPr bwMode="auto">
          <a:xfrm>
            <a:off x="3678238" y="1952625"/>
            <a:ext cx="1008062" cy="823913"/>
            <a:chOff x="930" y="1933"/>
            <a:chExt cx="635" cy="692"/>
          </a:xfrm>
        </p:grpSpPr>
        <p:sp>
          <p:nvSpPr>
            <p:cNvPr id="16398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0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399" name="Rectangle 6"/>
            <p:cNvSpPr>
              <a:spLocks noChangeArrowheads="1"/>
            </p:cNvSpPr>
            <p:nvPr/>
          </p:nvSpPr>
          <p:spPr bwMode="auto">
            <a:xfrm>
              <a:off x="956" y="2075"/>
              <a:ext cx="455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" name="Group 24"/>
          <p:cNvGrpSpPr/>
          <p:nvPr/>
        </p:nvGrpSpPr>
        <p:grpSpPr bwMode="auto">
          <a:xfrm>
            <a:off x="4557713" y="1952625"/>
            <a:ext cx="1443038" cy="823913"/>
            <a:chOff x="750" y="1933"/>
            <a:chExt cx="909" cy="692"/>
          </a:xfrm>
        </p:grpSpPr>
        <p:sp>
          <p:nvSpPr>
            <p:cNvPr id="16401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0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402" name="Rectangle 6"/>
            <p:cNvSpPr>
              <a:spLocks noChangeArrowheads="1"/>
            </p:cNvSpPr>
            <p:nvPr/>
          </p:nvSpPr>
          <p:spPr bwMode="auto">
            <a:xfrm>
              <a:off x="750" y="2075"/>
              <a:ext cx="909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＋（  ）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6" name="Group 27"/>
          <p:cNvGrpSpPr/>
          <p:nvPr/>
        </p:nvGrpSpPr>
        <p:grpSpPr bwMode="auto">
          <a:xfrm>
            <a:off x="5999163" y="1952625"/>
            <a:ext cx="1008062" cy="823913"/>
            <a:chOff x="930" y="1933"/>
            <a:chExt cx="635" cy="692"/>
          </a:xfrm>
        </p:grpSpPr>
        <p:sp>
          <p:nvSpPr>
            <p:cNvPr id="16404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0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405" name="Rectangle 6"/>
            <p:cNvSpPr>
              <a:spLocks noChangeArrowheads="1"/>
            </p:cNvSpPr>
            <p:nvPr/>
          </p:nvSpPr>
          <p:spPr bwMode="auto">
            <a:xfrm>
              <a:off x="956" y="2075"/>
              <a:ext cx="455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 bwMode="auto">
          <a:xfrm>
            <a:off x="7164388" y="1952625"/>
            <a:ext cx="1008062" cy="823913"/>
            <a:chOff x="930" y="1933"/>
            <a:chExt cx="635" cy="692"/>
          </a:xfrm>
        </p:grpSpPr>
        <p:sp>
          <p:nvSpPr>
            <p:cNvPr id="16407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0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408" name="Rectangle 6"/>
            <p:cNvSpPr>
              <a:spLocks noChangeArrowheads="1"/>
            </p:cNvSpPr>
            <p:nvPr/>
          </p:nvSpPr>
          <p:spPr bwMode="auto">
            <a:xfrm>
              <a:off x="956" y="2075"/>
              <a:ext cx="455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4" name="Group 2"/>
          <p:cNvGrpSpPr/>
          <p:nvPr/>
        </p:nvGrpSpPr>
        <p:grpSpPr bwMode="auto">
          <a:xfrm>
            <a:off x="4826001" y="3315893"/>
            <a:ext cx="1008063" cy="795337"/>
            <a:chOff x="930" y="1933"/>
            <a:chExt cx="635" cy="668"/>
          </a:xfrm>
        </p:grpSpPr>
        <p:sp>
          <p:nvSpPr>
            <p:cNvPr id="16410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11" name="Rectangle 6"/>
            <p:cNvSpPr>
              <a:spLocks noChangeArrowheads="1"/>
            </p:cNvSpPr>
            <p:nvPr/>
          </p:nvSpPr>
          <p:spPr bwMode="auto">
            <a:xfrm>
              <a:off x="938" y="2051"/>
              <a:ext cx="624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-(     )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7" name="Line 146"/>
          <p:cNvSpPr>
            <a:spLocks noChangeShapeType="1"/>
          </p:cNvSpPr>
          <p:nvPr/>
        </p:nvSpPr>
        <p:spPr bwMode="auto">
          <a:xfrm>
            <a:off x="6896101" y="3262313"/>
            <a:ext cx="576263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6413" name="Rectangle 3"/>
          <p:cNvSpPr>
            <a:spLocks noChangeArrowheads="1"/>
          </p:cNvSpPr>
          <p:nvPr/>
        </p:nvSpPr>
        <p:spPr bwMode="auto">
          <a:xfrm>
            <a:off x="212726" y="2831306"/>
            <a:ext cx="6989763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24        20         16        12           8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9" name="Group 15"/>
          <p:cNvGrpSpPr/>
          <p:nvPr/>
        </p:nvGrpSpPr>
        <p:grpSpPr bwMode="auto">
          <a:xfrm>
            <a:off x="1365251" y="3315893"/>
            <a:ext cx="1008063" cy="823912"/>
            <a:chOff x="930" y="1933"/>
            <a:chExt cx="635" cy="692"/>
          </a:xfrm>
        </p:grpSpPr>
        <p:sp>
          <p:nvSpPr>
            <p:cNvPr id="16415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16" name="Rectangle 6"/>
            <p:cNvSpPr>
              <a:spLocks noChangeArrowheads="1"/>
            </p:cNvSpPr>
            <p:nvPr/>
          </p:nvSpPr>
          <p:spPr bwMode="auto">
            <a:xfrm>
              <a:off x="945" y="2075"/>
              <a:ext cx="455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42" name="Text Box 150"/>
          <p:cNvSpPr txBox="1">
            <a:spLocks noChangeArrowheads="1"/>
          </p:cNvSpPr>
          <p:nvPr/>
        </p:nvSpPr>
        <p:spPr bwMode="auto">
          <a:xfrm>
            <a:off x="5124451" y="3534966"/>
            <a:ext cx="504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4 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Line 146"/>
          <p:cNvSpPr>
            <a:spLocks noChangeShapeType="1"/>
          </p:cNvSpPr>
          <p:nvPr/>
        </p:nvSpPr>
        <p:spPr bwMode="auto">
          <a:xfrm>
            <a:off x="7816851" y="3274219"/>
            <a:ext cx="576263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44" name="Text Box 150"/>
          <p:cNvSpPr txBox="1">
            <a:spLocks noChangeArrowheads="1"/>
          </p:cNvSpPr>
          <p:nvPr/>
        </p:nvSpPr>
        <p:spPr bwMode="auto">
          <a:xfrm>
            <a:off x="7772400" y="2872979"/>
            <a:ext cx="66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" name="Text Box 150"/>
          <p:cNvSpPr txBox="1">
            <a:spLocks noChangeArrowheads="1"/>
          </p:cNvSpPr>
          <p:nvPr/>
        </p:nvSpPr>
        <p:spPr bwMode="auto">
          <a:xfrm>
            <a:off x="6859589" y="2872979"/>
            <a:ext cx="693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6" name="Group 22"/>
          <p:cNvGrpSpPr/>
          <p:nvPr/>
        </p:nvGrpSpPr>
        <p:grpSpPr bwMode="auto">
          <a:xfrm>
            <a:off x="2520951" y="3315893"/>
            <a:ext cx="1008063" cy="823912"/>
            <a:chOff x="930" y="1933"/>
            <a:chExt cx="635" cy="692"/>
          </a:xfrm>
        </p:grpSpPr>
        <p:sp>
          <p:nvSpPr>
            <p:cNvPr id="16422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23" name="Rectangle 6"/>
            <p:cNvSpPr>
              <a:spLocks noChangeArrowheads="1"/>
            </p:cNvSpPr>
            <p:nvPr/>
          </p:nvSpPr>
          <p:spPr bwMode="auto">
            <a:xfrm>
              <a:off x="944" y="2075"/>
              <a:ext cx="455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9" name="Group 25"/>
          <p:cNvGrpSpPr/>
          <p:nvPr/>
        </p:nvGrpSpPr>
        <p:grpSpPr bwMode="auto">
          <a:xfrm>
            <a:off x="3643314" y="3315891"/>
            <a:ext cx="1025525" cy="797719"/>
            <a:chOff x="919" y="1933"/>
            <a:chExt cx="646" cy="670"/>
          </a:xfrm>
        </p:grpSpPr>
        <p:sp>
          <p:nvSpPr>
            <p:cNvPr id="16425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26" name="Rectangle 6"/>
            <p:cNvSpPr>
              <a:spLocks noChangeArrowheads="1"/>
            </p:cNvSpPr>
            <p:nvPr/>
          </p:nvSpPr>
          <p:spPr bwMode="auto">
            <a:xfrm>
              <a:off x="919" y="2053"/>
              <a:ext cx="624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-(     )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" name="Group 28"/>
          <p:cNvGrpSpPr/>
          <p:nvPr/>
        </p:nvGrpSpPr>
        <p:grpSpPr bwMode="auto">
          <a:xfrm>
            <a:off x="5980113" y="3315893"/>
            <a:ext cx="1008062" cy="823912"/>
            <a:chOff x="930" y="1933"/>
            <a:chExt cx="635" cy="692"/>
          </a:xfrm>
        </p:grpSpPr>
        <p:sp>
          <p:nvSpPr>
            <p:cNvPr id="16428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29" name="Rectangle 6"/>
            <p:cNvSpPr>
              <a:spLocks noChangeArrowheads="1"/>
            </p:cNvSpPr>
            <p:nvPr/>
          </p:nvSpPr>
          <p:spPr bwMode="auto">
            <a:xfrm>
              <a:off x="957" y="2075"/>
              <a:ext cx="455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5" name="Group 31"/>
          <p:cNvGrpSpPr/>
          <p:nvPr/>
        </p:nvGrpSpPr>
        <p:grpSpPr bwMode="auto">
          <a:xfrm>
            <a:off x="7145338" y="3315893"/>
            <a:ext cx="1008062" cy="823912"/>
            <a:chOff x="930" y="1933"/>
            <a:chExt cx="635" cy="692"/>
          </a:xfrm>
        </p:grpSpPr>
        <p:sp>
          <p:nvSpPr>
            <p:cNvPr id="16431" name="Freeform 5"/>
            <p:cNvSpPr>
              <a:spLocks noChangeArrowheads="1"/>
            </p:cNvSpPr>
            <p:nvPr/>
          </p:nvSpPr>
          <p:spPr bwMode="auto">
            <a:xfrm>
              <a:off x="930" y="1933"/>
              <a:ext cx="635" cy="185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32" name="Rectangle 6"/>
            <p:cNvSpPr>
              <a:spLocks noChangeArrowheads="1"/>
            </p:cNvSpPr>
            <p:nvPr/>
          </p:nvSpPr>
          <p:spPr bwMode="auto">
            <a:xfrm>
              <a:off x="957" y="2075"/>
              <a:ext cx="455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8" name="Text Box 150"/>
          <p:cNvSpPr txBox="1">
            <a:spLocks noChangeArrowheads="1"/>
          </p:cNvSpPr>
          <p:nvPr/>
        </p:nvSpPr>
        <p:spPr bwMode="auto">
          <a:xfrm>
            <a:off x="3941764" y="3526631"/>
            <a:ext cx="504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4 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42" grpId="0"/>
      <p:bldP spid="44" grpId="0"/>
      <p:bldP spid="45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86"/>
          <p:cNvSpPr>
            <a:spLocks noChangeArrowheads="1"/>
          </p:cNvSpPr>
          <p:nvPr/>
        </p:nvSpPr>
        <p:spPr bwMode="auto">
          <a:xfrm>
            <a:off x="395289" y="1329929"/>
            <a:ext cx="71897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r>
              <a:rPr lang="zh-CN" altLang="en-US" sz="3200" b="1" dirty="0">
                <a:latin typeface="Times New Roman" panose="02020603050405020304" pitchFamily="18" charset="0"/>
              </a:rPr>
              <a:t>按规律填出下一个数。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7410" name="Group 4"/>
          <p:cNvGrpSpPr/>
          <p:nvPr/>
        </p:nvGrpSpPr>
        <p:grpSpPr bwMode="auto">
          <a:xfrm>
            <a:off x="1249363" y="2787252"/>
            <a:ext cx="3852862" cy="586978"/>
            <a:chOff x="930" y="2024"/>
            <a:chExt cx="2427" cy="493"/>
          </a:xfrm>
        </p:grpSpPr>
        <p:sp>
          <p:nvSpPr>
            <p:cNvPr id="4" name="Line 80"/>
            <p:cNvSpPr>
              <a:spLocks noChangeShapeType="1"/>
            </p:cNvSpPr>
            <p:nvPr/>
          </p:nvSpPr>
          <p:spPr bwMode="auto">
            <a:xfrm>
              <a:off x="2866" y="2330"/>
              <a:ext cx="340" cy="0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412" name="Rectangle 3"/>
            <p:cNvSpPr>
              <a:spLocks noChangeArrowheads="1"/>
            </p:cNvSpPr>
            <p:nvPr/>
          </p:nvSpPr>
          <p:spPr bwMode="auto">
            <a:xfrm>
              <a:off x="930" y="2024"/>
              <a:ext cx="2427" cy="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42   32   22    12       </a:t>
              </a:r>
              <a:endPara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413" name="Group 7"/>
          <p:cNvGrpSpPr/>
          <p:nvPr/>
        </p:nvGrpSpPr>
        <p:grpSpPr bwMode="auto">
          <a:xfrm>
            <a:off x="1236663" y="1860947"/>
            <a:ext cx="3616325" cy="586978"/>
            <a:chOff x="922" y="1298"/>
            <a:chExt cx="2278" cy="493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922" y="1298"/>
              <a:ext cx="2229" cy="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1    5      9     13        </a:t>
              </a:r>
              <a:endParaRPr lang="en-US" altLang="zh-CN" sz="32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Line 79"/>
            <p:cNvSpPr>
              <a:spLocks noChangeShapeType="1"/>
            </p:cNvSpPr>
            <p:nvPr/>
          </p:nvSpPr>
          <p:spPr bwMode="auto">
            <a:xfrm>
              <a:off x="2860" y="1616"/>
              <a:ext cx="340" cy="0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 Box 150"/>
          <p:cNvSpPr txBox="1">
            <a:spLocks noChangeArrowheads="1"/>
          </p:cNvSpPr>
          <p:nvPr/>
        </p:nvSpPr>
        <p:spPr bwMode="auto">
          <a:xfrm>
            <a:off x="4273550" y="1860947"/>
            <a:ext cx="76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150"/>
          <p:cNvSpPr txBox="1">
            <a:spLocks noChangeArrowheads="1"/>
          </p:cNvSpPr>
          <p:nvPr/>
        </p:nvSpPr>
        <p:spPr bwMode="auto">
          <a:xfrm>
            <a:off x="4210051" y="2761060"/>
            <a:ext cx="7667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7418" name="Group 17"/>
          <p:cNvGrpSpPr/>
          <p:nvPr/>
        </p:nvGrpSpPr>
        <p:grpSpPr bwMode="auto">
          <a:xfrm>
            <a:off x="5580063" y="2427685"/>
            <a:ext cx="2762250" cy="1448990"/>
            <a:chOff x="3696" y="527"/>
            <a:chExt cx="1555" cy="985"/>
          </a:xfrm>
        </p:grpSpPr>
        <p:sp>
          <p:nvSpPr>
            <p:cNvPr id="17419" name="AutoShape 18"/>
            <p:cNvSpPr>
              <a:spLocks noChangeArrowheads="1"/>
            </p:cNvSpPr>
            <p:nvPr/>
          </p:nvSpPr>
          <p:spPr bwMode="auto">
            <a:xfrm>
              <a:off x="3696" y="527"/>
              <a:ext cx="1027" cy="604"/>
            </a:xfrm>
            <a:prstGeom prst="wedgeRoundRectCallout">
              <a:avLst>
                <a:gd name="adj1" fmla="val 60713"/>
                <a:gd name="adj2" fmla="val 31125"/>
                <a:gd name="adj3" fmla="val 16667"/>
              </a:avLst>
            </a:prstGeom>
            <a:solidFill>
              <a:srgbClr val="FFFFFF"/>
            </a:solidFill>
            <a:ln w="1524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说说你是</a:t>
              </a:r>
              <a:endParaRPr lang="zh-CN" altLang="en-US" sz="28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怎样想的。</a:t>
              </a:r>
              <a:endParaRPr lang="zh-CN" altLang="en-US" sz="2800" b="1" dirty="0">
                <a:latin typeface="Times New Roman" panose="02020603050405020304" pitchFamily="18" charset="0"/>
              </a:endParaRPr>
            </a:p>
          </p:txBody>
        </p:sp>
        <p:pic>
          <p:nvPicPr>
            <p:cNvPr id="17420" name="Picture 19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780" y="890"/>
              <a:ext cx="471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oup 20"/>
          <p:cNvGrpSpPr/>
          <p:nvPr/>
        </p:nvGrpSpPr>
        <p:grpSpPr bwMode="auto">
          <a:xfrm>
            <a:off x="1450975" y="2293144"/>
            <a:ext cx="2247900" cy="594122"/>
            <a:chOff x="1057" y="1661"/>
            <a:chExt cx="1416" cy="499"/>
          </a:xfrm>
        </p:grpSpPr>
        <p:grpSp>
          <p:nvGrpSpPr>
            <p:cNvPr id="17422" name="Group 21"/>
            <p:cNvGrpSpPr/>
            <p:nvPr/>
          </p:nvGrpSpPr>
          <p:grpSpPr bwMode="auto">
            <a:xfrm>
              <a:off x="1057" y="1661"/>
              <a:ext cx="439" cy="499"/>
              <a:chOff x="1057" y="1616"/>
              <a:chExt cx="439" cy="499"/>
            </a:xfrm>
          </p:grpSpPr>
          <p:sp>
            <p:nvSpPr>
              <p:cNvPr id="17423" name="Freeform 5"/>
              <p:cNvSpPr>
                <a:spLocks noChangeArrowheads="1"/>
              </p:cNvSpPr>
              <p:nvPr/>
            </p:nvSpPr>
            <p:spPr bwMode="auto">
              <a:xfrm>
                <a:off x="1083" y="1616"/>
                <a:ext cx="413" cy="108"/>
              </a:xfrm>
              <a:custGeom>
                <a:avLst/>
                <a:gdLst>
                  <a:gd name="T0" fmla="*/ 0 w 590"/>
                  <a:gd name="T1" fmla="*/ 0 h 272"/>
                  <a:gd name="T2" fmla="*/ 272 w 590"/>
                  <a:gd name="T3" fmla="*/ 272 h 272"/>
                  <a:gd name="T4" fmla="*/ 590 w 590"/>
                  <a:gd name="T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0" h="272">
                    <a:moveTo>
                      <a:pt x="0" y="0"/>
                    </a:moveTo>
                    <a:cubicBezTo>
                      <a:pt x="87" y="136"/>
                      <a:pt x="174" y="272"/>
                      <a:pt x="272" y="272"/>
                    </a:cubicBezTo>
                    <a:cubicBezTo>
                      <a:pt x="370" y="272"/>
                      <a:pt x="480" y="136"/>
                      <a:pt x="590" y="0"/>
                    </a:cubicBezTo>
                  </a:path>
                </a:pathLst>
              </a:custGeom>
              <a:noFill/>
              <a:ln w="19050">
                <a:solidFill>
                  <a:srgbClr val="0066CC"/>
                </a:solidFill>
                <a:round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24" name="Rectangle 6"/>
              <p:cNvSpPr>
                <a:spLocks noChangeArrowheads="1"/>
              </p:cNvSpPr>
              <p:nvPr/>
            </p:nvSpPr>
            <p:spPr bwMode="auto">
              <a:xfrm>
                <a:off x="1057" y="1632"/>
                <a:ext cx="406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＋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4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425" name="Group 24"/>
            <p:cNvGrpSpPr/>
            <p:nvPr/>
          </p:nvGrpSpPr>
          <p:grpSpPr bwMode="auto">
            <a:xfrm>
              <a:off x="1548" y="1661"/>
              <a:ext cx="439" cy="499"/>
              <a:chOff x="1057" y="1616"/>
              <a:chExt cx="439" cy="499"/>
            </a:xfrm>
          </p:grpSpPr>
          <p:sp>
            <p:nvSpPr>
              <p:cNvPr id="17426" name="Freeform 5"/>
              <p:cNvSpPr>
                <a:spLocks noChangeArrowheads="1"/>
              </p:cNvSpPr>
              <p:nvPr/>
            </p:nvSpPr>
            <p:spPr bwMode="auto">
              <a:xfrm>
                <a:off x="1083" y="1616"/>
                <a:ext cx="413" cy="108"/>
              </a:xfrm>
              <a:custGeom>
                <a:avLst/>
                <a:gdLst>
                  <a:gd name="T0" fmla="*/ 0 w 590"/>
                  <a:gd name="T1" fmla="*/ 0 h 272"/>
                  <a:gd name="T2" fmla="*/ 272 w 590"/>
                  <a:gd name="T3" fmla="*/ 272 h 272"/>
                  <a:gd name="T4" fmla="*/ 590 w 590"/>
                  <a:gd name="T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0" h="272">
                    <a:moveTo>
                      <a:pt x="0" y="0"/>
                    </a:moveTo>
                    <a:cubicBezTo>
                      <a:pt x="87" y="136"/>
                      <a:pt x="174" y="272"/>
                      <a:pt x="272" y="272"/>
                    </a:cubicBezTo>
                    <a:cubicBezTo>
                      <a:pt x="370" y="272"/>
                      <a:pt x="480" y="136"/>
                      <a:pt x="590" y="0"/>
                    </a:cubicBezTo>
                  </a:path>
                </a:pathLst>
              </a:custGeom>
              <a:noFill/>
              <a:ln w="19050">
                <a:solidFill>
                  <a:srgbClr val="0066CC"/>
                </a:solidFill>
                <a:round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27" name="Rectangle 6"/>
              <p:cNvSpPr>
                <a:spLocks noChangeArrowheads="1"/>
              </p:cNvSpPr>
              <p:nvPr/>
            </p:nvSpPr>
            <p:spPr bwMode="auto">
              <a:xfrm>
                <a:off x="1057" y="1632"/>
                <a:ext cx="406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＋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4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428" name="Group 27"/>
            <p:cNvGrpSpPr/>
            <p:nvPr/>
          </p:nvGrpSpPr>
          <p:grpSpPr bwMode="auto">
            <a:xfrm>
              <a:off x="2034" y="1661"/>
              <a:ext cx="439" cy="499"/>
              <a:chOff x="1057" y="1616"/>
              <a:chExt cx="439" cy="499"/>
            </a:xfrm>
          </p:grpSpPr>
          <p:sp>
            <p:nvSpPr>
              <p:cNvPr id="17429" name="Freeform 5"/>
              <p:cNvSpPr>
                <a:spLocks noChangeArrowheads="1"/>
              </p:cNvSpPr>
              <p:nvPr/>
            </p:nvSpPr>
            <p:spPr bwMode="auto">
              <a:xfrm>
                <a:off x="1083" y="1616"/>
                <a:ext cx="413" cy="108"/>
              </a:xfrm>
              <a:custGeom>
                <a:avLst/>
                <a:gdLst>
                  <a:gd name="T0" fmla="*/ 0 w 590"/>
                  <a:gd name="T1" fmla="*/ 0 h 272"/>
                  <a:gd name="T2" fmla="*/ 272 w 590"/>
                  <a:gd name="T3" fmla="*/ 272 h 272"/>
                  <a:gd name="T4" fmla="*/ 590 w 590"/>
                  <a:gd name="T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0" h="272">
                    <a:moveTo>
                      <a:pt x="0" y="0"/>
                    </a:moveTo>
                    <a:cubicBezTo>
                      <a:pt x="87" y="136"/>
                      <a:pt x="174" y="272"/>
                      <a:pt x="272" y="272"/>
                    </a:cubicBezTo>
                    <a:cubicBezTo>
                      <a:pt x="370" y="272"/>
                      <a:pt x="480" y="136"/>
                      <a:pt x="590" y="0"/>
                    </a:cubicBezTo>
                  </a:path>
                </a:pathLst>
              </a:custGeom>
              <a:noFill/>
              <a:ln w="19050">
                <a:solidFill>
                  <a:srgbClr val="0066CC"/>
                </a:solidFill>
                <a:round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30" name="Rectangle 6"/>
              <p:cNvSpPr>
                <a:spLocks noChangeArrowheads="1"/>
              </p:cNvSpPr>
              <p:nvPr/>
            </p:nvSpPr>
            <p:spPr bwMode="auto">
              <a:xfrm>
                <a:off x="1057" y="1632"/>
                <a:ext cx="406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＋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4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4" name="Group 30"/>
          <p:cNvGrpSpPr/>
          <p:nvPr/>
        </p:nvGrpSpPr>
        <p:grpSpPr bwMode="auto">
          <a:xfrm>
            <a:off x="3817938" y="2293144"/>
            <a:ext cx="696912" cy="594122"/>
            <a:chOff x="1057" y="1616"/>
            <a:chExt cx="439" cy="499"/>
          </a:xfrm>
        </p:grpSpPr>
        <p:sp>
          <p:nvSpPr>
            <p:cNvPr id="17432" name="Freeform 5"/>
            <p:cNvSpPr>
              <a:spLocks noChangeArrowheads="1"/>
            </p:cNvSpPr>
            <p:nvPr/>
          </p:nvSpPr>
          <p:spPr bwMode="auto">
            <a:xfrm>
              <a:off x="1083" y="1616"/>
              <a:ext cx="413" cy="108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 sz="20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33" name="Rectangle 6"/>
            <p:cNvSpPr>
              <a:spLocks noChangeArrowheads="1"/>
            </p:cNvSpPr>
            <p:nvPr/>
          </p:nvSpPr>
          <p:spPr bwMode="auto">
            <a:xfrm>
              <a:off x="1057" y="1632"/>
              <a:ext cx="406" cy="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7" name="Group 33"/>
          <p:cNvGrpSpPr/>
          <p:nvPr/>
        </p:nvGrpSpPr>
        <p:grpSpPr bwMode="auto">
          <a:xfrm>
            <a:off x="1392239" y="3292079"/>
            <a:ext cx="2344737" cy="744141"/>
            <a:chOff x="1017" y="2372"/>
            <a:chExt cx="1477" cy="625"/>
          </a:xfrm>
        </p:grpSpPr>
        <p:grpSp>
          <p:nvGrpSpPr>
            <p:cNvPr id="17435" name="Group 34"/>
            <p:cNvGrpSpPr/>
            <p:nvPr/>
          </p:nvGrpSpPr>
          <p:grpSpPr bwMode="auto">
            <a:xfrm>
              <a:off x="1017" y="2372"/>
              <a:ext cx="488" cy="625"/>
              <a:chOff x="1017" y="2372"/>
              <a:chExt cx="488" cy="625"/>
            </a:xfrm>
          </p:grpSpPr>
          <p:sp>
            <p:nvSpPr>
              <p:cNvPr id="17436" name="Freeform 5"/>
              <p:cNvSpPr>
                <a:spLocks noChangeArrowheads="1"/>
              </p:cNvSpPr>
              <p:nvPr/>
            </p:nvSpPr>
            <p:spPr bwMode="auto">
              <a:xfrm>
                <a:off x="1083" y="2372"/>
                <a:ext cx="413" cy="108"/>
              </a:xfrm>
              <a:custGeom>
                <a:avLst/>
                <a:gdLst>
                  <a:gd name="T0" fmla="*/ 0 w 590"/>
                  <a:gd name="T1" fmla="*/ 0 h 272"/>
                  <a:gd name="T2" fmla="*/ 272 w 590"/>
                  <a:gd name="T3" fmla="*/ 272 h 272"/>
                  <a:gd name="T4" fmla="*/ 590 w 590"/>
                  <a:gd name="T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0" h="272">
                    <a:moveTo>
                      <a:pt x="0" y="0"/>
                    </a:moveTo>
                    <a:cubicBezTo>
                      <a:pt x="87" y="136"/>
                      <a:pt x="174" y="272"/>
                      <a:pt x="272" y="272"/>
                    </a:cubicBezTo>
                    <a:cubicBezTo>
                      <a:pt x="370" y="272"/>
                      <a:pt x="480" y="136"/>
                      <a:pt x="590" y="0"/>
                    </a:cubicBezTo>
                  </a:path>
                </a:pathLst>
              </a:custGeom>
              <a:noFill/>
              <a:ln w="19050">
                <a:solidFill>
                  <a:srgbClr val="0066CC"/>
                </a:solidFill>
                <a:round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7437" name="Rectangle 6"/>
              <p:cNvSpPr>
                <a:spLocks noChangeArrowheads="1"/>
              </p:cNvSpPr>
              <p:nvPr/>
            </p:nvSpPr>
            <p:spPr bwMode="auto">
              <a:xfrm>
                <a:off x="1017" y="2514"/>
                <a:ext cx="488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－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10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438" name="Group 37"/>
            <p:cNvGrpSpPr/>
            <p:nvPr/>
          </p:nvGrpSpPr>
          <p:grpSpPr bwMode="auto">
            <a:xfrm>
              <a:off x="1526" y="2372"/>
              <a:ext cx="488" cy="625"/>
              <a:chOff x="1017" y="2372"/>
              <a:chExt cx="488" cy="625"/>
            </a:xfrm>
          </p:grpSpPr>
          <p:sp>
            <p:nvSpPr>
              <p:cNvPr id="17439" name="Freeform 5"/>
              <p:cNvSpPr>
                <a:spLocks noChangeArrowheads="1"/>
              </p:cNvSpPr>
              <p:nvPr/>
            </p:nvSpPr>
            <p:spPr bwMode="auto">
              <a:xfrm>
                <a:off x="1083" y="2372"/>
                <a:ext cx="413" cy="108"/>
              </a:xfrm>
              <a:custGeom>
                <a:avLst/>
                <a:gdLst>
                  <a:gd name="T0" fmla="*/ 0 w 590"/>
                  <a:gd name="T1" fmla="*/ 0 h 272"/>
                  <a:gd name="T2" fmla="*/ 272 w 590"/>
                  <a:gd name="T3" fmla="*/ 272 h 272"/>
                  <a:gd name="T4" fmla="*/ 590 w 590"/>
                  <a:gd name="T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0" h="272">
                    <a:moveTo>
                      <a:pt x="0" y="0"/>
                    </a:moveTo>
                    <a:cubicBezTo>
                      <a:pt x="87" y="136"/>
                      <a:pt x="174" y="272"/>
                      <a:pt x="272" y="272"/>
                    </a:cubicBezTo>
                    <a:cubicBezTo>
                      <a:pt x="370" y="272"/>
                      <a:pt x="480" y="136"/>
                      <a:pt x="590" y="0"/>
                    </a:cubicBezTo>
                  </a:path>
                </a:pathLst>
              </a:custGeom>
              <a:noFill/>
              <a:ln w="19050">
                <a:solidFill>
                  <a:srgbClr val="0066CC"/>
                </a:solidFill>
                <a:round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7440" name="Rectangle 6"/>
              <p:cNvSpPr>
                <a:spLocks noChangeArrowheads="1"/>
              </p:cNvSpPr>
              <p:nvPr/>
            </p:nvSpPr>
            <p:spPr bwMode="auto">
              <a:xfrm>
                <a:off x="1017" y="2514"/>
                <a:ext cx="488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－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10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441" name="Group 40"/>
            <p:cNvGrpSpPr/>
            <p:nvPr/>
          </p:nvGrpSpPr>
          <p:grpSpPr bwMode="auto">
            <a:xfrm>
              <a:off x="2006" y="2372"/>
              <a:ext cx="488" cy="625"/>
              <a:chOff x="1017" y="2372"/>
              <a:chExt cx="488" cy="625"/>
            </a:xfrm>
          </p:grpSpPr>
          <p:sp>
            <p:nvSpPr>
              <p:cNvPr id="17442" name="Freeform 5"/>
              <p:cNvSpPr>
                <a:spLocks noChangeArrowheads="1"/>
              </p:cNvSpPr>
              <p:nvPr/>
            </p:nvSpPr>
            <p:spPr bwMode="auto">
              <a:xfrm>
                <a:off x="1083" y="2372"/>
                <a:ext cx="413" cy="108"/>
              </a:xfrm>
              <a:custGeom>
                <a:avLst/>
                <a:gdLst>
                  <a:gd name="T0" fmla="*/ 0 w 590"/>
                  <a:gd name="T1" fmla="*/ 0 h 272"/>
                  <a:gd name="T2" fmla="*/ 272 w 590"/>
                  <a:gd name="T3" fmla="*/ 272 h 272"/>
                  <a:gd name="T4" fmla="*/ 590 w 590"/>
                  <a:gd name="T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0" h="272">
                    <a:moveTo>
                      <a:pt x="0" y="0"/>
                    </a:moveTo>
                    <a:cubicBezTo>
                      <a:pt x="87" y="136"/>
                      <a:pt x="174" y="272"/>
                      <a:pt x="272" y="272"/>
                    </a:cubicBezTo>
                    <a:cubicBezTo>
                      <a:pt x="370" y="272"/>
                      <a:pt x="480" y="136"/>
                      <a:pt x="590" y="0"/>
                    </a:cubicBezTo>
                  </a:path>
                </a:pathLst>
              </a:custGeom>
              <a:noFill/>
              <a:ln w="19050">
                <a:solidFill>
                  <a:srgbClr val="0066CC"/>
                </a:solidFill>
                <a:round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7443" name="Rectangle 6"/>
              <p:cNvSpPr>
                <a:spLocks noChangeArrowheads="1"/>
              </p:cNvSpPr>
              <p:nvPr/>
            </p:nvSpPr>
            <p:spPr bwMode="auto">
              <a:xfrm>
                <a:off x="1017" y="2514"/>
                <a:ext cx="488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－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10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7" name="Group 43"/>
          <p:cNvGrpSpPr/>
          <p:nvPr/>
        </p:nvGrpSpPr>
        <p:grpSpPr bwMode="auto">
          <a:xfrm>
            <a:off x="3756025" y="3274219"/>
            <a:ext cx="774700" cy="762001"/>
            <a:chOff x="1017" y="2372"/>
            <a:chExt cx="488" cy="640"/>
          </a:xfrm>
        </p:grpSpPr>
        <p:sp>
          <p:nvSpPr>
            <p:cNvPr id="17445" name="Freeform 5"/>
            <p:cNvSpPr>
              <a:spLocks noChangeArrowheads="1"/>
            </p:cNvSpPr>
            <p:nvPr/>
          </p:nvSpPr>
          <p:spPr bwMode="auto">
            <a:xfrm>
              <a:off x="1083" y="2372"/>
              <a:ext cx="413" cy="108"/>
            </a:xfrm>
            <a:custGeom>
              <a:avLst/>
              <a:gdLst>
                <a:gd name="T0" fmla="*/ 0 w 590"/>
                <a:gd name="T1" fmla="*/ 0 h 272"/>
                <a:gd name="T2" fmla="*/ 272 w 590"/>
                <a:gd name="T3" fmla="*/ 272 h 272"/>
                <a:gd name="T4" fmla="*/ 590 w 59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0" h="272">
                  <a:moveTo>
                    <a:pt x="0" y="0"/>
                  </a:moveTo>
                  <a:cubicBezTo>
                    <a:pt x="87" y="136"/>
                    <a:pt x="174" y="272"/>
                    <a:pt x="272" y="272"/>
                  </a:cubicBezTo>
                  <a:cubicBezTo>
                    <a:pt x="370" y="272"/>
                    <a:pt x="480" y="136"/>
                    <a:pt x="590" y="0"/>
                  </a:cubicBezTo>
                </a:path>
              </a:pathLst>
            </a:custGeom>
            <a:noFill/>
            <a:ln w="19050">
              <a:solidFill>
                <a:srgbClr val="0066CC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7446" name="Rectangle 6"/>
            <p:cNvSpPr>
              <a:spLocks noChangeArrowheads="1"/>
            </p:cNvSpPr>
            <p:nvPr/>
          </p:nvSpPr>
          <p:spPr bwMode="auto">
            <a:xfrm>
              <a:off x="1017" y="2529"/>
              <a:ext cx="488" cy="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>
                  <a:solidFill>
                    <a:srgbClr val="FF0000"/>
                  </a:solidFill>
                  <a:latin typeface="宋体" panose="02010600030101010101" pitchFamily="2" charset="-122"/>
                </a:rPr>
                <a:t>－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10</a:t>
              </a:r>
              <a:endPara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86"/>
          <p:cNvSpPr>
            <a:spLocks noChangeArrowheads="1"/>
          </p:cNvSpPr>
          <p:nvPr/>
        </p:nvSpPr>
        <p:spPr bwMode="auto">
          <a:xfrm>
            <a:off x="1217613" y="1077516"/>
            <a:ext cx="4032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 找规律，填数。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051051" y="3383756"/>
            <a:ext cx="5503863" cy="862013"/>
            <a:chOff x="2048" y="3185"/>
            <a:chExt cx="3467" cy="724"/>
          </a:xfrm>
        </p:grpSpPr>
        <p:sp>
          <p:nvSpPr>
            <p:cNvPr id="18435" name="圆角矩形标注 8206"/>
            <p:cNvSpPr>
              <a:spLocks noChangeArrowheads="1"/>
            </p:cNvSpPr>
            <p:nvPr/>
          </p:nvSpPr>
          <p:spPr bwMode="auto">
            <a:xfrm>
              <a:off x="2048" y="3253"/>
              <a:ext cx="2465" cy="391"/>
            </a:xfrm>
            <a:prstGeom prst="wedgeRoundRectCallout">
              <a:avLst>
                <a:gd name="adj1" fmla="val 57486"/>
                <a:gd name="adj2" fmla="val 1675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说一说你发现的规律。</a:t>
              </a:r>
              <a:endPara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436" name="图片 820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714" y="3185"/>
              <a:ext cx="801" cy="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7" name="图片 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CE8"/>
              </a:clrFrom>
              <a:clrTo>
                <a:srgbClr val="FFFCE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7051" y="1066801"/>
            <a:ext cx="696913" cy="451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189" y="1827610"/>
            <a:ext cx="7621587" cy="1035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文本框 9"/>
          <p:cNvSpPr txBox="1">
            <a:spLocks noChangeArrowheads="1"/>
          </p:cNvSpPr>
          <p:nvPr/>
        </p:nvSpPr>
        <p:spPr bwMode="auto">
          <a:xfrm>
            <a:off x="830264" y="1909763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90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0" name="文本框 10"/>
          <p:cNvSpPr txBox="1">
            <a:spLocks noChangeArrowheads="1"/>
          </p:cNvSpPr>
          <p:nvPr/>
        </p:nvSpPr>
        <p:spPr bwMode="auto">
          <a:xfrm>
            <a:off x="1400176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1" name="文本框 11"/>
          <p:cNvSpPr txBox="1">
            <a:spLocks noChangeArrowheads="1"/>
          </p:cNvSpPr>
          <p:nvPr/>
        </p:nvSpPr>
        <p:spPr bwMode="auto">
          <a:xfrm>
            <a:off x="1116014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2" name="文本框 12"/>
          <p:cNvSpPr txBox="1">
            <a:spLocks noChangeArrowheads="1"/>
          </p:cNvSpPr>
          <p:nvPr/>
        </p:nvSpPr>
        <p:spPr bwMode="auto">
          <a:xfrm>
            <a:off x="2346326" y="1909763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70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3" name="文本框 13"/>
          <p:cNvSpPr txBox="1">
            <a:spLocks noChangeArrowheads="1"/>
          </p:cNvSpPr>
          <p:nvPr/>
        </p:nvSpPr>
        <p:spPr bwMode="auto">
          <a:xfrm>
            <a:off x="2916239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4" name="文本框 15"/>
          <p:cNvSpPr txBox="1">
            <a:spLocks noChangeArrowheads="1"/>
          </p:cNvSpPr>
          <p:nvPr/>
        </p:nvSpPr>
        <p:spPr bwMode="auto">
          <a:xfrm>
            <a:off x="2632076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5" name="文本框 19"/>
          <p:cNvSpPr txBox="1">
            <a:spLocks noChangeArrowheads="1"/>
          </p:cNvSpPr>
          <p:nvPr/>
        </p:nvSpPr>
        <p:spPr bwMode="auto">
          <a:xfrm>
            <a:off x="3876676" y="1909763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6" name="文本框 20"/>
          <p:cNvSpPr txBox="1">
            <a:spLocks noChangeArrowheads="1"/>
          </p:cNvSpPr>
          <p:nvPr/>
        </p:nvSpPr>
        <p:spPr bwMode="auto">
          <a:xfrm>
            <a:off x="4446589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7" name="文本框 21"/>
          <p:cNvSpPr txBox="1">
            <a:spLocks noChangeArrowheads="1"/>
          </p:cNvSpPr>
          <p:nvPr/>
        </p:nvSpPr>
        <p:spPr bwMode="auto">
          <a:xfrm>
            <a:off x="4162426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8" name="文本框 23"/>
          <p:cNvSpPr txBox="1">
            <a:spLocks noChangeArrowheads="1"/>
          </p:cNvSpPr>
          <p:nvPr/>
        </p:nvSpPr>
        <p:spPr bwMode="auto">
          <a:xfrm>
            <a:off x="5953126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9" name="文本框 24"/>
          <p:cNvSpPr txBox="1">
            <a:spLocks noChangeArrowheads="1"/>
          </p:cNvSpPr>
          <p:nvPr/>
        </p:nvSpPr>
        <p:spPr bwMode="auto">
          <a:xfrm>
            <a:off x="5668964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50" name="文本框 25"/>
          <p:cNvSpPr txBox="1">
            <a:spLocks noChangeArrowheads="1"/>
          </p:cNvSpPr>
          <p:nvPr/>
        </p:nvSpPr>
        <p:spPr bwMode="auto">
          <a:xfrm>
            <a:off x="6891339" y="1909763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51" name="文本框 27"/>
          <p:cNvSpPr txBox="1">
            <a:spLocks noChangeArrowheads="1"/>
          </p:cNvSpPr>
          <p:nvPr/>
        </p:nvSpPr>
        <p:spPr bwMode="auto">
          <a:xfrm>
            <a:off x="7177089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1827610"/>
            <a:ext cx="4608512" cy="1035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文本框 18"/>
          <p:cNvSpPr txBox="1">
            <a:spLocks noChangeArrowheads="1"/>
          </p:cNvSpPr>
          <p:nvPr/>
        </p:nvSpPr>
        <p:spPr bwMode="auto">
          <a:xfrm>
            <a:off x="830264" y="1909763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90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59" name="文本框 19"/>
          <p:cNvSpPr txBox="1">
            <a:spLocks noChangeArrowheads="1"/>
          </p:cNvSpPr>
          <p:nvPr/>
        </p:nvSpPr>
        <p:spPr bwMode="auto">
          <a:xfrm>
            <a:off x="1400176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0" name="文本框 20"/>
          <p:cNvSpPr txBox="1">
            <a:spLocks noChangeArrowheads="1"/>
          </p:cNvSpPr>
          <p:nvPr/>
        </p:nvSpPr>
        <p:spPr bwMode="auto">
          <a:xfrm>
            <a:off x="1116014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1" name="文本框 36"/>
          <p:cNvSpPr txBox="1">
            <a:spLocks noChangeArrowheads="1"/>
          </p:cNvSpPr>
          <p:nvPr/>
        </p:nvSpPr>
        <p:spPr bwMode="auto">
          <a:xfrm>
            <a:off x="2346326" y="1909763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70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2" name="文本框 37"/>
          <p:cNvSpPr txBox="1">
            <a:spLocks noChangeArrowheads="1"/>
          </p:cNvSpPr>
          <p:nvPr/>
        </p:nvSpPr>
        <p:spPr bwMode="auto">
          <a:xfrm>
            <a:off x="2916239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3" name="文本框 38"/>
          <p:cNvSpPr txBox="1">
            <a:spLocks noChangeArrowheads="1"/>
          </p:cNvSpPr>
          <p:nvPr/>
        </p:nvSpPr>
        <p:spPr bwMode="auto">
          <a:xfrm>
            <a:off x="2632076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4" name="文本框 39"/>
          <p:cNvSpPr txBox="1">
            <a:spLocks noChangeArrowheads="1"/>
          </p:cNvSpPr>
          <p:nvPr/>
        </p:nvSpPr>
        <p:spPr bwMode="auto">
          <a:xfrm>
            <a:off x="3876676" y="1909763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5" name="文本框 40"/>
          <p:cNvSpPr txBox="1">
            <a:spLocks noChangeArrowheads="1"/>
          </p:cNvSpPr>
          <p:nvPr/>
        </p:nvSpPr>
        <p:spPr bwMode="auto">
          <a:xfrm>
            <a:off x="4446589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6" name="文本框 41"/>
          <p:cNvSpPr txBox="1">
            <a:spLocks noChangeArrowheads="1"/>
          </p:cNvSpPr>
          <p:nvPr/>
        </p:nvSpPr>
        <p:spPr bwMode="auto">
          <a:xfrm>
            <a:off x="4162426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538163" y="3143250"/>
            <a:ext cx="23098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90-50=40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下箭头 22"/>
          <p:cNvSpPr/>
          <p:nvPr/>
        </p:nvSpPr>
        <p:spPr>
          <a:xfrm>
            <a:off x="1338263" y="2955132"/>
            <a:ext cx="138112" cy="208360"/>
          </a:xfrm>
          <a:prstGeom prst="downArrow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116138" y="3133725"/>
            <a:ext cx="16637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70-30=40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下箭头 24"/>
          <p:cNvSpPr/>
          <p:nvPr/>
        </p:nvSpPr>
        <p:spPr>
          <a:xfrm>
            <a:off x="2847975" y="2926557"/>
            <a:ext cx="139700" cy="207169"/>
          </a:xfrm>
          <a:prstGeom prst="downArrow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708401" y="3143250"/>
            <a:ext cx="230981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60-20=40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356101" y="2940844"/>
            <a:ext cx="138113" cy="208360"/>
          </a:xfrm>
          <a:prstGeom prst="downArrow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1" name="椭圆 30"/>
          <p:cNvSpPr/>
          <p:nvPr/>
        </p:nvSpPr>
        <p:spPr>
          <a:xfrm>
            <a:off x="1069975" y="2437210"/>
            <a:ext cx="585788" cy="279797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2" name="椭圆 31"/>
          <p:cNvSpPr/>
          <p:nvPr/>
        </p:nvSpPr>
        <p:spPr>
          <a:xfrm>
            <a:off x="2597150" y="2437210"/>
            <a:ext cx="585788" cy="279797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3" name="椭圆 32"/>
          <p:cNvSpPr/>
          <p:nvPr/>
        </p:nvSpPr>
        <p:spPr>
          <a:xfrm>
            <a:off x="4140200" y="2444353"/>
            <a:ext cx="585788" cy="279797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bldLvl="0" animBg="1"/>
      <p:bldP spid="24" grpId="0"/>
      <p:bldP spid="25" grpId="0" bldLvl="0" animBg="1"/>
      <p:bldP spid="26" grpId="0"/>
      <p:bldP spid="27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65151" y="3173016"/>
            <a:ext cx="230981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40+50=90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1338263" y="2978944"/>
            <a:ext cx="138112" cy="208360"/>
          </a:xfrm>
          <a:prstGeom prst="downArrow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203451" y="3157538"/>
            <a:ext cx="230981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40+30=70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下箭头 18"/>
          <p:cNvSpPr/>
          <p:nvPr/>
        </p:nvSpPr>
        <p:spPr>
          <a:xfrm>
            <a:off x="2847975" y="2950369"/>
            <a:ext cx="139700" cy="207169"/>
          </a:xfrm>
          <a:prstGeom prst="downArrow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890963" y="3161110"/>
            <a:ext cx="23098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40+20=60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4362451" y="2964657"/>
            <a:ext cx="138113" cy="208360"/>
          </a:xfrm>
          <a:prstGeom prst="downArrow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20487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1827610"/>
            <a:ext cx="4608512" cy="1035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文本框 9"/>
          <p:cNvSpPr txBox="1">
            <a:spLocks noChangeArrowheads="1"/>
          </p:cNvSpPr>
          <p:nvPr/>
        </p:nvSpPr>
        <p:spPr bwMode="auto">
          <a:xfrm>
            <a:off x="830264" y="1909762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90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89" name="文本框 10"/>
          <p:cNvSpPr txBox="1">
            <a:spLocks noChangeArrowheads="1"/>
          </p:cNvSpPr>
          <p:nvPr/>
        </p:nvSpPr>
        <p:spPr bwMode="auto">
          <a:xfrm>
            <a:off x="1400176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90" name="文本框 11"/>
          <p:cNvSpPr txBox="1">
            <a:spLocks noChangeArrowheads="1"/>
          </p:cNvSpPr>
          <p:nvPr/>
        </p:nvSpPr>
        <p:spPr bwMode="auto">
          <a:xfrm>
            <a:off x="1116014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2346326" y="1909762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70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92" name="文本框 13"/>
          <p:cNvSpPr txBox="1">
            <a:spLocks noChangeArrowheads="1"/>
          </p:cNvSpPr>
          <p:nvPr/>
        </p:nvSpPr>
        <p:spPr bwMode="auto">
          <a:xfrm>
            <a:off x="2916239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93" name="文本框 21"/>
          <p:cNvSpPr txBox="1">
            <a:spLocks noChangeArrowheads="1"/>
          </p:cNvSpPr>
          <p:nvPr/>
        </p:nvSpPr>
        <p:spPr bwMode="auto">
          <a:xfrm>
            <a:off x="2632076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94" name="文本框 22"/>
          <p:cNvSpPr txBox="1">
            <a:spLocks noChangeArrowheads="1"/>
          </p:cNvSpPr>
          <p:nvPr/>
        </p:nvSpPr>
        <p:spPr bwMode="auto">
          <a:xfrm>
            <a:off x="3876676" y="1909762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95" name="文本框 23"/>
          <p:cNvSpPr txBox="1">
            <a:spLocks noChangeArrowheads="1"/>
          </p:cNvSpPr>
          <p:nvPr/>
        </p:nvSpPr>
        <p:spPr bwMode="auto">
          <a:xfrm>
            <a:off x="4446589" y="1905000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96" name="文本框 24"/>
          <p:cNvSpPr txBox="1">
            <a:spLocks noChangeArrowheads="1"/>
          </p:cNvSpPr>
          <p:nvPr/>
        </p:nvSpPr>
        <p:spPr bwMode="auto">
          <a:xfrm>
            <a:off x="4162426" y="2356248"/>
            <a:ext cx="701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ldLvl="0" animBg="1"/>
      <p:bldP spid="18" grpId="0"/>
      <p:bldP spid="19" grpId="0" bldLvl="0" animBg="1"/>
      <p:bldP spid="20" grpId="0"/>
      <p:bldP spid="21" grpId="0" bldLvl="0" animBg="1"/>
    </p:bldLst>
  </p:timing>
</p:sld>
</file>

<file path=ppt/tags/tag1.xml><?xml version="1.0" encoding="utf-8"?>
<p:tagLst xmlns:p="http://schemas.openxmlformats.org/presentationml/2006/main">
  <p:tag name="KSO_WPP_MARK_KEY" val="9227fe8d-2f57-46c7-9652-4feae8873f3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1429</Words>
  <Application>WPS 演示</Application>
  <PresentationFormat>全屏显示(16:9)</PresentationFormat>
  <Paragraphs>361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Times New Roman</vt:lpstr>
      <vt:lpstr>楷体_GB2312</vt:lpstr>
      <vt:lpstr>新宋体</vt:lpstr>
      <vt:lpstr>楷体</vt:lpstr>
      <vt:lpstr>黑体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</cp:revision>
  <dcterms:created xsi:type="dcterms:W3CDTF">2019-12-21T13:27:00Z</dcterms:created>
  <dcterms:modified xsi:type="dcterms:W3CDTF">2023-01-26T11:00:35Z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C7A3E6848F82414C87DDA08DBF077EB5</vt:lpwstr>
  </property>
</Properties>
</file>