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7172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D9BD410-5138-4080-95C6-98B92ACD4B0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2455AE90-E3F1-4BB2-B34F-9D25C6A1C984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03E5C3D0-5152-476A-90CE-699834A16F8F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BD410-5138-4080-95C6-98B92ACD4B0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CD2A-65F4-4B94-BC88-69D636B197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840FE-E3CC-42C4-A9FF-CA5D35C5ADB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EBE71-D3B4-4F8F-930E-2BDC7433CB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F3056-93EA-4DF9-BA6C-B22F14A28840}" type="slidenum">
              <a:rPr lang="zh-CN" altLang="en-US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D97DC-C781-471C-AD00-D5AB5B19035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D31D9-E13C-477B-8635-815F6A40F6A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19BE3-86B9-4FCC-891D-A4C5831430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94638-AF69-45B6-B4C6-92D13EFA9B8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E437D-ECDF-4654-97BC-392F96D9386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EEE73-2660-42E4-8EFF-D04E1A795B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32198-71C3-4424-9827-15AB8B1AFEA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CA4EB8E-A80A-435A-87B6-B84A06F2EE2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33.png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"/>
          <p:cNvGrpSpPr/>
          <p:nvPr/>
        </p:nvGrpSpPr>
        <p:grpSpPr bwMode="auto">
          <a:xfrm>
            <a:off x="1843089" y="1940719"/>
            <a:ext cx="5895975" cy="1602581"/>
            <a:chOff x="1876170" y="1650443"/>
            <a:chExt cx="5895392" cy="2137608"/>
          </a:xfrm>
        </p:grpSpPr>
        <p:sp>
          <p:nvSpPr>
            <p:cNvPr id="10" name="矩形 9"/>
            <p:cNvSpPr/>
            <p:nvPr/>
          </p:nvSpPr>
          <p:spPr>
            <a:xfrm>
              <a:off x="1876170" y="1650443"/>
              <a:ext cx="5895392" cy="21376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4222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grpSp>
          <p:nvGrpSpPr>
            <p:cNvPr id="8195" name="组合 10"/>
            <p:cNvGrpSpPr/>
            <p:nvPr/>
          </p:nvGrpSpPr>
          <p:grpSpPr bwMode="auto">
            <a:xfrm>
              <a:off x="2843484" y="1729305"/>
              <a:ext cx="3960764" cy="216186"/>
              <a:chOff x="2627622" y="1729305"/>
              <a:chExt cx="3960764" cy="21618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626999" y="1729849"/>
                <a:ext cx="215879" cy="21598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373128" y="1729849"/>
                <a:ext cx="215879" cy="21598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</p:grpSp>
      <p:sp>
        <p:nvSpPr>
          <p:cNvPr id="8198" name="副标题 6"/>
          <p:cNvSpPr txBox="1">
            <a:spLocks noChangeArrowheads="1"/>
          </p:cNvSpPr>
          <p:nvPr/>
        </p:nvSpPr>
        <p:spPr bwMode="auto">
          <a:xfrm>
            <a:off x="395536" y="347027"/>
            <a:ext cx="1905000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_GB2312" pitchFamily="49" charset="-122"/>
              </a:rPr>
              <a:t>R</a:t>
            </a:r>
            <a:r>
              <a:rPr lang="zh-CN" altLang="en-US" sz="2000" dirty="0">
                <a:latin typeface="宋体" panose="02010600030101010101" pitchFamily="2" charset="-122"/>
                <a:ea typeface="楷体_GB2312" pitchFamily="49" charset="-122"/>
              </a:rPr>
              <a:t>·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标题 5"/>
          <p:cNvSpPr txBox="1">
            <a:spLocks noChangeArrowheads="1"/>
          </p:cNvSpPr>
          <p:nvPr/>
        </p:nvSpPr>
        <p:spPr bwMode="auto">
          <a:xfrm>
            <a:off x="1843089" y="2699940"/>
            <a:ext cx="5895975" cy="81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0" name="标题 5"/>
          <p:cNvSpPr txBox="1">
            <a:spLocks noChangeArrowheads="1"/>
          </p:cNvSpPr>
          <p:nvPr/>
        </p:nvSpPr>
        <p:spPr bwMode="auto">
          <a:xfrm>
            <a:off x="2595564" y="1121569"/>
            <a:ext cx="4319587" cy="59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找规律</a:t>
            </a:r>
            <a:endParaRPr lang="zh-CN" altLang="en-US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1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81313" y="2112962"/>
            <a:ext cx="3819525" cy="58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87575" y="997149"/>
            <a:ext cx="865188" cy="84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5300" y="1369219"/>
            <a:ext cx="5543550" cy="8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 41"/>
          <p:cNvSpPr>
            <a:spLocks noChangeArrowheads="1"/>
          </p:cNvSpPr>
          <p:nvPr/>
        </p:nvSpPr>
        <p:spPr bwMode="auto">
          <a:xfrm>
            <a:off x="2916239" y="1350169"/>
            <a:ext cx="2052637" cy="44529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16" name="圆角矩形 42"/>
          <p:cNvSpPr>
            <a:spLocks noChangeArrowheads="1"/>
          </p:cNvSpPr>
          <p:nvPr/>
        </p:nvSpPr>
        <p:spPr bwMode="auto">
          <a:xfrm rot="360000">
            <a:off x="4997451" y="1428750"/>
            <a:ext cx="2017713" cy="44410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76376" y="3127773"/>
            <a:ext cx="67746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所以掉了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颗红珠子，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颗蓝珠子。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476375" y="2437210"/>
            <a:ext cx="6987810" cy="584775"/>
            <a:chOff x="1475656" y="2392527"/>
            <a:chExt cx="6988130" cy="778853"/>
          </a:xfrm>
        </p:grpSpPr>
        <p:sp>
          <p:nvSpPr>
            <p:cNvPr id="19462" name="矩形 16"/>
            <p:cNvSpPr>
              <a:spLocks noChangeArrowheads="1"/>
            </p:cNvSpPr>
            <p:nvPr/>
          </p:nvSpPr>
          <p:spPr bwMode="auto">
            <a:xfrm>
              <a:off x="1475656" y="2392527"/>
              <a:ext cx="6988130" cy="778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从右往左观察按       重复排列的。</a:t>
              </a:r>
              <a:endPara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63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19764" y="2525645"/>
              <a:ext cx="1204364" cy="33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5714" y="1395413"/>
            <a:ext cx="1017587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88-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33423">
            <a:off x="774701" y="1407319"/>
            <a:ext cx="511175" cy="32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7163" y="1793082"/>
            <a:ext cx="984250" cy="41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85975" y="1877616"/>
            <a:ext cx="984250" cy="417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5925" y="2130029"/>
            <a:ext cx="831215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AD1"/>
              </a:clrFrom>
              <a:clrTo>
                <a:srgbClr val="FFFAD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6150" y="2755107"/>
            <a:ext cx="12525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336550" y="1423988"/>
            <a:ext cx="76200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根据规律画出被挡住部分的珠子。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51512">
            <a:off x="4689476" y="2740423"/>
            <a:ext cx="176213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4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42116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/>
          <p:nvPr/>
        </p:nvSpPr>
        <p:spPr>
          <a:xfrm>
            <a:off x="1043608" y="906411"/>
            <a:ext cx="6274354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algn="l"/>
            <a:r>
              <a:rPr lang="zh-CN" altLang="en-US" noProof="1">
                <a:sym typeface="+mn-lt"/>
              </a:rPr>
              <a:t>四、课堂小结</a:t>
            </a:r>
            <a:endParaRPr lang="zh-CN" altLang="en-US" noProof="1">
              <a:sym typeface="+mn-lt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755650" y="1437085"/>
            <a:ext cx="7380288" cy="1685925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2150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340476" y="3123010"/>
            <a:ext cx="1262063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9"/>
          <p:cNvSpPr>
            <a:spLocks noChangeArrowheads="1"/>
          </p:cNvSpPr>
          <p:nvPr/>
        </p:nvSpPr>
        <p:spPr bwMode="auto">
          <a:xfrm>
            <a:off x="1046163" y="1621631"/>
            <a:ext cx="6902450" cy="162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4"/>
          <p:cNvSpPr txBox="1">
            <a:spLocks noChangeArrowheads="1"/>
          </p:cNvSpPr>
          <p:nvPr/>
        </p:nvSpPr>
        <p:spPr bwMode="auto">
          <a:xfrm>
            <a:off x="153398" y="1059582"/>
            <a:ext cx="87820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路路按规律穿了一条手链，但从右侧掉了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颗珠子，掉的是哪了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颗。（画一画）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2530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475" y="2714626"/>
            <a:ext cx="8669338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0201" y="2746772"/>
            <a:ext cx="8562975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49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60277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601664" y="3362832"/>
            <a:ext cx="7642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找一找每一组的规律，说一说。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7526" y="2084785"/>
            <a:ext cx="517525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6089" y="2759869"/>
            <a:ext cx="515937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6" name="组合 12"/>
          <p:cNvGrpSpPr/>
          <p:nvPr/>
        </p:nvGrpSpPr>
        <p:grpSpPr bwMode="auto">
          <a:xfrm>
            <a:off x="1414464" y="2084785"/>
            <a:ext cx="6315075" cy="363140"/>
            <a:chOff x="2916" y="5650"/>
            <a:chExt cx="9948" cy="762"/>
          </a:xfrm>
        </p:grpSpPr>
        <p:sp>
          <p:nvSpPr>
            <p:cNvPr id="20" name="同心圆 19"/>
            <p:cNvSpPr/>
            <p:nvPr/>
          </p:nvSpPr>
          <p:spPr>
            <a:xfrm>
              <a:off x="2916" y="5842"/>
              <a:ext cx="570" cy="570"/>
            </a:xfrm>
            <a:prstGeom prst="donut">
              <a:avLst/>
            </a:prstGeom>
            <a:noFill/>
            <a:ln>
              <a:solidFill>
                <a:srgbClr val="FF00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21" name="五角星 20"/>
            <p:cNvSpPr/>
            <p:nvPr/>
          </p:nvSpPr>
          <p:spPr>
            <a:xfrm>
              <a:off x="3661" y="5650"/>
              <a:ext cx="760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" name="同心圆 21"/>
            <p:cNvSpPr/>
            <p:nvPr/>
          </p:nvSpPr>
          <p:spPr>
            <a:xfrm>
              <a:off x="4597" y="5842"/>
              <a:ext cx="570" cy="570"/>
            </a:xfrm>
            <a:prstGeom prst="donut">
              <a:avLst/>
            </a:prstGeom>
            <a:noFill/>
            <a:ln>
              <a:solidFill>
                <a:srgbClr val="FF00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23" name="五角星 22"/>
            <p:cNvSpPr/>
            <p:nvPr/>
          </p:nvSpPr>
          <p:spPr>
            <a:xfrm>
              <a:off x="5339" y="5650"/>
              <a:ext cx="763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6277" y="5842"/>
              <a:ext cx="570" cy="570"/>
            </a:xfrm>
            <a:prstGeom prst="donut">
              <a:avLst/>
            </a:prstGeom>
            <a:noFill/>
            <a:ln>
              <a:solidFill>
                <a:srgbClr val="FF00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25" name="五角星 24"/>
            <p:cNvSpPr/>
            <p:nvPr/>
          </p:nvSpPr>
          <p:spPr>
            <a:xfrm>
              <a:off x="7020" y="5650"/>
              <a:ext cx="763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6" name="同心圆 25"/>
            <p:cNvSpPr/>
            <p:nvPr/>
          </p:nvSpPr>
          <p:spPr>
            <a:xfrm>
              <a:off x="7955" y="5842"/>
              <a:ext cx="570" cy="570"/>
            </a:xfrm>
            <a:prstGeom prst="donut">
              <a:avLst/>
            </a:prstGeom>
            <a:noFill/>
            <a:ln>
              <a:solidFill>
                <a:srgbClr val="FF00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27" name="五角星 26"/>
            <p:cNvSpPr/>
            <p:nvPr/>
          </p:nvSpPr>
          <p:spPr>
            <a:xfrm>
              <a:off x="8700" y="5650"/>
              <a:ext cx="763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10348" y="5650"/>
              <a:ext cx="763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9" name="同心圆 28"/>
            <p:cNvSpPr/>
            <p:nvPr/>
          </p:nvSpPr>
          <p:spPr>
            <a:xfrm>
              <a:off x="11359" y="5842"/>
              <a:ext cx="570" cy="570"/>
            </a:xfrm>
            <a:prstGeom prst="donut">
              <a:avLst/>
            </a:prstGeom>
            <a:noFill/>
            <a:ln>
              <a:solidFill>
                <a:srgbClr val="FF00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30" name="五角星 29"/>
            <p:cNvSpPr/>
            <p:nvPr/>
          </p:nvSpPr>
          <p:spPr>
            <a:xfrm>
              <a:off x="12101" y="5650"/>
              <a:ext cx="763" cy="762"/>
            </a:xfrm>
            <a:prstGeom prst="star5">
              <a:avLst/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0258" name="组合 33"/>
          <p:cNvGrpSpPr/>
          <p:nvPr/>
        </p:nvGrpSpPr>
        <p:grpSpPr bwMode="auto">
          <a:xfrm>
            <a:off x="1416050" y="2795587"/>
            <a:ext cx="6362700" cy="319088"/>
            <a:chOff x="2502" y="4445"/>
            <a:chExt cx="10021" cy="670"/>
          </a:xfrm>
        </p:grpSpPr>
        <p:sp>
          <p:nvSpPr>
            <p:cNvPr id="32" name="椭圆 31"/>
            <p:cNvSpPr/>
            <p:nvPr/>
          </p:nvSpPr>
          <p:spPr>
            <a:xfrm>
              <a:off x="2502" y="4445"/>
              <a:ext cx="630" cy="670"/>
            </a:xfrm>
            <a:prstGeom prst="ellipse">
              <a:avLst/>
            </a:prstGeom>
            <a:noFill/>
            <a:ln>
              <a:solidFill>
                <a:srgbClr val="FF5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3" name="椭圆 32"/>
            <p:cNvSpPr/>
            <p:nvPr/>
          </p:nvSpPr>
          <p:spPr>
            <a:xfrm>
              <a:off x="3360" y="4445"/>
              <a:ext cx="633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4" name="椭圆 33"/>
            <p:cNvSpPr/>
            <p:nvPr/>
          </p:nvSpPr>
          <p:spPr>
            <a:xfrm>
              <a:off x="4217" y="4445"/>
              <a:ext cx="633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92" y="4445"/>
              <a:ext cx="630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50" y="4445"/>
              <a:ext cx="630" cy="670"/>
            </a:xfrm>
            <a:prstGeom prst="ellipse">
              <a:avLst/>
            </a:prstGeom>
            <a:noFill/>
            <a:ln>
              <a:solidFill>
                <a:srgbClr val="FF5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7" name="椭圆 36"/>
            <p:cNvSpPr/>
            <p:nvPr/>
          </p:nvSpPr>
          <p:spPr>
            <a:xfrm>
              <a:off x="8508" y="4445"/>
              <a:ext cx="633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8" name="椭圆 37"/>
            <p:cNvSpPr/>
            <p:nvPr/>
          </p:nvSpPr>
          <p:spPr>
            <a:xfrm>
              <a:off x="9365" y="4445"/>
              <a:ext cx="633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75" y="4445"/>
              <a:ext cx="633" cy="670"/>
            </a:xfrm>
            <a:prstGeom prst="ellipse">
              <a:avLst/>
            </a:prstGeom>
            <a:noFill/>
            <a:ln>
              <a:solidFill>
                <a:srgbClr val="FF5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33" y="4445"/>
              <a:ext cx="633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893" y="4445"/>
              <a:ext cx="630" cy="670"/>
            </a:xfrm>
            <a:prstGeom prst="ellipse">
              <a:avLst/>
            </a:prstGeom>
            <a:solidFill>
              <a:srgbClr val="C9ECFA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2" name="同心圆 41"/>
          <p:cNvSpPr/>
          <p:nvPr/>
        </p:nvSpPr>
        <p:spPr>
          <a:xfrm>
            <a:off x="5675313" y="2166937"/>
            <a:ext cx="361950" cy="271463"/>
          </a:xfrm>
          <a:prstGeom prst="donut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grpSp>
        <p:nvGrpSpPr>
          <p:cNvPr id="10270" name="组合 32"/>
          <p:cNvGrpSpPr/>
          <p:nvPr/>
        </p:nvGrpSpPr>
        <p:grpSpPr bwMode="auto">
          <a:xfrm>
            <a:off x="371475" y="1298972"/>
            <a:ext cx="4857750" cy="638175"/>
            <a:chOff x="577" y="1233"/>
            <a:chExt cx="7651" cy="1340"/>
          </a:xfrm>
        </p:grpSpPr>
        <p:sp>
          <p:nvSpPr>
            <p:cNvPr id="10271" name="Rectangle 2"/>
            <p:cNvSpPr txBox="1">
              <a:spLocks noChangeArrowheads="1"/>
            </p:cNvSpPr>
            <p:nvPr/>
          </p:nvSpPr>
          <p:spPr bwMode="auto">
            <a:xfrm>
              <a:off x="803" y="1233"/>
              <a:ext cx="7425" cy="1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3000" b="1" dirty="0">
                  <a:latin typeface="楷体_GB2312" pitchFamily="49" charset="-122"/>
                  <a:ea typeface="黑体" panose="02010609060101010101" pitchFamily="49" charset="-122"/>
                </a:rPr>
                <a:t>    后面藏着谁？</a:t>
              </a:r>
              <a:endParaRPr lang="zh-CN" altLang="en-US" sz="3000" dirty="0">
                <a:latin typeface="楷体_GB2312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72" name="图片 3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7" y="1462"/>
              <a:ext cx="813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椭圆 45"/>
          <p:cNvSpPr/>
          <p:nvPr/>
        </p:nvSpPr>
        <p:spPr>
          <a:xfrm>
            <a:off x="3051175" y="2795587"/>
            <a:ext cx="400050" cy="319088"/>
          </a:xfrm>
          <a:prstGeom prst="ellipse">
            <a:avLst/>
          </a:prstGeom>
          <a:noFill/>
          <a:ln>
            <a:solidFill>
              <a:srgbClr val="FF5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9ECF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47" name="图片 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6639" y="2759869"/>
            <a:ext cx="515937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椭圆 47"/>
          <p:cNvSpPr/>
          <p:nvPr/>
        </p:nvSpPr>
        <p:spPr>
          <a:xfrm>
            <a:off x="3627438" y="2802731"/>
            <a:ext cx="400050" cy="319088"/>
          </a:xfrm>
          <a:prstGeom prst="ellipse">
            <a:avLst/>
          </a:prstGeom>
          <a:solidFill>
            <a:srgbClr val="C9ECFA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Rectangle 2"/>
          <p:cNvSpPr txBox="1"/>
          <p:nvPr/>
        </p:nvSpPr>
        <p:spPr>
          <a:xfrm>
            <a:off x="57605" y="896548"/>
            <a:ext cx="6274354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一、</a:t>
            </a:r>
            <a:r>
              <a:rPr lang="zh-CN" altLang="en-US" noProof="1">
                <a:sym typeface="+mn-lt"/>
              </a:rPr>
              <a:t>复习旧知</a:t>
            </a:r>
            <a:r>
              <a:rPr lang="en-US" altLang="zh-CN" noProof="1">
                <a:sym typeface="+mn-lt"/>
              </a:rPr>
              <a:t>,</a:t>
            </a:r>
            <a:r>
              <a:rPr lang="zh-CN" altLang="en-US" noProof="1">
                <a:sym typeface="+mn-lt"/>
              </a:rPr>
              <a:t>引入新课</a:t>
            </a:r>
            <a:endParaRPr lang="zh-CN" altLang="en-US" noProof="1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 bldLvl="0" animBg="1"/>
      <p:bldP spid="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3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60277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6"/>
          <p:cNvSpPr>
            <a:spLocks noChangeArrowheads="1"/>
          </p:cNvSpPr>
          <p:nvPr/>
        </p:nvSpPr>
        <p:spPr bwMode="auto">
          <a:xfrm>
            <a:off x="1116013" y="1425179"/>
            <a:ext cx="720725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小红按规律穿了一串手链，但掉了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颗珠子，掉的是哪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颗？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图片 12" descr="p88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7300" y="2334817"/>
            <a:ext cx="6923088" cy="79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639" y="1434703"/>
            <a:ext cx="757237" cy="47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171576" y="3259931"/>
            <a:ext cx="78025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你知道了什么信息？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71" name="组合 8"/>
          <p:cNvGrpSpPr/>
          <p:nvPr/>
        </p:nvGrpSpPr>
        <p:grpSpPr bwMode="auto">
          <a:xfrm>
            <a:off x="414338" y="3299223"/>
            <a:ext cx="2393950" cy="584775"/>
            <a:chOff x="402327" y="3740331"/>
            <a:chExt cx="2392805" cy="780975"/>
          </a:xfrm>
        </p:grpSpPr>
        <p:sp>
          <p:nvSpPr>
            <p:cNvPr id="8" name="圆角矩形 7"/>
            <p:cNvSpPr/>
            <p:nvPr/>
          </p:nvSpPr>
          <p:spPr>
            <a:xfrm>
              <a:off x="402327" y="3740331"/>
              <a:ext cx="2392805" cy="578795"/>
            </a:xfrm>
            <a:prstGeom prst="roundRect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273" name="文本框 26"/>
            <p:cNvSpPr txBox="1">
              <a:spLocks noChangeArrowheads="1"/>
            </p:cNvSpPr>
            <p:nvPr/>
          </p:nvSpPr>
          <p:spPr bwMode="auto">
            <a:xfrm>
              <a:off x="467544" y="3740331"/>
              <a:ext cx="2238375" cy="780975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阅读与理解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8" name="直接连接符 43"/>
          <p:cNvCxnSpPr>
            <a:cxnSpLocks noChangeShapeType="1"/>
          </p:cNvCxnSpPr>
          <p:nvPr/>
        </p:nvCxnSpPr>
        <p:spPr bwMode="auto">
          <a:xfrm>
            <a:off x="6548438" y="1890713"/>
            <a:ext cx="15922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43"/>
          <p:cNvCxnSpPr>
            <a:cxnSpLocks noChangeShapeType="1"/>
          </p:cNvCxnSpPr>
          <p:nvPr/>
        </p:nvCxnSpPr>
        <p:spPr bwMode="auto">
          <a:xfrm>
            <a:off x="2400301" y="2319338"/>
            <a:ext cx="2519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圆角矩形 29"/>
          <p:cNvSpPr/>
          <p:nvPr/>
        </p:nvSpPr>
        <p:spPr>
          <a:xfrm>
            <a:off x="2024064" y="1491854"/>
            <a:ext cx="1252537" cy="383381"/>
          </a:xfrm>
          <a:prstGeom prst="roundRect">
            <a:avLst/>
          </a:prstGeom>
          <a:noFill/>
          <a:ln w="12700" cmpd="sng">
            <a:solidFill>
              <a:srgbClr val="FF5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059113" y="3771900"/>
            <a:ext cx="54991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按规律是什么意思？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Rectangle 2"/>
          <p:cNvSpPr txBox="1"/>
          <p:nvPr/>
        </p:nvSpPr>
        <p:spPr>
          <a:xfrm>
            <a:off x="971600" y="863295"/>
            <a:ext cx="6274354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algn="l"/>
            <a:r>
              <a:rPr lang="zh-CN" altLang="en-US" noProof="1">
                <a:sym typeface="+mn-lt"/>
              </a:rPr>
              <a:t>二、引导探究，解决问题</a:t>
            </a:r>
            <a:endParaRPr lang="zh-CN" altLang="en-US" noProof="1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 bldLvl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2"/>
          <p:cNvGrpSpPr/>
          <p:nvPr/>
        </p:nvGrpSpPr>
        <p:grpSpPr bwMode="auto">
          <a:xfrm>
            <a:off x="971551" y="951308"/>
            <a:ext cx="2392363" cy="584775"/>
            <a:chOff x="402327" y="3740331"/>
            <a:chExt cx="2392805" cy="778853"/>
          </a:xfrm>
        </p:grpSpPr>
        <p:sp>
          <p:nvSpPr>
            <p:cNvPr id="4" name="圆角矩形 3"/>
            <p:cNvSpPr/>
            <p:nvPr/>
          </p:nvSpPr>
          <p:spPr>
            <a:xfrm>
              <a:off x="402327" y="3740331"/>
              <a:ext cx="2392805" cy="578807"/>
            </a:xfrm>
            <a:prstGeom prst="roundRect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315" name="文本框 4"/>
            <p:cNvSpPr txBox="1">
              <a:spLocks noChangeArrowheads="1"/>
            </p:cNvSpPr>
            <p:nvPr/>
          </p:nvSpPr>
          <p:spPr bwMode="auto">
            <a:xfrm>
              <a:off x="467544" y="3740331"/>
              <a:ext cx="2238375" cy="778853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分析与解答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316" name="图片 5160" descr="p8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8864" y="1545431"/>
            <a:ext cx="69230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圆角矩形 41"/>
          <p:cNvSpPr>
            <a:spLocks noChangeArrowheads="1"/>
          </p:cNvSpPr>
          <p:nvPr/>
        </p:nvSpPr>
        <p:spPr bwMode="auto">
          <a:xfrm>
            <a:off x="1492250" y="1625204"/>
            <a:ext cx="1682750" cy="44529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29" name="圆角矩形 42"/>
          <p:cNvSpPr>
            <a:spLocks noChangeArrowheads="1"/>
          </p:cNvSpPr>
          <p:nvPr/>
        </p:nvSpPr>
        <p:spPr bwMode="auto">
          <a:xfrm>
            <a:off x="3249613" y="1628775"/>
            <a:ext cx="1541462" cy="44410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30" name="圆角矩形 44"/>
          <p:cNvSpPr>
            <a:spLocks noChangeArrowheads="1"/>
          </p:cNvSpPr>
          <p:nvPr/>
        </p:nvSpPr>
        <p:spPr bwMode="auto">
          <a:xfrm>
            <a:off x="4857751" y="1612106"/>
            <a:ext cx="1541463" cy="44410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7069139" y="1647825"/>
            <a:ext cx="490537" cy="49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600">
                <a:solidFill>
                  <a:schemeClr val="tx2"/>
                </a:solidFill>
                <a:latin typeface="楷体_GB2312" pitchFamily="49" charset="-122"/>
                <a:ea typeface="Arial Unicode MS" pitchFamily="34" charset="-122"/>
              </a:rPr>
              <a:t>?</a:t>
            </a:r>
            <a:endParaRPr lang="en-US" altLang="zh-CN" sz="2600">
              <a:solidFill>
                <a:schemeClr val="tx2"/>
              </a:solidFill>
              <a:latin typeface="楷体_GB2312" pitchFamily="49" charset="-122"/>
              <a:ea typeface="Arial Unicode MS" pitchFamily="34" charset="-122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7453313" y="1647825"/>
            <a:ext cx="490537" cy="49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600">
                <a:solidFill>
                  <a:schemeClr val="tx2"/>
                </a:solidFill>
                <a:latin typeface="楷体_GB2312" pitchFamily="49" charset="-122"/>
                <a:ea typeface="Arial Unicode MS" pitchFamily="34" charset="-122"/>
              </a:rPr>
              <a:t>?</a:t>
            </a:r>
            <a:endParaRPr lang="en-US" altLang="zh-CN" sz="2600">
              <a:solidFill>
                <a:schemeClr val="tx2"/>
              </a:solidFill>
              <a:latin typeface="楷体_GB2312" pitchFamily="49" charset="-122"/>
              <a:ea typeface="Arial Unicode MS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4772026" y="2555083"/>
            <a:ext cx="4189413" cy="1163591"/>
            <a:chOff x="4772025" y="2644667"/>
            <a:chExt cx="4189412" cy="1552374"/>
          </a:xfrm>
        </p:grpSpPr>
        <p:pic>
          <p:nvPicPr>
            <p:cNvPr id="13323" name="图片 517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72412" y="2644667"/>
              <a:ext cx="1089025" cy="1281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24" name="组合 34"/>
            <p:cNvGrpSpPr/>
            <p:nvPr/>
          </p:nvGrpSpPr>
          <p:grpSpPr bwMode="auto">
            <a:xfrm>
              <a:off x="4772025" y="2752997"/>
              <a:ext cx="3908425" cy="1444044"/>
              <a:chOff x="5689" y="8288"/>
              <a:chExt cx="6156" cy="2276"/>
            </a:xfrm>
          </p:grpSpPr>
          <p:sp>
            <p:nvSpPr>
              <p:cNvPr id="13325" name="圆角矩形标注 5182"/>
              <p:cNvSpPr>
                <a:spLocks noChangeArrowheads="1"/>
              </p:cNvSpPr>
              <p:nvPr/>
            </p:nvSpPr>
            <p:spPr bwMode="auto">
              <a:xfrm>
                <a:off x="5689" y="8288"/>
                <a:ext cx="4671" cy="1784"/>
              </a:xfrm>
              <a:prstGeom prst="wedgeRoundRectCallout">
                <a:avLst>
                  <a:gd name="adj1" fmla="val 58356"/>
                  <a:gd name="adj2" fmla="val -14431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2000">
                  <a:solidFill>
                    <a:schemeClr val="tx2"/>
                  </a:solidFill>
                  <a:ea typeface="楷体_GB2312" pitchFamily="49" charset="-122"/>
                </a:endParaRPr>
              </a:p>
            </p:txBody>
          </p:sp>
          <p:grpSp>
            <p:nvGrpSpPr>
              <p:cNvPr id="13326" name="组合 5192"/>
              <p:cNvGrpSpPr/>
              <p:nvPr/>
            </p:nvGrpSpPr>
            <p:grpSpPr bwMode="auto">
              <a:xfrm>
                <a:off x="5770" y="8425"/>
                <a:ext cx="6075" cy="2139"/>
                <a:chOff x="2236" y="2409"/>
                <a:chExt cx="2430" cy="856"/>
              </a:xfrm>
            </p:grpSpPr>
            <p:sp>
              <p:nvSpPr>
                <p:cNvPr id="13327" name="Rectangle 8"/>
                <p:cNvSpPr>
                  <a:spLocks noChangeArrowheads="1"/>
                </p:cNvSpPr>
                <p:nvPr/>
              </p:nvSpPr>
              <p:spPr bwMode="auto">
                <a:xfrm>
                  <a:off x="2236" y="2409"/>
                  <a:ext cx="2430" cy="8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zh-CN" altLang="en-US" sz="3000" b="1" dirty="0">
                      <a:solidFill>
                        <a:srgbClr val="1C1C1C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珠子是按</a:t>
                  </a:r>
                  <a:endParaRPr lang="zh-CN" altLang="en-US" sz="3000" b="1" dirty="0">
                    <a:solidFill>
                      <a:srgbClr val="1C1C1C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  <a:p>
                  <a:r>
                    <a:rPr lang="zh-CN" altLang="en-US" sz="3000" b="1" dirty="0">
                      <a:solidFill>
                        <a:srgbClr val="1C1C1C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重复排列的。</a:t>
                  </a:r>
                  <a:endParaRPr lang="zh-CN" altLang="en-US" sz="3000" b="1" dirty="0">
                    <a:solidFill>
                      <a:srgbClr val="1C1C1C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pic>
              <p:nvPicPr>
                <p:cNvPr id="13328" name="图片 5191" descr="p88_1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3321" y="2448"/>
                  <a:ext cx="645" cy="2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pic>
        <p:nvPicPr>
          <p:cNvPr id="40" name="图片 39" descr="88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9438" y="1593056"/>
            <a:ext cx="557212" cy="45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88-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88238" y="1668066"/>
            <a:ext cx="481012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50"/>
          <p:cNvGrpSpPr/>
          <p:nvPr/>
        </p:nvGrpSpPr>
        <p:grpSpPr bwMode="auto">
          <a:xfrm>
            <a:off x="295276" y="2409825"/>
            <a:ext cx="4283075" cy="914400"/>
            <a:chOff x="295586" y="2451373"/>
            <a:chExt cx="4282764" cy="1220089"/>
          </a:xfrm>
        </p:grpSpPr>
        <p:pic>
          <p:nvPicPr>
            <p:cNvPr id="13332" name="图片 5229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95586" y="2570307"/>
              <a:ext cx="911970" cy="1101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33" name="组合 41"/>
            <p:cNvGrpSpPr/>
            <p:nvPr/>
          </p:nvGrpSpPr>
          <p:grpSpPr bwMode="auto">
            <a:xfrm>
              <a:off x="1235075" y="2451373"/>
              <a:ext cx="3343275" cy="1173162"/>
              <a:chOff x="975" y="2478"/>
              <a:chExt cx="2106" cy="739"/>
            </a:xfrm>
          </p:grpSpPr>
          <p:sp>
            <p:nvSpPr>
              <p:cNvPr id="13334" name="圆角矩形标注 5245"/>
              <p:cNvSpPr>
                <a:spLocks noChangeArrowheads="1"/>
              </p:cNvSpPr>
              <p:nvPr/>
            </p:nvSpPr>
            <p:spPr bwMode="auto">
              <a:xfrm>
                <a:off x="975" y="2478"/>
                <a:ext cx="2106" cy="739"/>
              </a:xfrm>
              <a:prstGeom prst="wedgeRoundRectCallout">
                <a:avLst>
                  <a:gd name="adj1" fmla="val -55403"/>
                  <a:gd name="adj2" fmla="val 13532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所以掉了     颗黄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spcBef>
                    <a:spcPts val="0"/>
                  </a:spcBef>
                </a:pPr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珠子，   颗蓝珠子。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335" name="矩形 5255"/>
              <p:cNvSpPr>
                <a:spLocks noChangeArrowheads="1"/>
              </p:cNvSpPr>
              <p:nvPr/>
            </p:nvSpPr>
            <p:spPr bwMode="auto">
              <a:xfrm>
                <a:off x="2053" y="2540"/>
                <a:ext cx="260" cy="2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6" name="矩形 2"/>
              <p:cNvSpPr>
                <a:spLocks noChangeArrowheads="1"/>
              </p:cNvSpPr>
              <p:nvPr/>
            </p:nvSpPr>
            <p:spPr bwMode="auto">
              <a:xfrm>
                <a:off x="1679" y="2888"/>
                <a:ext cx="260" cy="2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6" name="Rectangle 97"/>
          <p:cNvSpPr>
            <a:spLocks noChangeArrowheads="1"/>
          </p:cNvSpPr>
          <p:nvPr/>
        </p:nvSpPr>
        <p:spPr bwMode="auto">
          <a:xfrm>
            <a:off x="2951164" y="2430066"/>
            <a:ext cx="428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Rectangle 97"/>
          <p:cNvSpPr>
            <a:spLocks noChangeArrowheads="1"/>
          </p:cNvSpPr>
          <p:nvPr/>
        </p:nvSpPr>
        <p:spPr bwMode="auto">
          <a:xfrm>
            <a:off x="2360614" y="2846785"/>
            <a:ext cx="428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39" name="图片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32550" y="2003823"/>
            <a:ext cx="800100" cy="2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圆角矩形 45"/>
          <p:cNvSpPr>
            <a:spLocks noChangeArrowheads="1"/>
          </p:cNvSpPr>
          <p:nvPr/>
        </p:nvSpPr>
        <p:spPr bwMode="auto">
          <a:xfrm>
            <a:off x="6465888" y="1604962"/>
            <a:ext cx="1541462" cy="44410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13341" name="矩形 51"/>
          <p:cNvSpPr>
            <a:spLocks noChangeArrowheads="1"/>
          </p:cNvSpPr>
          <p:nvPr/>
        </p:nvSpPr>
        <p:spPr bwMode="auto">
          <a:xfrm>
            <a:off x="738189" y="3867894"/>
            <a:ext cx="7564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这串珠子的排列规律是怎样的?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42" name="文本框 52"/>
          <p:cNvSpPr txBox="1">
            <a:spLocks noChangeArrowheads="1"/>
          </p:cNvSpPr>
          <p:nvPr/>
        </p:nvSpPr>
        <p:spPr bwMode="auto">
          <a:xfrm>
            <a:off x="3611564" y="975122"/>
            <a:ext cx="2016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从左往右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/>
      <p:bldP spid="31" grpId="1"/>
      <p:bldP spid="32" grpId="0"/>
      <p:bldP spid="32" grpId="1"/>
      <p:bldP spid="46" grpId="0"/>
      <p:bldP spid="47" grpId="0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5160" descr="p8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1150" y="1364456"/>
            <a:ext cx="62309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41"/>
          <p:cNvSpPr>
            <a:spLocks noChangeArrowheads="1"/>
          </p:cNvSpPr>
          <p:nvPr/>
        </p:nvSpPr>
        <p:spPr bwMode="auto">
          <a:xfrm>
            <a:off x="2624138" y="1459707"/>
            <a:ext cx="1682750" cy="44529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4" name="圆角矩形 42"/>
          <p:cNvSpPr>
            <a:spLocks noChangeArrowheads="1"/>
          </p:cNvSpPr>
          <p:nvPr/>
        </p:nvSpPr>
        <p:spPr bwMode="auto">
          <a:xfrm>
            <a:off x="4351338" y="1456135"/>
            <a:ext cx="1541462" cy="44410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5" name="圆角矩形 44"/>
          <p:cNvSpPr>
            <a:spLocks noChangeArrowheads="1"/>
          </p:cNvSpPr>
          <p:nvPr/>
        </p:nvSpPr>
        <p:spPr bwMode="auto">
          <a:xfrm>
            <a:off x="5938838" y="1415654"/>
            <a:ext cx="1541462" cy="44410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6" name="圆角矩形 45"/>
          <p:cNvSpPr>
            <a:spLocks noChangeArrowheads="1"/>
          </p:cNvSpPr>
          <p:nvPr/>
        </p:nvSpPr>
        <p:spPr bwMode="auto">
          <a:xfrm>
            <a:off x="1465263" y="1425178"/>
            <a:ext cx="1117600" cy="76557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97025" y="1825229"/>
            <a:ext cx="490538" cy="49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600">
                <a:solidFill>
                  <a:schemeClr val="tx2"/>
                </a:solidFill>
                <a:latin typeface="楷体_GB2312" pitchFamily="49" charset="-122"/>
                <a:ea typeface="Arial Unicode MS" pitchFamily="34" charset="-122"/>
              </a:rPr>
              <a:t>?</a:t>
            </a:r>
            <a:endParaRPr lang="en-US" altLang="zh-CN" sz="2600">
              <a:solidFill>
                <a:schemeClr val="tx2"/>
              </a:solidFill>
              <a:latin typeface="楷体_GB2312" pitchFamily="49" charset="-122"/>
              <a:ea typeface="Arial Unicode MS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601789" y="1468041"/>
            <a:ext cx="490537" cy="49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600">
                <a:solidFill>
                  <a:schemeClr val="tx2"/>
                </a:solidFill>
                <a:latin typeface="楷体_GB2312" pitchFamily="49" charset="-122"/>
                <a:ea typeface="Arial Unicode MS" pitchFamily="34" charset="-122"/>
              </a:rPr>
              <a:t>?</a:t>
            </a:r>
            <a:endParaRPr lang="en-US" altLang="zh-CN" sz="2600">
              <a:solidFill>
                <a:schemeClr val="tx2"/>
              </a:solidFill>
              <a:latin typeface="楷体_GB2312" pitchFamily="49" charset="-122"/>
              <a:ea typeface="Arial Unicode MS" pitchFamily="34" charset="-122"/>
            </a:endParaRPr>
          </a:p>
        </p:txBody>
      </p:sp>
      <p:pic>
        <p:nvPicPr>
          <p:cNvPr id="9" name="图片 8" descr="88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380000">
            <a:off x="1555751" y="1782366"/>
            <a:ext cx="557213" cy="45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88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1313" y="1514475"/>
            <a:ext cx="481012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644775" y="2194322"/>
            <a:ext cx="96678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3676650" y="2290763"/>
            <a:ext cx="2852738" cy="803672"/>
          </a:xfrm>
          <a:prstGeom prst="wedgeRoundRectCallout">
            <a:avLst>
              <a:gd name="adj1" fmla="val -56324"/>
              <a:gd name="adj2" fmla="val -3477"/>
              <a:gd name="adj3" fmla="val 16667"/>
            </a:avLst>
          </a:prstGeom>
          <a:solidFill>
            <a:schemeClr val="bg1"/>
          </a:solidFill>
          <a:ln w="1524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掉了</a:t>
            </a:r>
            <a:r>
              <a:rPr lang="en-US" altLang="zh-CN" sz="30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颗蓝珠子，</a:t>
            </a:r>
            <a:r>
              <a:rPr lang="en-US" altLang="zh-CN" sz="30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颗黄珠子。</a:t>
            </a:r>
            <a:endParaRPr lang="zh-CN" altLang="en-US" sz="3000" b="1">
              <a:solidFill>
                <a:srgbClr val="1C1C1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50826" y="3461148"/>
            <a:ext cx="83534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他们的解答是正确的吗？怎样检验？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图形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6725" y="3463529"/>
            <a:ext cx="1570038" cy="45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文本框 15"/>
          <p:cNvSpPr txBox="1">
            <a:spLocks noChangeArrowheads="1"/>
          </p:cNvSpPr>
          <p:nvPr/>
        </p:nvSpPr>
        <p:spPr bwMode="auto">
          <a:xfrm>
            <a:off x="3611564" y="835819"/>
            <a:ext cx="2016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从右往左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/>
      <p:bldP spid="7" grpId="1"/>
      <p:bldP spid="8" grpId="0"/>
      <p:bldP spid="8" grpId="1"/>
      <p:bldP spid="13" grpId="0" bldLvl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2"/>
          <p:cNvGrpSpPr/>
          <p:nvPr/>
        </p:nvGrpSpPr>
        <p:grpSpPr bwMode="auto">
          <a:xfrm>
            <a:off x="2365375" y="1528762"/>
            <a:ext cx="4687888" cy="548879"/>
            <a:chOff x="1733" y="2230"/>
            <a:chExt cx="10902" cy="1700"/>
          </a:xfrm>
        </p:grpSpPr>
        <p:pic>
          <p:nvPicPr>
            <p:cNvPr id="15362" name="图片 31746" descr="p88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3" y="2230"/>
              <a:ext cx="10903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图片 31769" descr="88-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7700000" flipH="1">
              <a:off x="10909" y="2404"/>
              <a:ext cx="877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4" name="图片 31770" descr="88-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10513" y="2966"/>
              <a:ext cx="75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 descr="88-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9188" y="2514601"/>
            <a:ext cx="2506662" cy="1497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88-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60688" y="3499247"/>
            <a:ext cx="40481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88-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25800" y="3136106"/>
            <a:ext cx="425450" cy="36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8" name="组合 1"/>
          <p:cNvGrpSpPr/>
          <p:nvPr/>
        </p:nvGrpSpPr>
        <p:grpSpPr bwMode="auto">
          <a:xfrm>
            <a:off x="2397126" y="882254"/>
            <a:ext cx="4259263" cy="579834"/>
            <a:chOff x="2485" y="1527"/>
            <a:chExt cx="9907" cy="1800"/>
          </a:xfrm>
        </p:grpSpPr>
        <p:pic>
          <p:nvPicPr>
            <p:cNvPr id="15369" name="图片 5160" descr="p88_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580" y="1527"/>
              <a:ext cx="9813" cy="1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图片 5253" descr="88-1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380000">
              <a:off x="2485" y="2368"/>
              <a:ext cx="877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图片 5252" descr="88-2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2628" y="1843"/>
              <a:ext cx="75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 bwMode="auto">
          <a:xfrm>
            <a:off x="4032250" y="1964531"/>
            <a:ext cx="4533900" cy="2320529"/>
            <a:chOff x="4032925" y="1761934"/>
            <a:chExt cx="4532914" cy="3093946"/>
          </a:xfrm>
        </p:grpSpPr>
        <p:pic>
          <p:nvPicPr>
            <p:cNvPr id="15373" name="图片 17" descr="88-3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4032925" y="1761934"/>
              <a:ext cx="4401765" cy="3093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图片 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204323" y="1906715"/>
              <a:ext cx="2099218" cy="1176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5" name="矩形 1"/>
            <p:cNvSpPr>
              <a:spLocks noChangeArrowheads="1"/>
            </p:cNvSpPr>
            <p:nvPr/>
          </p:nvSpPr>
          <p:spPr bwMode="auto">
            <a:xfrm>
              <a:off x="6204323" y="1828275"/>
              <a:ext cx="2361516" cy="1723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摆出她穿的手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链，看符不符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合她穿的规律。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: 圆角 3"/>
          <p:cNvSpPr>
            <a:spLocks noChangeArrowheads="1"/>
          </p:cNvSpPr>
          <p:nvPr/>
        </p:nvSpPr>
        <p:spPr bwMode="auto">
          <a:xfrm>
            <a:off x="719138" y="1653779"/>
            <a:ext cx="7669212" cy="2679457"/>
          </a:xfrm>
          <a:prstGeom prst="roundRect">
            <a:avLst>
              <a:gd name="adj" fmla="val 16667"/>
            </a:avLst>
          </a:prstGeom>
          <a:solidFill>
            <a:srgbClr val="DAEAFC"/>
          </a:solidFill>
          <a:ln w="28575">
            <a:solidFill>
              <a:srgbClr val="095FAC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找规律，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找规律时既可以从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左侧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开始，也可以从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右侧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圈出一组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后，再按照发现的规律解决问题。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3563939" y="1006079"/>
            <a:ext cx="2016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归纳小结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8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60277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9913" y="3090862"/>
            <a:ext cx="780256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你知道了什么？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图形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0400" y="3118248"/>
            <a:ext cx="1570038" cy="45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0663" y="2288382"/>
            <a:ext cx="5541962" cy="8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44"/>
          <p:cNvSpPr>
            <a:spLocks noChangeArrowheads="1"/>
          </p:cNvSpPr>
          <p:nvPr/>
        </p:nvSpPr>
        <p:spPr bwMode="auto">
          <a:xfrm>
            <a:off x="1979614" y="2311004"/>
            <a:ext cx="4867275" cy="450056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200">
              <a:ea typeface="楷体_GB2312" pitchFamily="49" charset="-122"/>
            </a:endParaRPr>
          </a:p>
        </p:txBody>
      </p:sp>
      <p:sp>
        <p:nvSpPr>
          <p:cNvPr id="17415" name="文本框 11"/>
          <p:cNvSpPr txBox="1">
            <a:spLocks noChangeArrowheads="1"/>
          </p:cNvSpPr>
          <p:nvPr/>
        </p:nvSpPr>
        <p:spPr bwMode="auto">
          <a:xfrm>
            <a:off x="719138" y="1329929"/>
            <a:ext cx="7524750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小英穿了一串手链，但掉了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颗珠子，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掉的是哪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8888" y="3651647"/>
            <a:ext cx="71881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这串手链是由红、蓝两种珠子穿成的。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2"/>
          <p:cNvSpPr txBox="1"/>
          <p:nvPr/>
        </p:nvSpPr>
        <p:spPr>
          <a:xfrm>
            <a:off x="1043608" y="898949"/>
            <a:ext cx="6274354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algn="l"/>
            <a:r>
              <a:rPr lang="zh-CN" altLang="en-US" noProof="1">
                <a:sym typeface="+mn-lt"/>
              </a:rPr>
              <a:t>三、</a:t>
            </a:r>
            <a:r>
              <a:rPr lang="zh-CN" altLang="en-US" noProof="1">
                <a:sym typeface="+mn-lt"/>
              </a:rPr>
              <a:t>实践应用</a:t>
            </a:r>
            <a:r>
              <a:rPr lang="en-US" altLang="zh-CN" noProof="1">
                <a:sym typeface="+mn-lt"/>
              </a:rPr>
              <a:t>,</a:t>
            </a:r>
            <a:r>
              <a:rPr lang="zh-CN" altLang="en-US" noProof="1">
                <a:sym typeface="+mn-lt"/>
              </a:rPr>
              <a:t>巩固提高</a:t>
            </a:r>
            <a:endParaRPr lang="zh-CN" altLang="en-US" noProof="1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91413" y="1574007"/>
            <a:ext cx="1009650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827088" y="2391966"/>
            <a:ext cx="1479550" cy="508397"/>
            <a:chOff x="1040" y="5179"/>
            <a:chExt cx="2331" cy="1067"/>
          </a:xfrm>
        </p:grpSpPr>
        <p:sp>
          <p:nvSpPr>
            <p:cNvPr id="3" name="椭圆 2"/>
            <p:cNvSpPr/>
            <p:nvPr/>
          </p:nvSpPr>
          <p:spPr>
            <a:xfrm flipH="1">
              <a:off x="1040" y="5279"/>
              <a:ext cx="968" cy="967"/>
            </a:xfrm>
            <a:prstGeom prst="ellipse">
              <a:avLst/>
            </a:prstGeom>
            <a:solidFill>
              <a:srgbClr val="C9EC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" name="椭圆 3"/>
            <p:cNvSpPr/>
            <p:nvPr/>
          </p:nvSpPr>
          <p:spPr>
            <a:xfrm flipH="1">
              <a:off x="1713" y="5279"/>
              <a:ext cx="970" cy="967"/>
            </a:xfrm>
            <a:prstGeom prst="ellipse">
              <a:avLst/>
            </a:prstGeom>
            <a:solidFill>
              <a:srgbClr val="C9EC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" name="椭圆 4"/>
            <p:cNvSpPr/>
            <p:nvPr/>
          </p:nvSpPr>
          <p:spPr>
            <a:xfrm flipH="1">
              <a:off x="2368" y="5279"/>
              <a:ext cx="968" cy="967"/>
            </a:xfrm>
            <a:prstGeom prst="ellipse">
              <a:avLst/>
            </a:prstGeom>
            <a:solidFill>
              <a:srgbClr val="C9EC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pic>
          <p:nvPicPr>
            <p:cNvPr id="18438" name="图片 5" descr="图片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09" y="5179"/>
              <a:ext cx="2262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4214" y="2409826"/>
            <a:ext cx="66246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珠子的排列有规律吗？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40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5300" y="1369219"/>
            <a:ext cx="5543550" cy="8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 41"/>
          <p:cNvSpPr>
            <a:spLocks noChangeArrowheads="1"/>
          </p:cNvSpPr>
          <p:nvPr/>
        </p:nvSpPr>
        <p:spPr bwMode="auto">
          <a:xfrm>
            <a:off x="2324100" y="1369219"/>
            <a:ext cx="2165350" cy="44529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sp>
        <p:nvSpPr>
          <p:cNvPr id="16" name="圆角矩形 42"/>
          <p:cNvSpPr>
            <a:spLocks noChangeArrowheads="1"/>
          </p:cNvSpPr>
          <p:nvPr/>
        </p:nvSpPr>
        <p:spPr bwMode="auto">
          <a:xfrm rot="360000">
            <a:off x="4518026" y="1393031"/>
            <a:ext cx="1990725" cy="444104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D6009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ea typeface="楷体_GB2312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476375" y="2971801"/>
            <a:ext cx="6987810" cy="584775"/>
            <a:chOff x="2479100" y="2623659"/>
            <a:chExt cx="6669111" cy="778851"/>
          </a:xfrm>
        </p:grpSpPr>
        <p:sp>
          <p:nvSpPr>
            <p:cNvPr id="18444" name="矩形 16"/>
            <p:cNvSpPr>
              <a:spLocks noChangeArrowheads="1"/>
            </p:cNvSpPr>
            <p:nvPr/>
          </p:nvSpPr>
          <p:spPr bwMode="auto">
            <a:xfrm>
              <a:off x="2479100" y="2623659"/>
              <a:ext cx="6669111" cy="778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从左往右观察按       重复排列的。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45" name="图片 7321" descr="8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296649" y="2753228"/>
              <a:ext cx="1356618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76376" y="3530204"/>
            <a:ext cx="65678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所以掉了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颗蓝珠子，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颗红珠子。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 descr="88-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1407730">
            <a:off x="7051676" y="1582341"/>
            <a:ext cx="481013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24525" y="1943100"/>
            <a:ext cx="1460500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486009">
            <a:off x="6980239" y="1871663"/>
            <a:ext cx="327025" cy="22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bldLvl="0" animBg="1"/>
      <p:bldP spid="16" grpId="0" bldLvl="0" animBg="1"/>
      <p:bldP spid="19" grpId="0"/>
    </p:bldLst>
  </p:timing>
</p:sld>
</file>

<file path=ppt/tags/tag1.xml><?xml version="1.0" encoding="utf-8"?>
<p:tagLst xmlns:p="http://schemas.openxmlformats.org/presentationml/2006/main">
  <p:tag name="KSO_WPP_MARK_KEY" val="4c8ff20e-5793-446e-ab2f-4174293f215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全屏显示(16:9)</PresentationFormat>
  <Paragraphs>88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Times New Roman</vt:lpstr>
      <vt:lpstr>楷体_GB2312</vt:lpstr>
      <vt:lpstr>新宋体</vt:lpstr>
      <vt:lpstr>楷体</vt:lpstr>
      <vt:lpstr>黑体</vt:lpstr>
      <vt:lpstr>微软雅黑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2019-12-21T13:27:00Z</dcterms:created>
  <dcterms:modified xsi:type="dcterms:W3CDTF">2023-01-26T11:01:30Z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578BE1E9D7FF4BA2A9138F615D2C829E</vt:lpwstr>
  </property>
</Properties>
</file>