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6" r:id="rId3"/>
    <p:sldId id="260" r:id="rId4"/>
    <p:sldId id="268" r:id="rId6"/>
    <p:sldId id="261" r:id="rId7"/>
    <p:sldId id="275" r:id="rId8"/>
    <p:sldId id="269" r:id="rId9"/>
    <p:sldId id="266" r:id="rId10"/>
    <p:sldId id="265" r:id="rId11"/>
    <p:sldId id="271" r:id="rId12"/>
    <p:sldId id="263" r:id="rId13"/>
    <p:sldId id="272" r:id="rId14"/>
    <p:sldId id="273" r:id="rId15"/>
    <p:sldId id="274" r:id="rId16"/>
    <p:sldId id="267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1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0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685800">
              <a:defRPr sz="1200"/>
            </a:lvl1pPr>
          </a:lstStyle>
          <a:p>
            <a:endParaRPr lang="zh-CN" altLang="en-US"/>
          </a:p>
        </p:txBody>
      </p:sp>
      <p:sp>
        <p:nvSpPr>
          <p:cNvPr id="26627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AF8B4E07-5CBE-47D9-87DC-F3C9FD7697F5}" type="datetime1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26629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二级</a:t>
            </a:r>
            <a:endParaRPr lang="zh-CN" smtClean="0"/>
          </a:p>
          <a:p>
            <a:pPr lvl="2"/>
            <a:r>
              <a:rPr lang="zh-CN" smtClean="0"/>
              <a:t>三级</a:t>
            </a:r>
            <a:endParaRPr lang="zh-CN" smtClean="0"/>
          </a:p>
          <a:p>
            <a:pPr lvl="3"/>
            <a:r>
              <a:rPr lang="zh-CN" smtClean="0"/>
              <a:t>四级</a:t>
            </a:r>
            <a:endParaRPr lang="zh-CN" smtClean="0"/>
          </a:p>
          <a:p>
            <a:pPr lvl="4"/>
            <a:r>
              <a:rPr lang="zh-CN" smtClean="0"/>
              <a:t>五级</a:t>
            </a:r>
            <a:endParaRPr lang="zh-CN" smtClean="0"/>
          </a:p>
        </p:txBody>
      </p:sp>
      <p:sp>
        <p:nvSpPr>
          <p:cNvPr id="2663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663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F93D7AC-76EA-45CB-8294-FADE9D2D7622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1</a:t>
            </a:r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10</a:t>
            </a:r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11</a:t>
            </a:r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12</a:t>
            </a:r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13</a:t>
            </a: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2</a:t>
            </a:r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3</a:t>
            </a:r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4</a:t>
            </a:r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5</a:t>
            </a:r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6</a:t>
            </a:r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7</a:t>
            </a:r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8</a:t>
            </a:r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>
                <a:ea typeface="等线" panose="02010600030101010101" charset="-122"/>
                <a:cs typeface="等线" panose="02010600030101010101" charset="-122"/>
              </a:rPr>
              <a:t>9</a:t>
            </a:r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32FD48DA-6444-4967-A114-AA4197DD8B18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2E7409D-6A8B-46D7-AD3F-FA3F999D7333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6BE85FEF-32ED-490A-983A-67930D2C314B}" type="slidenum">
              <a:rPr lang="en-US" altLang="en-US"/>
            </a:fld>
            <a:endParaRPr lang="en-US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8A9F575-6013-4C72-A435-672FD1175B0D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00BC0E3B-7468-4DF7-9850-F1CC31C293C2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9E56AE-EEFF-4892-8B61-A761754631FF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289F9F3C-B577-4DDF-9D22-0C236984B510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807C79B-713C-49A8-88C0-867CB7E83BED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23D3D444-EEEA-4AFD-A0B5-1FCBFDDE4E4B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FD88EF1-4778-4C30-9D91-7EFA206628ED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793B31E2-6EB4-48C2-849D-CD6D88806D33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69FF044-2F84-480B-818E-183A3F6E00A0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422B6A9E-89ED-4D07-8AFF-C56494EC8D50}" type="slidenum">
              <a:rPr lang="en-US" altLang="en-US"/>
            </a:fld>
            <a:endParaRPr lang="en-US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EC12628-92C4-4238-A2C0-F866A957DD0B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7013786D-9503-4AF4-AA27-F6A6CA34E054}" type="slidenum">
              <a:rPr lang="en-US" altLang="en-US"/>
            </a:fld>
            <a:endParaRPr lang="en-US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146BB09-A69C-41AE-9F12-4233FFE65C4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B388FA6D-300D-42B0-9531-FEC2D72966D0}" type="slidenum">
              <a:rPr lang="en-US" altLang="en-US"/>
            </a:fld>
            <a:endParaRPr lang="en-US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09A1279-B16E-4839-B947-6D4DCEE6A784}" type="datetime1">
              <a:rPr lang="en-US" altLang="en-US"/>
            </a:fld>
            <a:endParaRPr lang="en-US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5613" y="608013"/>
            <a:ext cx="8228012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A8750003-9866-48B3-A492-F2EE32695E12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7024E5D-130F-4B30-A823-FC69F48876A0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9DE217F3-781A-4192-AB62-1F22753BCE58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1502FFD-8434-4CF7-B4AE-D120C37419B7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608013"/>
            <a:ext cx="8228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490663"/>
            <a:ext cx="8228012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0"/>
            <a:r>
              <a:rPr lang="zh-CN" smtClean="0"/>
              <a:t>第二级</a:t>
            </a:r>
            <a:endParaRPr lang="zh-CN" smtClean="0"/>
          </a:p>
          <a:p>
            <a:pPr lvl="0"/>
            <a:r>
              <a:rPr lang="zh-CN" smtClean="0"/>
              <a:t>第三级</a:t>
            </a:r>
            <a:endParaRPr lang="zh-CN" smtClean="0"/>
          </a:p>
          <a:p>
            <a:pPr lvl="0"/>
            <a:r>
              <a:rPr lang="zh-CN" smtClean="0"/>
              <a:t>第四级</a:t>
            </a:r>
            <a:endParaRPr lang="zh-CN" smtClean="0"/>
          </a:p>
          <a:p>
            <a:pPr lvl="0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8788" y="6315075"/>
            <a:ext cx="202565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7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2021/4/27 Tuesday</a:t>
            </a:r>
            <a:endParaRPr lang="en-US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087688" y="6315075"/>
            <a:ext cx="296862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7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>
              <a:defRPr sz="7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SzPct val="100000"/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SzPct val="100000"/>
        <a:buFont typeface="Wingdings" panose="05000000000000000000" pitchFamily="2" charset="2"/>
        <a:buChar char=""/>
        <a:tabLst>
          <a:tab pos="1206500" algn="l"/>
        </a:tabLst>
        <a:defRPr sz="10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0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079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/>
              <a:t>数</a:t>
            </a:r>
            <a:r>
              <a:rPr lang="zh-CN" altLang="en-US" sz="5400" dirty="0" smtClean="0"/>
              <a:t>数  数的组成</a:t>
            </a:r>
            <a:endParaRPr lang="zh-CN" altLang="en-US" sz="54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74"/>
          <p:cNvGrpSpPr/>
          <p:nvPr/>
        </p:nvGrpSpPr>
        <p:grpSpPr bwMode="auto">
          <a:xfrm>
            <a:off x="4140200" y="1700213"/>
            <a:ext cx="3686175" cy="2033587"/>
            <a:chOff x="2484" y="1026"/>
            <a:chExt cx="2322" cy="1281"/>
          </a:xfrm>
        </p:grpSpPr>
        <p:pic>
          <p:nvPicPr>
            <p:cNvPr id="21507" name="Picture 44" descr="p34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111" y="1026"/>
              <a:ext cx="695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8" name="AutoShape 45"/>
            <p:cNvSpPr>
              <a:spLocks noChangeArrowheads="1"/>
            </p:cNvSpPr>
            <p:nvPr/>
          </p:nvSpPr>
          <p:spPr bwMode="auto">
            <a:xfrm>
              <a:off x="2484" y="1544"/>
              <a:ext cx="1361" cy="525"/>
            </a:xfrm>
            <a:prstGeom prst="wedgeRoundRectCallout">
              <a:avLst>
                <a:gd name="adj1" fmla="val 69472"/>
                <a:gd name="adj2" fmla="val -35713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000" b="1" dirty="0">
                  <a:ea typeface="楷体_GB2312" pitchFamily="49" charset="-122"/>
                </a:rPr>
                <a:t>数一数你手里有</a:t>
              </a:r>
              <a:endParaRPr lang="zh-CN" altLang="en-US" sz="2000" b="1" dirty="0">
                <a:ea typeface="楷体_GB2312" pitchFamily="49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000" b="1" dirty="0">
                  <a:ea typeface="楷体_GB2312" pitchFamily="49" charset="-122"/>
                </a:rPr>
                <a:t>多少根小棒。</a:t>
              </a:r>
              <a:endParaRPr lang="zh-CN" altLang="en-US" sz="2000" b="1" dirty="0">
                <a:ea typeface="楷体_GB2312" pitchFamily="49" charset="-122"/>
              </a:endParaRPr>
            </a:p>
          </p:txBody>
        </p:sp>
      </p:grpSp>
      <p:grpSp>
        <p:nvGrpSpPr>
          <p:cNvPr id="21509" name="Group 75"/>
          <p:cNvGrpSpPr/>
          <p:nvPr/>
        </p:nvGrpSpPr>
        <p:grpSpPr bwMode="auto">
          <a:xfrm>
            <a:off x="593725" y="3432175"/>
            <a:ext cx="3635375" cy="2359025"/>
            <a:chOff x="374" y="2162"/>
            <a:chExt cx="2290" cy="1486"/>
          </a:xfrm>
        </p:grpSpPr>
        <p:pic>
          <p:nvPicPr>
            <p:cNvPr id="21510" name="Picture 69" descr="p35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4" y="2400"/>
              <a:ext cx="963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AutoShape 70"/>
            <p:cNvSpPr>
              <a:spLocks noChangeArrowheads="1"/>
            </p:cNvSpPr>
            <p:nvPr/>
          </p:nvSpPr>
          <p:spPr bwMode="auto">
            <a:xfrm>
              <a:off x="1258" y="2162"/>
              <a:ext cx="1406" cy="525"/>
            </a:xfrm>
            <a:prstGeom prst="wedgeRoundRectCallout">
              <a:avLst>
                <a:gd name="adj1" fmla="val -39685"/>
                <a:gd name="adj2" fmla="val 72792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我应该把“百位”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放在哪里呢？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1512" name="Picture 76" descr="34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36775" y="4605338"/>
            <a:ext cx="83502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80" descr="34-2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19963" y="4162425"/>
            <a:ext cx="1490662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608013"/>
            <a:ext cx="8228012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</a:rPr>
              <a:t>填一填：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1490663"/>
            <a:ext cx="8228012" cy="4759325"/>
          </a:xfrm>
          <a:noFill/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45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里面有（   ）个十和（   ）个一。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90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里面有（   ）个十，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90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里面有（   ）个一。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64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里面有（   ）个十和（   ）个一。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71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是由（   ）个十（   ）个一组成的。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29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里面有（   ）个一和（   ）个十。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100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里面（   ）个十。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608013"/>
            <a:ext cx="8228012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猜谜游戏：</a:t>
            </a:r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642350" cy="4525963"/>
          </a:xfrm>
          <a:noFill/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个位是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8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，十位比它多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，这个数是（ 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从右边起，第一位是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0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，第二位是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，这个数是（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十位是最大的一位数，个位是最小的一位数，这个数是（ 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百位是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，个位十位一个也没有，这个数是（ 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比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72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少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的数是（ 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79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后面第二个数是（ 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39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添上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是（   ）。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608013"/>
            <a:ext cx="8228012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写数：</a:t>
            </a:r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1490663"/>
            <a:ext cx="8228012" cy="4759325"/>
          </a:xfrm>
          <a:noFill/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写出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100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以内个位是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的所有的数。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写出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100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以内十位是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的所有的数。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写出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个个位是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的两位数。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写出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个十位是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8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的两位数。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写出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个个位上的数字与十位上的数字相同两位数。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写出个位上的数字比十位上的数字多</a:t>
            </a:r>
            <a:r>
              <a:rPr lang="en-US" altLang="zh-CN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lang="zh-CN" altLang="en-US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的数。</a:t>
            </a: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zh-CN" altLang="en-US" b="1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5"/>
          <p:cNvSpPr txBox="1">
            <a:spLocks noChangeArrowheads="1"/>
          </p:cNvSpPr>
          <p:nvPr/>
        </p:nvSpPr>
        <p:spPr bwMode="auto">
          <a:xfrm>
            <a:off x="682625" y="2493963"/>
            <a:ext cx="7850188" cy="1481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作业：寻找身边</a:t>
            </a:r>
            <a:r>
              <a:rPr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100</a:t>
            </a: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以内的数。</a:t>
            </a:r>
            <a:endParaRPr lang="zh-CN" altLang="en-US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第</a:t>
            </a:r>
            <a:r>
              <a:rPr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40</a:t>
            </a: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页练习八，第</a:t>
            </a:r>
            <a:r>
              <a:rPr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题、第</a:t>
            </a:r>
            <a:r>
              <a:rPr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题。</a:t>
            </a:r>
            <a:endParaRPr lang="en-US" altLang="en-US" sz="3200" dirty="0"/>
          </a:p>
        </p:txBody>
      </p:sp>
      <p:pic>
        <p:nvPicPr>
          <p:cNvPr id="25603" name="New pictur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34900" y="12534900"/>
            <a:ext cx="3302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0"/>
          <p:cNvSpPr>
            <a:spLocks noChangeArrowheads="1"/>
          </p:cNvSpPr>
          <p:nvPr/>
        </p:nvSpPr>
        <p:spPr bwMode="auto">
          <a:xfrm>
            <a:off x="323850" y="1628775"/>
            <a:ext cx="13684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339" name="TextBox 5"/>
          <p:cNvSpPr/>
          <p:nvPr/>
        </p:nvSpPr>
        <p:spPr>
          <a:xfrm>
            <a:off x="611188" y="3644900"/>
            <a:ext cx="7777162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ea typeface="楷体_GB2312" pitchFamily="49" charset="-122"/>
              </a:rPr>
              <a:t>0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2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3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4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5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6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7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8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9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10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endParaRPr lang="zh-CN" altLang="en-US" sz="2800" b="1" dirty="0">
              <a:ea typeface="楷体_GB2312" pitchFamily="49" charset="-122"/>
            </a:endParaRPr>
          </a:p>
          <a:p>
            <a:endParaRPr lang="zh-CN" altLang="en-US" sz="2800" b="1" dirty="0">
              <a:ea typeface="楷体_GB2312" pitchFamily="49" charset="-122"/>
            </a:endParaRPr>
          </a:p>
          <a:p>
            <a:r>
              <a:rPr lang="en-US" altLang="zh-CN" sz="2800" b="1" dirty="0">
                <a:ea typeface="楷体_GB2312" pitchFamily="49" charset="-122"/>
              </a:rPr>
              <a:t>11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12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13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14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15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16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17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18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19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20</a:t>
            </a:r>
            <a:endParaRPr lang="zh-CN" altLang="en-US" sz="2800" b="1" dirty="0">
              <a:ea typeface="楷体_GB2312" pitchFamily="49" charset="-122"/>
            </a:endParaRPr>
          </a:p>
        </p:txBody>
      </p:sp>
      <p:pic>
        <p:nvPicPr>
          <p:cNvPr id="13316" name="Picture 8" descr="男天使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4888" y="1341438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AutoShape 9"/>
          <p:cNvSpPr>
            <a:spLocks noChangeArrowheads="1"/>
          </p:cNvSpPr>
          <p:nvPr/>
        </p:nvSpPr>
        <p:spPr bwMode="auto">
          <a:xfrm>
            <a:off x="1763713" y="836613"/>
            <a:ext cx="3382962" cy="1293812"/>
          </a:xfrm>
          <a:prstGeom prst="wedgeRoundRectCallout">
            <a:avLst>
              <a:gd name="adj1" fmla="val 78014"/>
              <a:gd name="adj2" fmla="val 58713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0066FF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数学课上我们已经认识了很多“数”，回忆一下，我们都学过哪些数。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33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9" descr="p39_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8625" y="2636838"/>
            <a:ext cx="3097213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8" descr="p39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6863" y="1136650"/>
            <a:ext cx="18002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7" descr="p39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300000">
            <a:off x="2132013" y="2894013"/>
            <a:ext cx="3016250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6" descr="p39_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2276475"/>
            <a:ext cx="1655762" cy="145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Box 5"/>
          <p:cNvSpPr/>
          <p:nvPr/>
        </p:nvSpPr>
        <p:spPr>
          <a:xfrm>
            <a:off x="250825" y="549275"/>
            <a:ext cx="7489825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感受生活中比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大的数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1" name="椭圆 7"/>
          <p:cNvSpPr/>
          <p:nvPr/>
        </p:nvSpPr>
        <p:spPr>
          <a:xfrm>
            <a:off x="846138" y="2989263"/>
            <a:ext cx="792162" cy="51117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6392" name="椭圆 11"/>
          <p:cNvSpPr/>
          <p:nvPr/>
        </p:nvSpPr>
        <p:spPr>
          <a:xfrm>
            <a:off x="6983413" y="1663700"/>
            <a:ext cx="1131887" cy="58102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6393" name="椭圆 14"/>
          <p:cNvSpPr/>
          <p:nvPr/>
        </p:nvSpPr>
        <p:spPr>
          <a:xfrm>
            <a:off x="4129088" y="3386138"/>
            <a:ext cx="704850" cy="512762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6394" name="椭圆 13"/>
          <p:cNvSpPr/>
          <p:nvPr/>
        </p:nvSpPr>
        <p:spPr>
          <a:xfrm>
            <a:off x="7837488" y="2698750"/>
            <a:ext cx="714375" cy="60007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6395" name="椭圆 12"/>
          <p:cNvSpPr/>
          <p:nvPr/>
        </p:nvSpPr>
        <p:spPr>
          <a:xfrm>
            <a:off x="6300788" y="3357563"/>
            <a:ext cx="611187" cy="48577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6396" name="椭圆 10"/>
          <p:cNvSpPr/>
          <p:nvPr/>
        </p:nvSpPr>
        <p:spPr>
          <a:xfrm>
            <a:off x="7164388" y="3357563"/>
            <a:ext cx="611187" cy="48577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 fill="hold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 fill="hold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0"/>
          <p:cNvSpPr>
            <a:spLocks noChangeArrowheads="1"/>
          </p:cNvSpPr>
          <p:nvPr/>
        </p:nvSpPr>
        <p:spPr bwMode="auto">
          <a:xfrm>
            <a:off x="323850" y="1628775"/>
            <a:ext cx="13684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5363" name="Picture 9" descr="33-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188913"/>
            <a:ext cx="4529137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Oval 10"/>
          <p:cNvSpPr/>
          <p:nvPr/>
        </p:nvSpPr>
        <p:spPr>
          <a:xfrm>
            <a:off x="2339975" y="836613"/>
            <a:ext cx="2160588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7" name="Oval 11"/>
          <p:cNvSpPr/>
          <p:nvPr/>
        </p:nvSpPr>
        <p:spPr>
          <a:xfrm>
            <a:off x="4572000" y="333375"/>
            <a:ext cx="2160588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8" name="Oval 12"/>
          <p:cNvSpPr/>
          <p:nvPr/>
        </p:nvSpPr>
        <p:spPr>
          <a:xfrm>
            <a:off x="2555875" y="1916113"/>
            <a:ext cx="2160588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9" name="Oval 13"/>
          <p:cNvSpPr/>
          <p:nvPr/>
        </p:nvSpPr>
        <p:spPr>
          <a:xfrm>
            <a:off x="4500563" y="1412875"/>
            <a:ext cx="2160587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0" name="Oval 14"/>
          <p:cNvSpPr/>
          <p:nvPr/>
        </p:nvSpPr>
        <p:spPr>
          <a:xfrm>
            <a:off x="2411413" y="2924175"/>
            <a:ext cx="2160587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1" name="Oval 15"/>
          <p:cNvSpPr/>
          <p:nvPr/>
        </p:nvSpPr>
        <p:spPr>
          <a:xfrm>
            <a:off x="4500563" y="2420938"/>
            <a:ext cx="2160587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2" name="Oval 16"/>
          <p:cNvSpPr/>
          <p:nvPr/>
        </p:nvSpPr>
        <p:spPr>
          <a:xfrm>
            <a:off x="2411413" y="4221163"/>
            <a:ext cx="2160587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3" name="Oval 17"/>
          <p:cNvSpPr/>
          <p:nvPr/>
        </p:nvSpPr>
        <p:spPr>
          <a:xfrm>
            <a:off x="4500563" y="3573463"/>
            <a:ext cx="2160587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4" name="Oval 18"/>
          <p:cNvSpPr/>
          <p:nvPr/>
        </p:nvSpPr>
        <p:spPr>
          <a:xfrm>
            <a:off x="2555875" y="5516563"/>
            <a:ext cx="2160588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5" name="Oval 19"/>
          <p:cNvSpPr/>
          <p:nvPr/>
        </p:nvSpPr>
        <p:spPr>
          <a:xfrm>
            <a:off x="4500563" y="4868863"/>
            <a:ext cx="2160587" cy="863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6" name="Text Box 20"/>
          <p:cNvSpPr/>
          <p:nvPr/>
        </p:nvSpPr>
        <p:spPr>
          <a:xfrm>
            <a:off x="6877050" y="2852738"/>
            <a:ext cx="2087563" cy="5651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比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多得多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矩形 10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9925" y="3260725"/>
            <a:ext cx="168275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右箭头 18"/>
          <p:cNvSpPr>
            <a:spLocks noChangeArrowheads="1"/>
          </p:cNvSpPr>
          <p:nvPr/>
        </p:nvSpPr>
        <p:spPr bwMode="auto">
          <a:xfrm>
            <a:off x="6643688" y="3714750"/>
            <a:ext cx="642937" cy="428625"/>
          </a:xfrm>
          <a:prstGeom prst="rightArrow">
            <a:avLst>
              <a:gd name="adj1" fmla="val 50000"/>
              <a:gd name="adj2" fmla="val 49986"/>
            </a:avLst>
          </a:prstGeom>
          <a:solidFill>
            <a:srgbClr val="FF0000"/>
          </a:solidFill>
          <a:ln w="25400" algn="ctr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楷体_GB2312" pitchFamily="49" charset="-122"/>
            </a:endParaRPr>
          </a:p>
        </p:txBody>
      </p:sp>
      <p:pic>
        <p:nvPicPr>
          <p:cNvPr id="16388" name="Picture 4" descr="p35_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4238" y="3244850"/>
            <a:ext cx="21288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p35_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25938" y="3475038"/>
            <a:ext cx="182403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12"/>
          <p:cNvSpPr/>
          <p:nvPr/>
        </p:nvSpPr>
        <p:spPr>
          <a:xfrm>
            <a:off x="1979613" y="3213100"/>
            <a:ext cx="4464050" cy="1511300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2048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60"/>
          <p:cNvGrpSpPr/>
          <p:nvPr/>
        </p:nvGrpSpPr>
        <p:grpSpPr bwMode="auto">
          <a:xfrm>
            <a:off x="3559175" y="4365625"/>
            <a:ext cx="4371975" cy="2209800"/>
            <a:chOff x="2242" y="2750"/>
            <a:chExt cx="2754" cy="1392"/>
          </a:xfrm>
        </p:grpSpPr>
        <p:pic>
          <p:nvPicPr>
            <p:cNvPr id="17411" name="Picture 56" descr="p34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41" y="2750"/>
              <a:ext cx="755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2" name="AutoShape 57"/>
            <p:cNvSpPr>
              <a:spLocks noChangeArrowheads="1"/>
            </p:cNvSpPr>
            <p:nvPr/>
          </p:nvSpPr>
          <p:spPr bwMode="auto">
            <a:xfrm>
              <a:off x="2242" y="2874"/>
              <a:ext cx="1724" cy="653"/>
            </a:xfrm>
            <a:prstGeom prst="wedgeRoundRectCallout">
              <a:avLst>
                <a:gd name="adj1" fmla="val 63690"/>
                <a:gd name="adj2" fmla="val -23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它是由（  ）个十和（  ）个一组成的。</a:t>
              </a:r>
              <a:endParaRPr lang="en-US" altLang="zh-CN" sz="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7413" name="Picture 39" descr="p35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175" y="2060575"/>
            <a:ext cx="398462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 Box 61"/>
          <p:cNvSpPr/>
          <p:nvPr/>
        </p:nvSpPr>
        <p:spPr>
          <a:xfrm>
            <a:off x="4543425" y="4591050"/>
            <a:ext cx="739775" cy="5953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楷体_GB2312" pitchFamily="49" charset="-122"/>
                <a:sym typeface="Wingdings" panose="05000000000000000000"/>
              </a:rPr>
              <a:t>3</a:t>
            </a:r>
            <a:endParaRPr lang="en-US" altLang="zh-CN" sz="3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2533" name="Text Box 62"/>
          <p:cNvSpPr/>
          <p:nvPr/>
        </p:nvSpPr>
        <p:spPr>
          <a:xfrm>
            <a:off x="3790950" y="4953000"/>
            <a:ext cx="739775" cy="5953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楷体_GB2312" pitchFamily="49" charset="-122"/>
                <a:sym typeface="Wingdings" panose="05000000000000000000"/>
              </a:rPr>
              <a:t>5</a:t>
            </a:r>
            <a:endParaRPr lang="en-US" altLang="zh-CN" sz="30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7"/>
          <p:cNvSpPr/>
          <p:nvPr/>
        </p:nvSpPr>
        <p:spPr>
          <a:xfrm>
            <a:off x="1524000" y="5589588"/>
            <a:ext cx="5872163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>
                <a:ea typeface="楷体_GB2312" pitchFamily="49" charset="-122"/>
              </a:rPr>
              <a:t>1. </a:t>
            </a:r>
            <a:r>
              <a:rPr lang="zh-CN" altLang="en-US" sz="2000" b="1">
                <a:ea typeface="楷体_GB2312" pitchFamily="49" charset="-122"/>
              </a:rPr>
              <a:t>先圈出</a:t>
            </a:r>
            <a:r>
              <a:rPr lang="en-US" altLang="zh-CN" sz="2000" b="1">
                <a:ea typeface="楷体_GB2312" pitchFamily="49" charset="-122"/>
              </a:rPr>
              <a:t>10</a:t>
            </a:r>
            <a:r>
              <a:rPr lang="zh-CN" altLang="en-US" sz="2000" b="1">
                <a:ea typeface="楷体_GB2312" pitchFamily="49" charset="-122"/>
              </a:rPr>
              <a:t>颗，再估一估共有多少颗。</a:t>
            </a:r>
            <a:endParaRPr lang="zh-CN" altLang="en-US" sz="2000" b="1"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ea typeface="楷体_GB2312" pitchFamily="49" charset="-122"/>
              </a:rPr>
              <a:t>2. </a:t>
            </a:r>
            <a:r>
              <a:rPr lang="zh-CN" altLang="en-US" sz="2000" b="1">
                <a:ea typeface="楷体_GB2312" pitchFamily="49" charset="-122"/>
              </a:rPr>
              <a:t>数一数，实际有多少颗。</a:t>
            </a: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1196975"/>
            <a:ext cx="6326188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827088" y="1663700"/>
            <a:ext cx="285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数一数，填一填。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7" name="TextBox 7"/>
          <p:cNvSpPr/>
          <p:nvPr/>
        </p:nvSpPr>
        <p:spPr>
          <a:xfrm>
            <a:off x="1154113" y="4624388"/>
            <a:ext cx="500062" cy="54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628" name="TextBox 8"/>
          <p:cNvSpPr/>
          <p:nvPr/>
        </p:nvSpPr>
        <p:spPr>
          <a:xfrm>
            <a:off x="2681288" y="4624388"/>
            <a:ext cx="500062" cy="54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5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629" name="TextBox 9"/>
          <p:cNvSpPr/>
          <p:nvPr/>
        </p:nvSpPr>
        <p:spPr>
          <a:xfrm>
            <a:off x="4859338" y="4624388"/>
            <a:ext cx="500062" cy="54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7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630" name="TextBox 10"/>
          <p:cNvSpPr/>
          <p:nvPr/>
        </p:nvSpPr>
        <p:spPr>
          <a:xfrm>
            <a:off x="6372225" y="4624388"/>
            <a:ext cx="500063" cy="54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9463" name="Picture 9" descr="p39_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0713" y="2551113"/>
            <a:ext cx="7559675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  <p:bldP spid="26628" grpId="0" animBg="1"/>
      <p:bldP spid="26629" grpId="0" animBg="1"/>
      <p:bldP spid="266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3970337" cy="635000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en-US" sz="2800" smtClean="0">
                <a:latin typeface="Arial" panose="020B0604020202020204" pitchFamily="34" charset="0"/>
              </a:rPr>
              <a:t>猜一猜，我是多少？</a:t>
            </a:r>
            <a:endParaRPr lang="zh-CN" altLang="en-US" sz="2800" smtClean="0">
              <a:latin typeface="Arial" panose="020B0604020202020204" pitchFamily="34" charset="0"/>
            </a:endParaRPr>
          </a:p>
        </p:txBody>
      </p:sp>
      <p:pic>
        <p:nvPicPr>
          <p:cNvPr id="20483" name="Picture 4" descr="1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1196975"/>
            <a:ext cx="108108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5"/>
          <p:cNvSpPr>
            <a:spLocks noChangeArrowheads="1"/>
          </p:cNvSpPr>
          <p:nvPr/>
        </p:nvSpPr>
        <p:spPr bwMode="auto">
          <a:xfrm>
            <a:off x="2195513" y="1341438"/>
            <a:ext cx="56896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我是由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个十和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个一组成的，我是（     ）。</a:t>
            </a: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0485" name="Group 22"/>
          <p:cNvGrpSpPr/>
          <p:nvPr/>
        </p:nvGrpSpPr>
        <p:grpSpPr bwMode="auto">
          <a:xfrm>
            <a:off x="684213" y="2205038"/>
            <a:ext cx="6911975" cy="933450"/>
            <a:chOff x="431" y="1389"/>
            <a:chExt cx="4354" cy="588"/>
          </a:xfrm>
        </p:grpSpPr>
        <p:sp>
          <p:nvSpPr>
            <p:cNvPr id="20486" name="Text Box 8"/>
            <p:cNvSpPr>
              <a:spLocks noChangeArrowheads="1"/>
            </p:cNvSpPr>
            <p:nvPr/>
          </p:nvSpPr>
          <p:spPr bwMode="auto">
            <a:xfrm>
              <a:off x="1338" y="1480"/>
              <a:ext cx="344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我是由</a:t>
              </a:r>
              <a:r>
                <a:rPr lang="en-US" altLang="zh-CN" sz="2000" b="1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个一和</a:t>
              </a:r>
              <a:r>
                <a:rPr lang="en-US" altLang="zh-CN" sz="2000" b="1">
                  <a:latin typeface="楷体_GB2312" pitchFamily="49" charset="-122"/>
                  <a:ea typeface="楷体_GB2312" pitchFamily="49" charset="-122"/>
                </a:rPr>
                <a:t>8</a:t>
              </a: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个十组成的，我是（     ）。 </a:t>
              </a:r>
              <a:endParaRPr lang="en-US" altLang="zh-CN" sz="20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487" name="Picture 13" descr="112"/>
            <p:cNvPicPr>
              <a:picLocks noChangeAspect="1" noChangeArrowheads="1"/>
            </p:cNvPicPr>
            <p:nvPr/>
          </p:nvPicPr>
          <p:blipFill>
            <a:blip r:embed="rId2" cstate="email"/>
            <a:srcRect t="-2292"/>
            <a:stretch>
              <a:fillRect/>
            </a:stretch>
          </p:blipFill>
          <p:spPr bwMode="auto">
            <a:xfrm>
              <a:off x="431" y="1389"/>
              <a:ext cx="576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8" name="Group 23"/>
          <p:cNvGrpSpPr/>
          <p:nvPr/>
        </p:nvGrpSpPr>
        <p:grpSpPr bwMode="auto">
          <a:xfrm>
            <a:off x="1835150" y="3213100"/>
            <a:ext cx="5689600" cy="1019175"/>
            <a:chOff x="1156" y="2024"/>
            <a:chExt cx="3584" cy="642"/>
          </a:xfrm>
        </p:grpSpPr>
        <p:sp>
          <p:nvSpPr>
            <p:cNvPr id="20489" name="Text Box 9"/>
            <p:cNvSpPr>
              <a:spLocks noChangeArrowheads="1"/>
            </p:cNvSpPr>
            <p:nvPr/>
          </p:nvSpPr>
          <p:spPr bwMode="auto">
            <a:xfrm>
              <a:off x="2109" y="2160"/>
              <a:ext cx="263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个十就是我，我是（      ）。</a:t>
              </a:r>
              <a:endParaRPr lang="en-US" altLang="zh-CN" sz="20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490" name="Picture 14" descr="113"/>
            <p:cNvPicPr>
              <a:picLocks noChangeAspect="1" noChangeArrowheads="1"/>
            </p:cNvPicPr>
            <p:nvPr/>
          </p:nvPicPr>
          <p:blipFill>
            <a:blip r:embed="rId3" cstate="email"/>
            <a:srcRect b="-1132"/>
            <a:stretch>
              <a:fillRect/>
            </a:stretch>
          </p:blipFill>
          <p:spPr bwMode="auto">
            <a:xfrm>
              <a:off x="1156" y="2024"/>
              <a:ext cx="64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9" name="Text Box 10"/>
          <p:cNvSpPr/>
          <p:nvPr/>
        </p:nvSpPr>
        <p:spPr>
          <a:xfrm>
            <a:off x="3492500" y="4724400"/>
            <a:ext cx="4464050" cy="4302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前面一个数，我是（      ）。 </a:t>
            </a: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92" name="Picture 15" descr="1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4365625"/>
            <a:ext cx="11430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16" descr="113"/>
          <p:cNvPicPr>
            <a:picLocks noChangeAspect="1" noChangeArrowheads="1"/>
          </p:cNvPicPr>
          <p:nvPr/>
        </p:nvPicPr>
        <p:blipFill>
          <a:blip r:embed="rId3" cstate="email"/>
          <a:srcRect b="-1132"/>
          <a:stretch>
            <a:fillRect/>
          </a:stretch>
        </p:blipFill>
        <p:spPr bwMode="auto">
          <a:xfrm>
            <a:off x="2268538" y="4365625"/>
            <a:ext cx="10287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Text Box 19"/>
          <p:cNvSpPr/>
          <p:nvPr/>
        </p:nvSpPr>
        <p:spPr>
          <a:xfrm>
            <a:off x="1547813" y="4724400"/>
            <a:ext cx="792162" cy="4302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我是 </a:t>
            </a: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0495" name="Group 25"/>
          <p:cNvGrpSpPr/>
          <p:nvPr/>
        </p:nvGrpSpPr>
        <p:grpSpPr bwMode="auto">
          <a:xfrm>
            <a:off x="971550" y="5589588"/>
            <a:ext cx="6985000" cy="933450"/>
            <a:chOff x="612" y="3521"/>
            <a:chExt cx="4400" cy="588"/>
          </a:xfrm>
        </p:grpSpPr>
        <p:sp>
          <p:nvSpPr>
            <p:cNvPr id="20496" name="Text Box 11"/>
            <p:cNvSpPr>
              <a:spLocks noChangeArrowheads="1"/>
            </p:cNvSpPr>
            <p:nvPr/>
          </p:nvSpPr>
          <p:spPr bwMode="auto">
            <a:xfrm>
              <a:off x="2381" y="3702"/>
              <a:ext cx="263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后面的第三个数，我是（      ）。 </a:t>
              </a:r>
              <a:endParaRPr lang="en-US" altLang="zh-CN" sz="20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497" name="Picture 17" descr="1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12" y="3521"/>
              <a:ext cx="648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18" descr="112"/>
            <p:cNvPicPr>
              <a:picLocks noChangeAspect="1" noChangeArrowheads="1"/>
            </p:cNvPicPr>
            <p:nvPr/>
          </p:nvPicPr>
          <p:blipFill>
            <a:blip r:embed="rId2" cstate="email"/>
            <a:srcRect t="-2292"/>
            <a:stretch>
              <a:fillRect/>
            </a:stretch>
          </p:blipFill>
          <p:spPr bwMode="auto">
            <a:xfrm>
              <a:off x="1746" y="3521"/>
              <a:ext cx="576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9" name="Text Box 20"/>
            <p:cNvSpPr>
              <a:spLocks noChangeArrowheads="1"/>
            </p:cNvSpPr>
            <p:nvPr/>
          </p:nvSpPr>
          <p:spPr bwMode="auto">
            <a:xfrm>
              <a:off x="1247" y="3702"/>
              <a:ext cx="49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我是 </a:t>
              </a:r>
              <a:endParaRPr lang="en-US" altLang="zh-CN" sz="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8684" name="Text Box 26"/>
          <p:cNvSpPr txBox="1">
            <a:spLocks noChangeArrowheads="1"/>
          </p:cNvSpPr>
          <p:nvPr/>
        </p:nvSpPr>
        <p:spPr bwMode="auto">
          <a:xfrm>
            <a:off x="6372225" y="1268413"/>
            <a:ext cx="576263" cy="10795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SzTx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D004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Wingdings" panose="05000000000000000000"/>
              </a:rPr>
              <a:t>72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DD004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sym typeface="Wingdings" panose="05000000000000000000"/>
            </a:endParaRPr>
          </a:p>
        </p:txBody>
      </p:sp>
      <p:sp>
        <p:nvSpPr>
          <p:cNvPr id="28685" name="Text Box 27"/>
          <p:cNvSpPr txBox="1">
            <a:spLocks noChangeArrowheads="1"/>
          </p:cNvSpPr>
          <p:nvPr/>
        </p:nvSpPr>
        <p:spPr bwMode="auto">
          <a:xfrm>
            <a:off x="6372225" y="2276475"/>
            <a:ext cx="576263" cy="10795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SzTx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D004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Wingdings" panose="05000000000000000000"/>
              </a:rPr>
              <a:t>83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DD004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sym typeface="Wingdings" panose="05000000000000000000"/>
            </a:endParaRPr>
          </a:p>
        </p:txBody>
      </p:sp>
      <p:sp>
        <p:nvSpPr>
          <p:cNvPr id="28686" name="Text Box 28"/>
          <p:cNvSpPr txBox="1">
            <a:spLocks noChangeArrowheads="1"/>
          </p:cNvSpPr>
          <p:nvPr/>
        </p:nvSpPr>
        <p:spPr bwMode="auto">
          <a:xfrm>
            <a:off x="5940425" y="3357563"/>
            <a:ext cx="863600" cy="56197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SzTx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D004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Wingdings" panose="05000000000000000000"/>
              </a:rPr>
              <a:t>100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DD004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sym typeface="Wingdings" panose="05000000000000000000"/>
            </a:endParaRPr>
          </a:p>
        </p:txBody>
      </p:sp>
      <p:sp>
        <p:nvSpPr>
          <p:cNvPr id="28687" name="Text Box 29"/>
          <p:cNvSpPr txBox="1">
            <a:spLocks noChangeArrowheads="1"/>
          </p:cNvSpPr>
          <p:nvPr/>
        </p:nvSpPr>
        <p:spPr bwMode="auto">
          <a:xfrm>
            <a:off x="5940425" y="4652963"/>
            <a:ext cx="720725" cy="56197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SzTx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D004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Wingdings" panose="05000000000000000000"/>
              </a:rPr>
              <a:t>99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DD004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sym typeface="Wingdings" panose="05000000000000000000"/>
            </a:endParaRPr>
          </a:p>
        </p:txBody>
      </p:sp>
      <p:sp>
        <p:nvSpPr>
          <p:cNvPr id="28688" name="Text Box 30"/>
          <p:cNvSpPr txBox="1">
            <a:spLocks noChangeArrowheads="1"/>
          </p:cNvSpPr>
          <p:nvPr/>
        </p:nvSpPr>
        <p:spPr bwMode="auto">
          <a:xfrm>
            <a:off x="6732588" y="5805488"/>
            <a:ext cx="720725" cy="56197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SzTx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D004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Wingdings" panose="05000000000000000000"/>
              </a:rPr>
              <a:t>86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DD004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sym typeface="Wingdings" panose="0500000000000000000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b5980f8-b29c-4214-a584-b323f8386247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全屏显示(4:3)</PresentationFormat>
  <Paragraphs>97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等线 Light</vt:lpstr>
      <vt:lpstr>楷体_GB2312</vt:lpstr>
      <vt:lpstr>新宋体</vt:lpstr>
      <vt:lpstr>等线</vt:lpstr>
      <vt:lpstr>Wingdings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猜一猜，我是多少？</vt:lpstr>
      <vt:lpstr>PowerPoint 演示文稿</vt:lpstr>
      <vt:lpstr>填一填：</vt:lpstr>
      <vt:lpstr>猜谜游戏：</vt:lpstr>
      <vt:lpstr>写数：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2021-05-05T04:38:00Z</cp:lastPrinted>
  <dcterms:created xsi:type="dcterms:W3CDTF">2021-05-05T04:38:00Z</dcterms:created>
  <dcterms:modified xsi:type="dcterms:W3CDTF">2023-01-27T10:30:00Z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AEBFC99FD52F40F6B583258BA7904D43</vt:lpwstr>
  </property>
  <property fmtid="{D5CDD505-2E9C-101B-9397-08002B2CF9AE}" pid="7" name="KSOProductBuildVer">
    <vt:lpwstr>2052-11.1.0.13703</vt:lpwstr>
  </property>
</Properties>
</file>