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sldIdLst>
    <p:sldId id="843" r:id="rId3"/>
    <p:sldId id="526" r:id="rId4"/>
    <p:sldId id="835" r:id="rId5"/>
    <p:sldId id="823" r:id="rId6"/>
    <p:sldId id="836" r:id="rId8"/>
    <p:sldId id="837" r:id="rId9"/>
    <p:sldId id="838" r:id="rId10"/>
    <p:sldId id="839" r:id="rId11"/>
    <p:sldId id="840" r:id="rId12"/>
    <p:sldId id="502" r:id="rId13"/>
    <p:sldId id="517" r:id="rId14"/>
    <p:sldId id="841" r:id="rId15"/>
    <p:sldId id="524" r:id="rId16"/>
    <p:sldId id="842" r:id="rId17"/>
    <p:sldId id="834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汉仪中宋简" panose="0201060900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华文新魏" panose="02010800040101010101" pitchFamily="2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5FD"/>
    <a:srgbClr val="E4F4FD"/>
    <a:srgbClr val="E1F3FD"/>
    <a:srgbClr val="009900"/>
    <a:srgbClr val="FF6600"/>
    <a:srgbClr val="0000FF"/>
    <a:srgbClr val="FFFFFF"/>
    <a:srgbClr val="127055"/>
    <a:srgbClr val="FF00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6" autoAdjust="0"/>
    <p:restoredTop sz="99556" autoAdjust="0"/>
  </p:normalViewPr>
  <p:slideViewPr>
    <p:cSldViewPr showGuides="1">
      <p:cViewPr>
        <p:scale>
          <a:sx n="110" d="100"/>
          <a:sy n="110" d="100"/>
        </p:scale>
        <p:origin x="-1644" y="-79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、下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13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16.png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4.png"/><Relationship Id="rId6" Type="http://schemas.openxmlformats.org/officeDocument/2006/relationships/slide" Target="slide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4.png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479441"/>
            <a:ext cx="914400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/>
            <a:r>
              <a:rPr lang="zh-CN" altLang="en-US" sz="6600" b="1" dirty="0" smtClean="0">
                <a:solidFill>
                  <a:prstClr val="black"/>
                </a:solidFill>
                <a:latin typeface="汉仪中宋简" panose="02010609000101010101" pitchFamily="49" charset="-122"/>
                <a:ea typeface="汉仪中宋简" panose="02010609000101010101" pitchFamily="49" charset="-122"/>
                <a:cs typeface="宋体" panose="02010600030101010101" pitchFamily="2" charset="-122"/>
              </a:rPr>
              <a:t>上、下</a:t>
            </a:r>
            <a:endParaRPr lang="zh-CN" altLang="en-US" sz="6600" b="1" dirty="0">
              <a:solidFill>
                <a:prstClr val="black"/>
              </a:solidFill>
              <a:latin typeface="汉仪中宋简" panose="02010609000101010101" pitchFamily="49" charset="-122"/>
              <a:ea typeface="汉仪中宋简" panose="0201060900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16530" y="548429"/>
            <a:ext cx="245483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>
                <a:solidFill>
                  <a:srgbClr val="00206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方向与位置</a:t>
            </a:r>
            <a:endParaRPr lang="zh-CN" altLang="en-US" sz="3600" dirty="0">
              <a:solidFill>
                <a:srgbClr val="00206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611560" y="1059582"/>
            <a:ext cx="2232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动手摆一摆。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39630" y="2067694"/>
            <a:ext cx="5240681" cy="1693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在课桌的上面放一本数学书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数学书的上面放一个文具盒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文具盒的上面放一块橡皮。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2917B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2917B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2917B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矩形 111"/>
          <p:cNvSpPr/>
          <p:nvPr/>
        </p:nvSpPr>
        <p:spPr>
          <a:xfrm>
            <a:off x="579207" y="48351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找水果。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XY47.eps" descr="id:2147498584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395035" y="1275606"/>
            <a:ext cx="2103413" cy="18002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52951" y="3337720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    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   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XY47-1.eps" descr="id:2147498591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311699" y="3209049"/>
            <a:ext cx="499519" cy="576276"/>
          </a:xfrm>
          <a:prstGeom prst="rect">
            <a:avLst/>
          </a:prstGeom>
        </p:spPr>
      </p:pic>
      <p:pic>
        <p:nvPicPr>
          <p:cNvPr id="37" name="XY47-2.eps" descr="id:2147498598;FounderCES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311801" y="3369409"/>
            <a:ext cx="451359" cy="396578"/>
          </a:xfrm>
          <a:prstGeom prst="rect">
            <a:avLst/>
          </a:prstGeom>
        </p:spPr>
      </p:pic>
      <p:pic>
        <p:nvPicPr>
          <p:cNvPr id="38" name="XY47-3.eps" descr="id:2147498605;FounderCES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5272769" y="3386783"/>
            <a:ext cx="451359" cy="347381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3563888" y="3337720"/>
            <a:ext cx="5300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24498" y="3351522"/>
            <a:ext cx="5300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39632" y="3544562"/>
            <a:ext cx="5622962" cy="523220"/>
            <a:chOff x="1913952" y="4247620"/>
            <a:chExt cx="5622962" cy="523220"/>
          </a:xfrm>
        </p:grpSpPr>
        <p:pic>
          <p:nvPicPr>
            <p:cNvPr id="37" name="XY47-2.eps" descr="id:2147498598;FounderCES"/>
            <p:cNvPicPr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13952" y="4310941"/>
              <a:ext cx="451359" cy="39657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325231" y="4247620"/>
              <a:ext cx="521168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的下面有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  　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  　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XY47.eps" descr="id:2147498584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3395035" y="1347614"/>
            <a:ext cx="2103413" cy="1800200"/>
          </a:xfrm>
          <a:prstGeom prst="rect">
            <a:avLst/>
          </a:prstGeom>
        </p:spPr>
      </p:pic>
      <p:pic>
        <p:nvPicPr>
          <p:cNvPr id="36" name="XY47-1.eps" descr="id:2147498591;FounderCES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495903" y="3491506"/>
            <a:ext cx="499519" cy="576276"/>
          </a:xfrm>
          <a:prstGeom prst="rect">
            <a:avLst/>
          </a:prstGeom>
        </p:spPr>
      </p:pic>
      <p:pic>
        <p:nvPicPr>
          <p:cNvPr id="38" name="XY47-3.eps" descr="id:2147498605;FounderCES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6300192" y="3632481"/>
            <a:ext cx="451359" cy="34738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79207" y="48351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找水果。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39552" y="483518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看图填一填。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XY48.eps" descr="id:2147498663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497229" y="2355726"/>
            <a:ext cx="2082883" cy="177379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5959" y="1357669"/>
            <a:ext cx="8212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小猫在猴子的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猴子在大象的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4283" y="1375377"/>
            <a:ext cx="5300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02378" y="1347614"/>
            <a:ext cx="5300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26774" y="411510"/>
            <a:ext cx="80496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飞机在小狗的上面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轮船在小狗的下面……你还能从图中看出什么信息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快来说说看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XY49.eps" descr="id:2147498714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131840" y="1561678"/>
            <a:ext cx="2376264" cy="173015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29957" y="3723878"/>
            <a:ext cx="1980029" cy="52322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57819" y="1546358"/>
            <a:ext cx="3062053" cy="2912134"/>
            <a:chOff x="1273867" y="2532734"/>
            <a:chExt cx="3062053" cy="2912134"/>
          </a:xfrm>
        </p:grpSpPr>
        <p:grpSp>
          <p:nvGrpSpPr>
            <p:cNvPr id="23" name="组合 22"/>
            <p:cNvGrpSpPr/>
            <p:nvPr/>
          </p:nvGrpSpPr>
          <p:grpSpPr>
            <a:xfrm>
              <a:off x="1273867" y="2694030"/>
              <a:ext cx="2918037" cy="2750838"/>
              <a:chOff x="1273867" y="2694030"/>
              <a:chExt cx="2918037" cy="2750838"/>
            </a:xfrm>
          </p:grpSpPr>
          <p:sp>
            <p:nvSpPr>
              <p:cNvPr id="25" name="矩形 4"/>
              <p:cNvSpPr>
                <a:spLocks noChangeArrowheads="1"/>
              </p:cNvSpPr>
              <p:nvPr/>
            </p:nvSpPr>
            <p:spPr bwMode="auto">
              <a:xfrm>
                <a:off x="2155488" y="2694030"/>
                <a:ext cx="2036416" cy="1477328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buNone/>
                </a:pP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可以先把一个物体当作参照物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再描述其他物体在该物体的什么位置。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6" name="Picture 2" descr="http://pic74.nipic.com/file/20150813/21438120_093503125943_2.jpg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94824" l="11068" r="89912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3854">
                <a:off x="1273867" y="4399299"/>
                <a:ext cx="1658934" cy="1045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云形标注 5"/>
            <p:cNvSpPr>
              <a:spLocks noChangeArrowheads="1"/>
            </p:cNvSpPr>
            <p:nvPr/>
          </p:nvSpPr>
          <p:spPr bwMode="auto">
            <a:xfrm>
              <a:off x="1815640" y="2532734"/>
              <a:ext cx="2520280" cy="1809091"/>
            </a:xfrm>
            <a:prstGeom prst="cloudCallout">
              <a:avLst>
                <a:gd name="adj1" fmla="val -23362"/>
                <a:gd name="adj2" fmla="val 76266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69153" y="1275606"/>
            <a:ext cx="2556988" cy="3096344"/>
            <a:chOff x="6047460" y="1275606"/>
            <a:chExt cx="2556988" cy="3096344"/>
          </a:xfrm>
        </p:grpSpPr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6262475" y="1508541"/>
              <a:ext cx="2272507" cy="1477328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可以先把小熊当作参照物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就可以说小鸭子在小熊的上面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布娃娃在小熊的下面。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云形标注 5"/>
            <p:cNvSpPr>
              <a:spLocks noChangeArrowheads="1"/>
            </p:cNvSpPr>
            <p:nvPr/>
          </p:nvSpPr>
          <p:spPr bwMode="auto">
            <a:xfrm>
              <a:off x="6047460" y="1275606"/>
              <a:ext cx="2556988" cy="1961127"/>
            </a:xfrm>
            <a:prstGeom prst="cloudCallout">
              <a:avLst>
                <a:gd name="adj1" fmla="val 29919"/>
                <a:gd name="adj2" fmla="val 56001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774643" y="3496766"/>
              <a:ext cx="829805" cy="875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39631" y="1779662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上、下位置关系</a:t>
            </a:r>
            <a:endParaRPr lang="zh-CN" altLang="en-US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58120" y="2660498"/>
            <a:ext cx="2499322" cy="400110"/>
          </a:xfrm>
          <a:prstGeom prst="rect">
            <a:avLst/>
          </a:prstGeom>
          <a:ln w="28575">
            <a:solidFill>
              <a:srgbClr val="0000FF"/>
            </a:solidFill>
            <a:prstDash val="lgDashDotDot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先要确定参照物。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79499" y="3553089"/>
            <a:ext cx="4856565" cy="707886"/>
          </a:xfrm>
          <a:prstGeom prst="rect">
            <a:avLst/>
          </a:prstGeom>
          <a:ln w="28575">
            <a:solidFill>
              <a:srgbClr val="FF0000"/>
            </a:solidFill>
            <a:prstDash val="lgDashDotDot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然后确定所要描述的物体是在参照物的上面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还是在参照物的下面。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形 2" descr="箭头: 直"/>
          <p:cNvPicPr>
            <a:picLocks noChangeAspect="1"/>
          </p:cNvPicPr>
          <p:nvPr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3256420" y="2095949"/>
            <a:ext cx="383864" cy="745232"/>
          </a:xfrm>
          <a:prstGeom prst="rect">
            <a:avLst/>
          </a:prstGeom>
        </p:spPr>
      </p:pic>
      <p:pic>
        <p:nvPicPr>
          <p:cNvPr id="32" name="图形 13" descr="箭头: 直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3244273" y="2998441"/>
            <a:ext cx="408156" cy="745232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5963862" y="2890587"/>
            <a:ext cx="1120592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  <a:prstDash val="lgDashDotDot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参照物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213868" y="1989216"/>
            <a:ext cx="518728" cy="400110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  <a:prstDash val="lgDashDotDot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291502" y="3827824"/>
            <a:ext cx="518728" cy="400110"/>
          </a:xfrm>
          <a:prstGeom prst="rect">
            <a:avLst/>
          </a:prstGeom>
          <a:ln w="28575">
            <a:solidFill>
              <a:srgbClr val="0000FF"/>
            </a:solidFill>
            <a:prstDash val="lgDashDotDot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图形 19" descr="箭头: 直"/>
          <p:cNvPicPr>
            <a:picLocks noChangeAspect="1"/>
          </p:cNvPicPr>
          <p:nvPr/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282353" y="3241246"/>
            <a:ext cx="523221" cy="745232"/>
          </a:xfrm>
          <a:prstGeom prst="rect">
            <a:avLst/>
          </a:prstGeom>
        </p:spPr>
      </p:pic>
      <p:pic>
        <p:nvPicPr>
          <p:cNvPr id="39" name="图形 20" descr="箭头: 直"/>
          <p:cNvPicPr>
            <a:picLocks noChangeAspect="1"/>
          </p:cNvPicPr>
          <p:nvPr/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255644" y="2320537"/>
            <a:ext cx="523221" cy="745232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5292080" y="1923678"/>
            <a:ext cx="2517572" cy="400110"/>
          </a:xfrm>
          <a:prstGeom prst="rect">
            <a:avLst/>
          </a:prstGeom>
          <a:ln w="28575">
            <a:solidFill>
              <a:schemeClr val="accent1"/>
            </a:solidFill>
            <a:prstDash val="lgDashDotDot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上、下是相对的。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34568E-6 L 0.02066 -0.08981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-450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0007 -0.10062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503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 L -0.01875 0.08611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429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69136E-6 L 0.00468 0.09229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45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29" grpId="0" animBg="1"/>
      <p:bldP spid="30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4732" y="441467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275856" y="1673245"/>
            <a:ext cx="432048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99792" y="555527"/>
            <a:ext cx="3887994" cy="38164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281391">
            <a:off x="3303483" y="2504071"/>
            <a:ext cx="31595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dirty="0">
                <a:latin typeface="楷体" panose="02010609060101010101" pitchFamily="49" charset="-122"/>
                <a:ea typeface="楷体" panose="02010609060101010101" pitchFamily="49" charset="-122"/>
              </a:rPr>
              <a:t>东大街</a:t>
            </a:r>
            <a:endParaRPr lang="en-US" altLang="zh-CN" sz="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 rot="201421">
            <a:off x="2854371" y="2438730"/>
            <a:ext cx="293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" dirty="0">
                <a:latin typeface="楷体" panose="02010609060101010101" pitchFamily="49" charset="-122"/>
                <a:ea typeface="楷体" panose="02010609060101010101" pitchFamily="49" charset="-122"/>
              </a:rPr>
              <a:t>西河坝</a:t>
            </a:r>
            <a:endParaRPr lang="zh-CN" altLang="en-US" sz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rot="867965">
            <a:off x="2933942" y="2681116"/>
            <a:ext cx="54373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00" dirty="0">
                <a:latin typeface="楷体" panose="02010609060101010101" pitchFamily="49" charset="-122"/>
                <a:ea typeface="楷体" panose="02010609060101010101" pitchFamily="49" charset="-122"/>
              </a:rPr>
              <a:t>南方花园</a:t>
            </a:r>
            <a:endParaRPr lang="zh-CN" altLang="en-US" sz="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1063815">
            <a:off x="2975852" y="2416892"/>
            <a:ext cx="453970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00" dirty="0">
                <a:latin typeface="楷体" panose="02010609060101010101" pitchFamily="49" charset="-122"/>
                <a:ea typeface="楷体" panose="02010609060101010101" pitchFamily="49" charset="-122"/>
              </a:rPr>
              <a:t>北门港</a:t>
            </a:r>
            <a:endParaRPr lang="zh-CN" altLang="en-US" sz="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k11.jpg" descr="id:2147498542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1331799"/>
            <a:ext cx="3168352" cy="299755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104087" y="2771492"/>
            <a:ext cx="1811729" cy="1237458"/>
            <a:chOff x="1173713" y="1706731"/>
            <a:chExt cx="1955840" cy="1237458"/>
          </a:xfrm>
          <a:noFill/>
        </p:grpSpPr>
        <p:sp>
          <p:nvSpPr>
            <p:cNvPr id="14" name="云形标注 6"/>
            <p:cNvSpPr/>
            <p:nvPr/>
          </p:nvSpPr>
          <p:spPr>
            <a:xfrm rot="11077813">
              <a:off x="1173713" y="1706731"/>
              <a:ext cx="1954547" cy="1237458"/>
            </a:xfrm>
            <a:prstGeom prst="cloudCallout">
              <a:avLst>
                <a:gd name="adj1" fmla="val -68125"/>
                <a:gd name="adj2" fmla="val 14712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273695" y="1939037"/>
              <a:ext cx="1855858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梅花鹿的上面是小兔。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87624" y="1475815"/>
            <a:ext cx="1703093" cy="951836"/>
            <a:chOff x="1222938" y="1701868"/>
            <a:chExt cx="1703093" cy="951836"/>
          </a:xfrm>
          <a:noFill/>
        </p:grpSpPr>
        <p:sp>
          <p:nvSpPr>
            <p:cNvPr id="17" name="云形标注 16"/>
            <p:cNvSpPr/>
            <p:nvPr/>
          </p:nvSpPr>
          <p:spPr>
            <a:xfrm rot="11077813">
              <a:off x="1222938" y="1701868"/>
              <a:ext cx="1703093" cy="951836"/>
            </a:xfrm>
            <a:prstGeom prst="cloudCallout">
              <a:avLst>
                <a:gd name="adj1" fmla="val -127317"/>
                <a:gd name="adj2" fmla="val -111662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94946" y="1750782"/>
              <a:ext cx="1584176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羊在大熊</a:t>
              </a:r>
              <a:b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</a:b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猫的上面。 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28184" y="1475815"/>
            <a:ext cx="2141456" cy="1216144"/>
            <a:chOff x="1222943" y="1701133"/>
            <a:chExt cx="1698396" cy="1216144"/>
          </a:xfrm>
          <a:noFill/>
        </p:grpSpPr>
        <p:sp>
          <p:nvSpPr>
            <p:cNvPr id="20" name="云形标注 21"/>
            <p:cNvSpPr/>
            <p:nvPr/>
          </p:nvSpPr>
          <p:spPr>
            <a:xfrm rot="42602">
              <a:off x="1222943" y="1701133"/>
              <a:ext cx="1584468" cy="951836"/>
            </a:xfrm>
            <a:prstGeom prst="cloudCallout">
              <a:avLst>
                <a:gd name="adj1" fmla="val -97971"/>
                <a:gd name="adj2" fmla="val 144804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337163" y="1716948"/>
              <a:ext cx="1584176" cy="120032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大象在大熊</a:t>
              </a:r>
              <a:b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</a:b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猫的下面。 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28184" y="2771959"/>
            <a:ext cx="1584468" cy="951836"/>
            <a:chOff x="1222943" y="1701133"/>
            <a:chExt cx="1584468" cy="951836"/>
          </a:xfrm>
          <a:noFill/>
        </p:grpSpPr>
        <p:sp>
          <p:nvSpPr>
            <p:cNvPr id="28" name="云形标注 24"/>
            <p:cNvSpPr/>
            <p:nvPr/>
          </p:nvSpPr>
          <p:spPr>
            <a:xfrm rot="42602">
              <a:off x="1222943" y="1701133"/>
              <a:ext cx="1584468" cy="951836"/>
            </a:xfrm>
            <a:prstGeom prst="cloudCallout">
              <a:avLst>
                <a:gd name="adj1" fmla="val -69901"/>
                <a:gd name="adj2" fmla="val 2718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366959" y="1716948"/>
              <a:ext cx="1296149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还可以怎样说？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86386" y="483518"/>
            <a:ext cx="1697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上和下。</a:t>
            </a:r>
            <a:endParaRPr lang="zh-CN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8" name="ck11.jpg" descr="id:2147498542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664" y="1347614"/>
            <a:ext cx="3168352" cy="299755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792037" y="2244730"/>
            <a:ext cx="720080" cy="5040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6" name="组合 45"/>
          <p:cNvGrpSpPr/>
          <p:nvPr/>
        </p:nvGrpSpPr>
        <p:grpSpPr>
          <a:xfrm>
            <a:off x="2792037" y="1458590"/>
            <a:ext cx="720080" cy="558016"/>
            <a:chOff x="6444208" y="3475592"/>
            <a:chExt cx="720080" cy="517379"/>
          </a:xfrm>
        </p:grpSpPr>
        <p:cxnSp>
          <p:nvCxnSpPr>
            <p:cNvPr id="47" name="直接箭头连接符 46"/>
            <p:cNvCxnSpPr>
              <a:stCxn id="29" idx="0"/>
            </p:cNvCxnSpPr>
            <p:nvPr/>
          </p:nvCxnSpPr>
          <p:spPr>
            <a:xfrm flipV="1">
              <a:off x="6752477" y="3475592"/>
              <a:ext cx="0" cy="19257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6444208" y="3507854"/>
              <a:ext cx="720080" cy="485117"/>
            </a:xfrm>
            <a:prstGeom prst="rect">
              <a:avLst/>
            </a:prstGeom>
            <a:ln w="38100">
              <a:solidFill>
                <a:srgbClr val="0000FF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b="1" kern="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上</a:t>
              </a:r>
              <a:endPara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3528" y="483518"/>
            <a:ext cx="1166673" cy="1064551"/>
            <a:chOff x="670145" y="1457273"/>
            <a:chExt cx="1555361" cy="1419401"/>
          </a:xfrm>
        </p:grpSpPr>
        <p:pic>
          <p:nvPicPr>
            <p:cNvPr id="37" name="图片 36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矩形 37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50307" y="935416"/>
            <a:ext cx="3926149" cy="1659257"/>
            <a:chOff x="519496" y="2533420"/>
            <a:chExt cx="3926149" cy="1659257"/>
          </a:xfrm>
        </p:grpSpPr>
        <p:grpSp>
          <p:nvGrpSpPr>
            <p:cNvPr id="40" name="组合 39"/>
            <p:cNvGrpSpPr/>
            <p:nvPr/>
          </p:nvGrpSpPr>
          <p:grpSpPr>
            <a:xfrm>
              <a:off x="519496" y="2792193"/>
              <a:ext cx="3802325" cy="1400484"/>
              <a:chOff x="519496" y="2792193"/>
              <a:chExt cx="3802325" cy="1400484"/>
            </a:xfrm>
          </p:grpSpPr>
          <p:sp>
            <p:nvSpPr>
              <p:cNvPr id="42" name="矩形 4"/>
              <p:cNvSpPr>
                <a:spLocks noChangeArrowheads="1"/>
              </p:cNvSpPr>
              <p:nvPr/>
            </p:nvSpPr>
            <p:spPr bwMode="auto">
              <a:xfrm>
                <a:off x="2285405" y="2792193"/>
                <a:ext cx="2036416" cy="108952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2400" b="1" kern="0" dirty="0" smtClean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把</a:t>
                </a:r>
                <a:r>
                  <a:rPr lang="zh-CN" altLang="en-US" sz="2400" b="1" kern="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大熊猫当作</a:t>
                </a:r>
                <a:r>
                  <a:rPr lang="zh-CN" altLang="en-US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参照物</a:t>
                </a: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从中发现了什么？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43" name="Picture 2" descr="http://pic74.nipic.com/file/20150813/21438120_093503125943_2.jpg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4824" l="11068" r="89912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3854">
                <a:off x="519496" y="3147108"/>
                <a:ext cx="1658934" cy="1045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" name="云形标注 5"/>
            <p:cNvSpPr>
              <a:spLocks noChangeArrowheads="1"/>
            </p:cNvSpPr>
            <p:nvPr/>
          </p:nvSpPr>
          <p:spPr bwMode="auto">
            <a:xfrm>
              <a:off x="2029233" y="2533420"/>
              <a:ext cx="2416412" cy="1653173"/>
            </a:xfrm>
            <a:prstGeom prst="cloudCallout">
              <a:avLst>
                <a:gd name="adj1" fmla="val -61652"/>
                <a:gd name="adj2" fmla="val 25154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77682" y="2571750"/>
            <a:ext cx="3726766" cy="1800200"/>
            <a:chOff x="4877682" y="2571750"/>
            <a:chExt cx="3726766" cy="1800200"/>
          </a:xfrm>
        </p:grpSpPr>
        <p:sp>
          <p:nvSpPr>
            <p:cNvPr id="45" name="矩形 4"/>
            <p:cNvSpPr>
              <a:spLocks noChangeArrowheads="1"/>
            </p:cNvSpPr>
            <p:nvPr/>
          </p:nvSpPr>
          <p:spPr bwMode="auto">
            <a:xfrm>
              <a:off x="5076056" y="2697241"/>
              <a:ext cx="2036416" cy="75713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羊在大熊猫的上面。 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云形标注 5"/>
            <p:cNvSpPr>
              <a:spLocks noChangeArrowheads="1"/>
            </p:cNvSpPr>
            <p:nvPr/>
          </p:nvSpPr>
          <p:spPr bwMode="auto">
            <a:xfrm>
              <a:off x="4877682" y="2571750"/>
              <a:ext cx="2556988" cy="1008112"/>
            </a:xfrm>
            <a:prstGeom prst="cloudCallout">
              <a:avLst>
                <a:gd name="adj1" fmla="val 60092"/>
                <a:gd name="adj2" fmla="val 77348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0" name="Picture 3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687269" y="3280742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ck11.jpg" descr="id:2147498542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1203598"/>
            <a:ext cx="3168352" cy="299755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359989" y="2082580"/>
            <a:ext cx="720080" cy="5040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3" name="组合 42"/>
          <p:cNvGrpSpPr/>
          <p:nvPr/>
        </p:nvGrpSpPr>
        <p:grpSpPr>
          <a:xfrm>
            <a:off x="2332188" y="2586636"/>
            <a:ext cx="720080" cy="770392"/>
            <a:chOff x="6444208" y="3761854"/>
            <a:chExt cx="720080" cy="773276"/>
          </a:xfrm>
        </p:grpSpPr>
        <p:cxnSp>
          <p:nvCxnSpPr>
            <p:cNvPr id="44" name="直接箭头连接符 43"/>
            <p:cNvCxnSpPr>
              <a:endCxn id="45" idx="0"/>
            </p:cNvCxnSpPr>
            <p:nvPr/>
          </p:nvCxnSpPr>
          <p:spPr>
            <a:xfrm>
              <a:off x="6804248" y="3761854"/>
              <a:ext cx="0" cy="25005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6444208" y="4011910"/>
              <a:ext cx="720080" cy="523220"/>
            </a:xfrm>
            <a:prstGeom prst="rect">
              <a:avLst/>
            </a:prstGeom>
            <a:ln w="38100">
              <a:solidFill>
                <a:srgbClr val="0000FF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b="1" kern="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下</a:t>
              </a:r>
              <a:endPara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539552" y="411510"/>
            <a:ext cx="1697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上和下。</a:t>
            </a:r>
            <a:endParaRPr lang="zh-CN" altLang="zh-CN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72000" y="934730"/>
            <a:ext cx="3926149" cy="1659943"/>
            <a:chOff x="519496" y="2532734"/>
            <a:chExt cx="3926149" cy="1659943"/>
          </a:xfrm>
        </p:grpSpPr>
        <p:grpSp>
          <p:nvGrpSpPr>
            <p:cNvPr id="36" name="组合 35"/>
            <p:cNvGrpSpPr/>
            <p:nvPr/>
          </p:nvGrpSpPr>
          <p:grpSpPr>
            <a:xfrm>
              <a:off x="519496" y="2657586"/>
              <a:ext cx="3782133" cy="1535091"/>
              <a:chOff x="519496" y="2657586"/>
              <a:chExt cx="3782133" cy="1535091"/>
            </a:xfrm>
          </p:grpSpPr>
          <p:sp>
            <p:nvSpPr>
              <p:cNvPr id="38" name="矩形 4"/>
              <p:cNvSpPr>
                <a:spLocks noChangeArrowheads="1"/>
              </p:cNvSpPr>
              <p:nvPr/>
            </p:nvSpPr>
            <p:spPr bwMode="auto">
              <a:xfrm>
                <a:off x="2265213" y="2657586"/>
                <a:ext cx="2036416" cy="108952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把</a:t>
                </a:r>
                <a:r>
                  <a:rPr lang="zh-CN" altLang="en-US" sz="2400" b="1" kern="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大熊猫当作</a:t>
                </a:r>
                <a:r>
                  <a:rPr lang="zh-CN" altLang="en-US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参照物</a:t>
                </a: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从中发现了什么？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9" name="Picture 2" descr="http://pic74.nipic.com/file/20150813/21438120_093503125943_2.jpg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94824" l="11068" r="89912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3854">
                <a:off x="519496" y="3147108"/>
                <a:ext cx="1658934" cy="1045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7" name="云形标注 5"/>
            <p:cNvSpPr>
              <a:spLocks noChangeArrowheads="1"/>
            </p:cNvSpPr>
            <p:nvPr/>
          </p:nvSpPr>
          <p:spPr bwMode="auto">
            <a:xfrm>
              <a:off x="2029233" y="2532734"/>
              <a:ext cx="2416412" cy="1399878"/>
            </a:xfrm>
            <a:prstGeom prst="cloudCallout">
              <a:avLst>
                <a:gd name="adj1" fmla="val -61652"/>
                <a:gd name="adj2" fmla="val 25154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99375" y="2571750"/>
            <a:ext cx="3726766" cy="1800200"/>
            <a:chOff x="4877682" y="2571750"/>
            <a:chExt cx="3726766" cy="1800200"/>
          </a:xfrm>
        </p:grpSpPr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5076056" y="2697241"/>
              <a:ext cx="2036416" cy="75713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大象在大熊猫的下面。 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云形标注 5"/>
            <p:cNvSpPr>
              <a:spLocks noChangeArrowheads="1"/>
            </p:cNvSpPr>
            <p:nvPr/>
          </p:nvSpPr>
          <p:spPr bwMode="auto">
            <a:xfrm>
              <a:off x="4877682" y="2571750"/>
              <a:ext cx="2556988" cy="1008112"/>
            </a:xfrm>
            <a:prstGeom prst="cloudCallout">
              <a:avLst>
                <a:gd name="adj1" fmla="val 57112"/>
                <a:gd name="adj2" fmla="val 73569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687269" y="3280742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ck11.jpg" descr="id:2147498542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1230382"/>
            <a:ext cx="3168352" cy="299755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371977" y="2087432"/>
            <a:ext cx="547492" cy="572308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6" name="组合 45"/>
          <p:cNvGrpSpPr/>
          <p:nvPr/>
        </p:nvGrpSpPr>
        <p:grpSpPr>
          <a:xfrm>
            <a:off x="1285683" y="1344025"/>
            <a:ext cx="720080" cy="743406"/>
            <a:chOff x="6444208" y="3507854"/>
            <a:chExt cx="720080" cy="689268"/>
          </a:xfrm>
        </p:grpSpPr>
        <p:cxnSp>
          <p:nvCxnSpPr>
            <p:cNvPr id="47" name="直接箭头连接符 46"/>
            <p:cNvCxnSpPr/>
            <p:nvPr/>
          </p:nvCxnSpPr>
          <p:spPr>
            <a:xfrm flipV="1">
              <a:off x="6804248" y="4004552"/>
              <a:ext cx="0" cy="19257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6444208" y="3507854"/>
              <a:ext cx="720080" cy="485117"/>
            </a:xfrm>
            <a:prstGeom prst="rect">
              <a:avLst/>
            </a:prstGeom>
            <a:ln w="38100">
              <a:solidFill>
                <a:srgbClr val="0000FF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b="1" kern="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上</a:t>
              </a:r>
              <a:endPara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539552" y="411510"/>
            <a:ext cx="1697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上和下。</a:t>
            </a:r>
            <a:endParaRPr lang="zh-CN" altLang="zh-CN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72000" y="934730"/>
            <a:ext cx="3926149" cy="1659943"/>
            <a:chOff x="519496" y="2532734"/>
            <a:chExt cx="3926149" cy="1659943"/>
          </a:xfrm>
        </p:grpSpPr>
        <p:grpSp>
          <p:nvGrpSpPr>
            <p:cNvPr id="36" name="组合 35"/>
            <p:cNvGrpSpPr/>
            <p:nvPr/>
          </p:nvGrpSpPr>
          <p:grpSpPr>
            <a:xfrm>
              <a:off x="519496" y="2657586"/>
              <a:ext cx="3782133" cy="1535091"/>
              <a:chOff x="519496" y="2657586"/>
              <a:chExt cx="3782133" cy="1535091"/>
            </a:xfrm>
          </p:grpSpPr>
          <p:sp>
            <p:nvSpPr>
              <p:cNvPr id="38" name="矩形 4"/>
              <p:cNvSpPr>
                <a:spLocks noChangeArrowheads="1"/>
              </p:cNvSpPr>
              <p:nvPr/>
            </p:nvSpPr>
            <p:spPr bwMode="auto">
              <a:xfrm>
                <a:off x="2265213" y="2657586"/>
                <a:ext cx="2036416" cy="108952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把</a:t>
                </a:r>
                <a:r>
                  <a:rPr lang="zh-CN" altLang="en-US" sz="2400" b="1" kern="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梅花鹿当作</a:t>
                </a:r>
                <a:r>
                  <a:rPr lang="zh-CN" altLang="en-US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参照物</a:t>
                </a:r>
                <a:r>
                  <a:rPr lang="zh-CN" altLang="en-US" sz="2400" b="1" kern="0" dirty="0" smtClean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上面</a:t>
                </a: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是什么动物？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9" name="Picture 2" descr="http://pic74.nipic.com/file/20150813/21438120_093503125943_2.jpg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94824" l="11068" r="89912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3854">
                <a:off x="519496" y="3147108"/>
                <a:ext cx="1658934" cy="1045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7" name="云形标注 5"/>
            <p:cNvSpPr>
              <a:spLocks noChangeArrowheads="1"/>
            </p:cNvSpPr>
            <p:nvPr/>
          </p:nvSpPr>
          <p:spPr bwMode="auto">
            <a:xfrm>
              <a:off x="2029233" y="2532734"/>
              <a:ext cx="2416412" cy="1399878"/>
            </a:xfrm>
            <a:prstGeom prst="cloudCallout">
              <a:avLst>
                <a:gd name="adj1" fmla="val -61652"/>
                <a:gd name="adj2" fmla="val 25154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99375" y="2571750"/>
            <a:ext cx="3726766" cy="1800200"/>
            <a:chOff x="4877682" y="2571750"/>
            <a:chExt cx="3726766" cy="1800200"/>
          </a:xfrm>
        </p:grpSpPr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5162163" y="2697241"/>
              <a:ext cx="2036416" cy="75713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梅花鹿的上面是小兔。 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云形标注 5"/>
            <p:cNvSpPr>
              <a:spLocks noChangeArrowheads="1"/>
            </p:cNvSpPr>
            <p:nvPr/>
          </p:nvSpPr>
          <p:spPr bwMode="auto">
            <a:xfrm>
              <a:off x="4877682" y="2571750"/>
              <a:ext cx="2556988" cy="1008112"/>
            </a:xfrm>
            <a:prstGeom prst="cloudCallout">
              <a:avLst>
                <a:gd name="adj1" fmla="val 57112"/>
                <a:gd name="adj2" fmla="val 73569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687269" y="3280742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ck11.jpg" descr="id:2147498542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1059582"/>
            <a:ext cx="3168352" cy="299755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155953" y="1916632"/>
            <a:ext cx="547492" cy="572308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7" name="组合 26"/>
          <p:cNvGrpSpPr/>
          <p:nvPr/>
        </p:nvGrpSpPr>
        <p:grpSpPr>
          <a:xfrm>
            <a:off x="1069659" y="2340467"/>
            <a:ext cx="720080" cy="883260"/>
            <a:chOff x="6444208" y="3651870"/>
            <a:chExt cx="720080" cy="883260"/>
          </a:xfrm>
        </p:grpSpPr>
        <p:cxnSp>
          <p:nvCxnSpPr>
            <p:cNvPr id="35" name="直接箭头连接符 34"/>
            <p:cNvCxnSpPr>
              <a:endCxn id="36" idx="0"/>
            </p:cNvCxnSpPr>
            <p:nvPr/>
          </p:nvCxnSpPr>
          <p:spPr>
            <a:xfrm>
              <a:off x="6804248" y="3651870"/>
              <a:ext cx="0" cy="36004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6444208" y="4011910"/>
              <a:ext cx="720080" cy="523220"/>
            </a:xfrm>
            <a:prstGeom prst="rect">
              <a:avLst/>
            </a:prstGeom>
            <a:ln w="19050">
              <a:solidFill>
                <a:srgbClr val="0000FF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b="1" kern="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下</a:t>
              </a:r>
              <a:endPara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39552" y="411510"/>
            <a:ext cx="1697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上和下。</a:t>
            </a:r>
            <a:endParaRPr lang="zh-CN" altLang="zh-CN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572000" y="934730"/>
            <a:ext cx="3926149" cy="1659943"/>
            <a:chOff x="519496" y="2532734"/>
            <a:chExt cx="3926149" cy="1659943"/>
          </a:xfrm>
        </p:grpSpPr>
        <p:grpSp>
          <p:nvGrpSpPr>
            <p:cNvPr id="39" name="组合 38"/>
            <p:cNvGrpSpPr/>
            <p:nvPr/>
          </p:nvGrpSpPr>
          <p:grpSpPr>
            <a:xfrm>
              <a:off x="519496" y="2657586"/>
              <a:ext cx="3782133" cy="1535091"/>
              <a:chOff x="519496" y="2657586"/>
              <a:chExt cx="3782133" cy="1535091"/>
            </a:xfrm>
          </p:grpSpPr>
          <p:sp>
            <p:nvSpPr>
              <p:cNvPr id="41" name="矩形 4"/>
              <p:cNvSpPr>
                <a:spLocks noChangeArrowheads="1"/>
              </p:cNvSpPr>
              <p:nvPr/>
            </p:nvSpPr>
            <p:spPr bwMode="auto">
              <a:xfrm>
                <a:off x="2265213" y="2657586"/>
                <a:ext cx="2036416" cy="108952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把</a:t>
                </a:r>
                <a:r>
                  <a:rPr lang="zh-CN" altLang="en-US" sz="2400" b="1" kern="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梅花鹿当作</a:t>
                </a:r>
                <a:r>
                  <a:rPr lang="zh-CN" altLang="en-US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参照物</a:t>
                </a:r>
                <a:r>
                  <a:rPr lang="zh-CN" altLang="en-US" sz="2400" b="1" kern="0" dirty="0" smtClean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下面</a:t>
                </a: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是什么动物？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42" name="Picture 2" descr="http://pic74.nipic.com/file/20150813/21438120_093503125943_2.jpg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94824" l="11068" r="89912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3854">
                <a:off x="519496" y="3147108"/>
                <a:ext cx="1658934" cy="1045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0" name="云形标注 5"/>
            <p:cNvSpPr>
              <a:spLocks noChangeArrowheads="1"/>
            </p:cNvSpPr>
            <p:nvPr/>
          </p:nvSpPr>
          <p:spPr bwMode="auto">
            <a:xfrm>
              <a:off x="2029233" y="2532734"/>
              <a:ext cx="2416412" cy="1399878"/>
            </a:xfrm>
            <a:prstGeom prst="cloudCallout">
              <a:avLst>
                <a:gd name="adj1" fmla="val -61652"/>
                <a:gd name="adj2" fmla="val 25154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99375" y="2571750"/>
            <a:ext cx="3726766" cy="1800200"/>
            <a:chOff x="4877682" y="2571750"/>
            <a:chExt cx="3726766" cy="1800200"/>
          </a:xfrm>
        </p:grpSpPr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5162163" y="2697241"/>
              <a:ext cx="2036416" cy="75713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梅花鹿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的下面是老虎。 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云形标注 5"/>
            <p:cNvSpPr>
              <a:spLocks noChangeArrowheads="1"/>
            </p:cNvSpPr>
            <p:nvPr/>
          </p:nvSpPr>
          <p:spPr bwMode="auto">
            <a:xfrm>
              <a:off x="4877682" y="2571750"/>
              <a:ext cx="2556988" cy="1008112"/>
            </a:xfrm>
            <a:prstGeom prst="cloudCallout">
              <a:avLst>
                <a:gd name="adj1" fmla="val 57112"/>
                <a:gd name="adj2" fmla="val 73569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687269" y="3280742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ck11.jpg" descr="id:2147498542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1230382"/>
            <a:ext cx="3168352" cy="2997552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3028534" y="2115565"/>
            <a:ext cx="720080" cy="5040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8" name="组合 37"/>
          <p:cNvGrpSpPr/>
          <p:nvPr/>
        </p:nvGrpSpPr>
        <p:grpSpPr>
          <a:xfrm>
            <a:off x="3014401" y="2507901"/>
            <a:ext cx="720080" cy="883260"/>
            <a:chOff x="6444208" y="3651870"/>
            <a:chExt cx="720080" cy="883260"/>
          </a:xfrm>
        </p:grpSpPr>
        <p:cxnSp>
          <p:nvCxnSpPr>
            <p:cNvPr id="39" name="直接箭头连接符 38"/>
            <p:cNvCxnSpPr>
              <a:endCxn id="40" idx="0"/>
            </p:cNvCxnSpPr>
            <p:nvPr/>
          </p:nvCxnSpPr>
          <p:spPr>
            <a:xfrm>
              <a:off x="6804248" y="3651870"/>
              <a:ext cx="0" cy="36004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6444208" y="4011910"/>
              <a:ext cx="720080" cy="523220"/>
            </a:xfrm>
            <a:prstGeom prst="rect">
              <a:avLst/>
            </a:prstGeom>
            <a:ln w="19050">
              <a:solidFill>
                <a:srgbClr val="0000FF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b="1" kern="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下</a:t>
              </a:r>
              <a:endPara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028534" y="1344025"/>
            <a:ext cx="720080" cy="864096"/>
            <a:chOff x="6444208" y="3507854"/>
            <a:chExt cx="720080" cy="864096"/>
          </a:xfrm>
        </p:grpSpPr>
        <p:cxnSp>
          <p:nvCxnSpPr>
            <p:cNvPr id="42" name="直接箭头连接符 41"/>
            <p:cNvCxnSpPr/>
            <p:nvPr/>
          </p:nvCxnSpPr>
          <p:spPr>
            <a:xfrm flipV="1">
              <a:off x="6804248" y="4011910"/>
              <a:ext cx="0" cy="36004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6444208" y="3507854"/>
              <a:ext cx="720080" cy="523220"/>
            </a:xfrm>
            <a:prstGeom prst="rect">
              <a:avLst/>
            </a:prstGeom>
            <a:ln w="19050">
              <a:solidFill>
                <a:srgbClr val="0000FF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b="1" kern="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上</a:t>
              </a:r>
              <a:endPara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39552" y="411510"/>
            <a:ext cx="1697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上和下。</a:t>
            </a:r>
            <a:endParaRPr lang="zh-CN" altLang="zh-CN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572000" y="934730"/>
            <a:ext cx="3926149" cy="1659943"/>
            <a:chOff x="519496" y="2532734"/>
            <a:chExt cx="3926149" cy="1659943"/>
          </a:xfrm>
        </p:grpSpPr>
        <p:grpSp>
          <p:nvGrpSpPr>
            <p:cNvPr id="46" name="组合 45"/>
            <p:cNvGrpSpPr/>
            <p:nvPr/>
          </p:nvGrpSpPr>
          <p:grpSpPr>
            <a:xfrm>
              <a:off x="519496" y="2657586"/>
              <a:ext cx="3782133" cy="1535091"/>
              <a:chOff x="519496" y="2657586"/>
              <a:chExt cx="3782133" cy="1535091"/>
            </a:xfrm>
          </p:grpSpPr>
          <p:sp>
            <p:nvSpPr>
              <p:cNvPr id="52" name="矩形 4"/>
              <p:cNvSpPr>
                <a:spLocks noChangeArrowheads="1"/>
              </p:cNvSpPr>
              <p:nvPr/>
            </p:nvSpPr>
            <p:spPr bwMode="auto">
              <a:xfrm>
                <a:off x="2265213" y="2657586"/>
                <a:ext cx="2036416" cy="757130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如果把</a:t>
                </a:r>
                <a:r>
                  <a:rPr lang="zh-CN" altLang="en-US" sz="2400" b="1" kern="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斑马当  </a:t>
                </a:r>
                <a:endParaRPr lang="en-US" altLang="zh-CN" sz="24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2400" b="1" kern="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作参照物</a:t>
                </a: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呢？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53" name="Picture 2" descr="http://pic74.nipic.com/file/20150813/21438120_093503125943_2.jpg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94824" l="11068" r="89912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3854">
                <a:off x="519496" y="3147108"/>
                <a:ext cx="1658934" cy="1045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7" name="云形标注 5"/>
            <p:cNvSpPr>
              <a:spLocks noChangeArrowheads="1"/>
            </p:cNvSpPr>
            <p:nvPr/>
          </p:nvSpPr>
          <p:spPr bwMode="auto">
            <a:xfrm>
              <a:off x="2029233" y="2532734"/>
              <a:ext cx="2416412" cy="1093371"/>
            </a:xfrm>
            <a:prstGeom prst="cloudCallout">
              <a:avLst>
                <a:gd name="adj1" fmla="val -63229"/>
                <a:gd name="adj2" fmla="val 59129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99375" y="2571750"/>
            <a:ext cx="3726766" cy="1800200"/>
            <a:chOff x="4877682" y="2571750"/>
            <a:chExt cx="3726766" cy="1800200"/>
          </a:xfrm>
        </p:grpSpPr>
        <p:sp>
          <p:nvSpPr>
            <p:cNvPr id="58" name="矩形 4"/>
            <p:cNvSpPr>
              <a:spLocks noChangeArrowheads="1"/>
            </p:cNvSpPr>
            <p:nvPr/>
          </p:nvSpPr>
          <p:spPr bwMode="auto">
            <a:xfrm>
              <a:off x="5162162" y="2715766"/>
              <a:ext cx="2272507" cy="1089529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斑马的下面是狮子</a:t>
              </a:r>
              <a:r>
                <a:rPr lang="en-US" altLang="zh-CN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斑马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的上面是猴子 。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云形标注 5"/>
            <p:cNvSpPr>
              <a:spLocks noChangeArrowheads="1"/>
            </p:cNvSpPr>
            <p:nvPr/>
          </p:nvSpPr>
          <p:spPr bwMode="auto">
            <a:xfrm>
              <a:off x="4877682" y="2571750"/>
              <a:ext cx="2556988" cy="1440160"/>
            </a:xfrm>
            <a:prstGeom prst="cloudCallout">
              <a:avLst>
                <a:gd name="adj1" fmla="val 59347"/>
                <a:gd name="adj2" fmla="val 38516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0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687269" y="3280742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ck11.jpg" descr="id:2147498542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1203598"/>
            <a:ext cx="3168352" cy="2997552"/>
          </a:xfrm>
          <a:prstGeom prst="rect">
            <a:avLst/>
          </a:prstGeom>
        </p:spPr>
      </p:pic>
      <p:sp>
        <p:nvSpPr>
          <p:cNvPr id="35" name="椭圆 34"/>
          <p:cNvSpPr/>
          <p:nvPr/>
        </p:nvSpPr>
        <p:spPr>
          <a:xfrm>
            <a:off x="2236072" y="1984883"/>
            <a:ext cx="864096" cy="637665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236072" y="1264803"/>
            <a:ext cx="864096" cy="637665"/>
          </a:xfrm>
          <a:prstGeom prst="ellipse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236072" y="2787378"/>
            <a:ext cx="864096" cy="637665"/>
          </a:xfrm>
          <a:prstGeom prst="ellipse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499992" y="1419622"/>
            <a:ext cx="40110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羊在大熊猫的上面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也可以说大熊猫在羊的下面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499992" y="1980004"/>
            <a:ext cx="42484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大象在大熊猫的下面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也可以说大熊猫在大象的上面。 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9552" y="411510"/>
            <a:ext cx="1697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上和下。</a:t>
            </a:r>
            <a:endParaRPr lang="zh-CN" altLang="zh-CN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46" grpId="0" animBg="1"/>
      <p:bldP spid="46" grpId="1" animBg="1"/>
      <p:bldP spid="47" grpId="0"/>
      <p:bldP spid="52" grpId="0"/>
    </p:bldLst>
  </p:timing>
</p:sld>
</file>

<file path=ppt/tags/tag1.xml><?xml version="1.0" encoding="utf-8"?>
<p:tagLst xmlns:p="http://schemas.openxmlformats.org/presentationml/2006/main">
  <p:tag name="KSO_WPP_MARK_KEY" val="d54e1cda-aba8-4ee0-95b6-940d51e8939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724</Words>
  <Application>WPS 演示</Application>
  <PresentationFormat>全屏显示(16:9)</PresentationFormat>
  <Paragraphs>168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黑体</vt:lpstr>
      <vt:lpstr>汉仪中宋简</vt:lpstr>
      <vt:lpstr>微软雅黑</vt:lpstr>
      <vt:lpstr>楷体</vt:lpstr>
      <vt:lpstr>幼圆</vt:lpstr>
      <vt:lpstr>Times New Roman</vt:lpstr>
      <vt:lpstr>华文新魏</vt:lpstr>
      <vt:lpstr>等线</vt:lpstr>
      <vt:lpstr>NEU-BZ-S92</vt:lpstr>
      <vt:lpstr>方正书宋_GBK</vt:lpstr>
      <vt:lpstr>Arial</vt:lpstr>
      <vt:lpstr>Calibri</vt:lpstr>
      <vt:lpstr>Arial Unicode MS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2023-01-27T10:31:46Z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0EB395075FB54C288284CC07B4039BF0</vt:lpwstr>
  </property>
</Properties>
</file>