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7"/>
  </p:notesMasterIdLst>
  <p:sldIdLst>
    <p:sldId id="838" r:id="rId3"/>
    <p:sldId id="526" r:id="rId4"/>
    <p:sldId id="831" r:id="rId5"/>
    <p:sldId id="823" r:id="rId6"/>
    <p:sldId id="832" r:id="rId8"/>
    <p:sldId id="833" r:id="rId9"/>
    <p:sldId id="835" r:id="rId10"/>
    <p:sldId id="824" r:id="rId11"/>
    <p:sldId id="836" r:id="rId12"/>
    <p:sldId id="817" r:id="rId13"/>
    <p:sldId id="825" r:id="rId14"/>
    <p:sldId id="518" r:id="rId15"/>
    <p:sldId id="830" r:id="rId16"/>
    <p:sldId id="837" r:id="rId17"/>
    <p:sldId id="502" r:id="rId18"/>
    <p:sldId id="517" r:id="rId19"/>
    <p:sldId id="507" r:id="rId20"/>
    <p:sldId id="501" r:id="rId2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汉仪中宋简" panose="02010609000101010101" pitchFamily="49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幼圆" panose="02010509060101010101" pitchFamily="49" charset="-122"/>
      <p:regular r:id="rId28"/>
    </p:embeddedFont>
    <p:embeddedFont>
      <p:font typeface="华文新魏" panose="02010800040101010101" pitchFamily="2" charset="-122"/>
      <p:regular r:id="rId29"/>
    </p:embeddedFont>
    <p:embeddedFont>
      <p:font typeface="Calibri" panose="020F0502020204030204" charset="0"/>
      <p:regular r:id="rId30"/>
      <p:bold r:id="rId31"/>
      <p:italic r:id="rId32"/>
      <p:boldItalic r:id="rId33"/>
    </p:embeddedFont>
  </p:embeddedFontLst>
  <p:custDataLst>
    <p:tags r:id="rId3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48A54"/>
    <a:srgbClr val="0070C0"/>
    <a:srgbClr val="FFFFFF"/>
    <a:srgbClr val="FF6600"/>
    <a:srgbClr val="127055"/>
    <a:srgbClr val="009900"/>
    <a:srgbClr val="FF0000"/>
    <a:srgbClr val="FF9933"/>
    <a:srgbClr val="AFF2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83" autoAdjust="0"/>
    <p:restoredTop sz="99556" autoAdjust="0"/>
  </p:normalViewPr>
  <p:slideViewPr>
    <p:cSldViewPr showGuides="1">
      <p:cViewPr>
        <p:scale>
          <a:sx n="100" d="100"/>
          <a:sy n="100" d="100"/>
        </p:scale>
        <p:origin x="-2100" y="-960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04800">
              <a:lnSpc>
                <a:spcPts val="1800"/>
              </a:lnSpc>
              <a:spcAft>
                <a:spcPts val="0"/>
              </a:spcAft>
            </a:pPr>
            <a:endParaRPr lang="zh-CN" altLang="zh-CN" sz="1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F96BA7-6C3E-480F-BF5D-B7541555A1C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04800">
              <a:lnSpc>
                <a:spcPts val="1800"/>
              </a:lnSpc>
              <a:spcAft>
                <a:spcPts val="0"/>
              </a:spcAft>
            </a:pPr>
            <a:endParaRPr lang="zh-CN" altLang="zh-CN" sz="1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F96BA7-6C3E-480F-BF5D-B7541555A1C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04800">
              <a:lnSpc>
                <a:spcPts val="1800"/>
              </a:lnSpc>
              <a:spcAft>
                <a:spcPts val="0"/>
              </a:spcAft>
            </a:pPr>
            <a:endParaRPr lang="zh-CN" altLang="zh-CN" sz="1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F96BA7-6C3E-480F-BF5D-B7541555A1C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04800">
              <a:lnSpc>
                <a:spcPts val="1800"/>
              </a:lnSpc>
              <a:spcAft>
                <a:spcPts val="0"/>
              </a:spcAft>
            </a:pPr>
            <a:endParaRPr lang="zh-CN" altLang="zh-CN" sz="1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F96BA7-6C3E-480F-BF5D-B7541555A1C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04800">
              <a:lnSpc>
                <a:spcPts val="1800"/>
              </a:lnSpc>
              <a:spcAft>
                <a:spcPts val="0"/>
              </a:spcAft>
            </a:pPr>
            <a:endParaRPr lang="zh-CN" altLang="zh-CN" sz="1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F96BA7-6C3E-480F-BF5D-B7541555A1C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04800">
              <a:lnSpc>
                <a:spcPts val="1800"/>
              </a:lnSpc>
              <a:spcAft>
                <a:spcPts val="0"/>
              </a:spcAft>
            </a:pPr>
            <a:endParaRPr lang="zh-CN" altLang="zh-CN" sz="1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F96BA7-6C3E-480F-BF5D-B7541555A1C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30480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因为图中一行有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个格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数数灰猫和白猫一共占了几个整行就可以知道这个数里有几个“十”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在第六行中白猫的只数不满十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可以一只一只地数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就知道这个数中有几个“一”了。所以灰猫和白猫一共有五十五只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这个数是由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个十和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个一组成的。</a:t>
            </a:r>
            <a:endParaRPr lang="zh-CN" altLang="en-US" sz="1200" kern="0" dirty="0">
              <a:solidFill>
                <a:sysClr val="windowText" lastClr="00000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ts val="1800"/>
              </a:lnSpc>
              <a:spcAft>
                <a:spcPts val="0"/>
              </a:spcAft>
            </a:pPr>
            <a:endParaRPr lang="zh-CN" altLang="zh-CN" sz="1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F96BA7-6C3E-480F-BF5D-B7541555A1C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30480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因为图中一行有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个格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数数灰猫和白猫一共占了几个整行就可以知道这个数里有几个“十”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在第六行中白猫的只数不满十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可以一只一只地数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就知道这个数中有几个“一”了。所以灰猫和白猫一共有五十五只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这个数是由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个十和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12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个一组成的。</a:t>
            </a:r>
            <a:endParaRPr lang="zh-CN" altLang="en-US" sz="1200" kern="0" dirty="0">
              <a:solidFill>
                <a:sysClr val="windowText" lastClr="00000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ts val="1800"/>
              </a:lnSpc>
              <a:spcAft>
                <a:spcPts val="0"/>
              </a:spcAft>
            </a:pPr>
            <a:endParaRPr lang="zh-CN" altLang="zh-CN" sz="1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F96BA7-6C3E-480F-BF5D-B7541555A1C7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944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、后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3" Type="http://schemas.openxmlformats.org/officeDocument/2006/relationships/image" Target="../media/image13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6.jpe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9.em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6" name="矩形 25"/>
          <p:cNvSpPr/>
          <p:nvPr/>
        </p:nvSpPr>
        <p:spPr>
          <a:xfrm>
            <a:off x="0" y="1479441"/>
            <a:ext cx="9144000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914400"/>
            <a:r>
              <a:rPr lang="zh-CN" altLang="en-US" sz="6600" b="1" dirty="0" smtClean="0">
                <a:solidFill>
                  <a:prstClr val="black"/>
                </a:solidFill>
                <a:latin typeface="汉仪中宋简" panose="02010609000101010101" pitchFamily="49" charset="-122"/>
                <a:ea typeface="汉仪中宋简" panose="02010609000101010101" pitchFamily="49" charset="-122"/>
                <a:cs typeface="宋体" panose="02010600030101010101" pitchFamily="2" charset="-122"/>
              </a:rPr>
              <a:t>前、后</a:t>
            </a:r>
            <a:endParaRPr lang="zh-CN" altLang="en-US" sz="6600" b="1" dirty="0">
              <a:solidFill>
                <a:prstClr val="black"/>
              </a:solidFill>
              <a:latin typeface="汉仪中宋简" panose="02010609000101010101" pitchFamily="49" charset="-122"/>
              <a:ea typeface="汉仪中宋简" panose="0201060900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16530" y="548429"/>
            <a:ext cx="245483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dirty="0">
                <a:solidFill>
                  <a:srgbClr val="002060"/>
                </a:solidFill>
                <a:latin typeface="汉仪中宋简" panose="02010609000101010101" pitchFamily="49" charset="-122"/>
                <a:ea typeface="汉仪中宋简" panose="02010609000101010101" pitchFamily="49" charset="-122"/>
              </a:rPr>
              <a:t>方向与位置</a:t>
            </a:r>
            <a:endParaRPr lang="zh-CN" altLang="en-US" sz="3600" dirty="0">
              <a:solidFill>
                <a:srgbClr val="002060"/>
              </a:solidFill>
              <a:latin typeface="汉仪中宋简" panose="02010609000101010101" pitchFamily="49" charset="-122"/>
              <a:ea typeface="汉仪中宋简" panose="0201060900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1835696" y="3363838"/>
            <a:ext cx="6480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小红在小军的前面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小东在小军的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面。</a:t>
            </a:r>
            <a:endParaRPr lang="en-US" altLang="zh-CN" sz="24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在小红后面的有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在小方前面的有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15816" y="1131590"/>
            <a:ext cx="3480414" cy="1884134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6588000" y="336383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后</a:t>
            </a:r>
            <a:endParaRPr lang="zh-CN" altLang="en-US" sz="2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171890" y="3741439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小军</a:t>
            </a:r>
            <a:endParaRPr lang="zh-CN" altLang="en-US" sz="2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469830" y="373314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小东</a:t>
            </a:r>
            <a:endParaRPr lang="zh-CN" altLang="en-US" sz="2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701990" y="373314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小方</a:t>
            </a:r>
            <a:endParaRPr lang="zh-CN" altLang="en-US" sz="2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171890" y="4101479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小东</a:t>
            </a:r>
            <a:endParaRPr lang="zh-CN" altLang="en-US" sz="2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469830" y="409318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小军</a:t>
            </a:r>
            <a:endParaRPr lang="zh-CN" altLang="en-US" sz="2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701990" y="409318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小红</a:t>
            </a:r>
            <a:endParaRPr lang="zh-CN" altLang="en-US" sz="2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9552" y="608370"/>
            <a:ext cx="1658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前和后。</a:t>
            </a:r>
            <a:endParaRPr lang="zh-CN" altLang="zh-CN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611560" y="616446"/>
            <a:ext cx="53304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教室前面和后面各有些什么？</a:t>
            </a:r>
            <a:endParaRPr lang="zh-CN" altLang="zh-CN" sz="32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39552" y="1817659"/>
            <a:ext cx="3585979" cy="1967139"/>
            <a:chOff x="70463" y="1859945"/>
            <a:chExt cx="3585979" cy="1967139"/>
          </a:xfrm>
        </p:grpSpPr>
        <p:grpSp>
          <p:nvGrpSpPr>
            <p:cNvPr id="24" name="组合 23"/>
            <p:cNvGrpSpPr/>
            <p:nvPr/>
          </p:nvGrpSpPr>
          <p:grpSpPr>
            <a:xfrm>
              <a:off x="70463" y="2010202"/>
              <a:ext cx="3493425" cy="1816882"/>
              <a:chOff x="70463" y="2010202"/>
              <a:chExt cx="3493425" cy="1816882"/>
            </a:xfrm>
          </p:grpSpPr>
          <p:sp>
            <p:nvSpPr>
              <p:cNvPr id="26" name="矩形 4"/>
              <p:cNvSpPr>
                <a:spLocks noChangeArrowheads="1"/>
              </p:cNvSpPr>
              <p:nvPr/>
            </p:nvSpPr>
            <p:spPr bwMode="auto">
              <a:xfrm>
                <a:off x="1527472" y="2010202"/>
                <a:ext cx="2036416" cy="830997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01600" prst="riblet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2400" b="1" kern="0" dirty="0">
                    <a:solidFill>
                      <a:sysClr val="windowText" lastClr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教室的前面有</a:t>
                </a:r>
                <a:r>
                  <a:rPr lang="en-US" altLang="zh-CN" sz="2400" b="1" kern="0" dirty="0">
                    <a:solidFill>
                      <a:sysClr val="windowText" lastClr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……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27" name="Picture 2" descr="http://pic74.nipic.com/file/20150813/21438120_093503125943_2.jpg"/>
              <p:cNvPicPr>
                <a:picLocks noChangeAspect="1" noChangeArrowheads="1"/>
              </p:cNvPicPr>
              <p:nvPr/>
            </p:nvPicPr>
            <p:blipFill>
              <a:blip r:embed="rId1" cstate="email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ackgroundRemoval t="0" b="94824" l="11068" r="89912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43854">
                <a:off x="70463" y="2781515"/>
                <a:ext cx="1658934" cy="10455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5" name="云形标注 5"/>
            <p:cNvSpPr>
              <a:spLocks noChangeArrowheads="1"/>
            </p:cNvSpPr>
            <p:nvPr/>
          </p:nvSpPr>
          <p:spPr bwMode="auto">
            <a:xfrm>
              <a:off x="1240030" y="1859945"/>
              <a:ext cx="2416412" cy="1215861"/>
            </a:xfrm>
            <a:prstGeom prst="cloudCallout">
              <a:avLst>
                <a:gd name="adj1" fmla="val -48250"/>
                <a:gd name="adj2" fmla="val 60611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44008" y="1696566"/>
            <a:ext cx="3365451" cy="2171328"/>
            <a:chOff x="5887254" y="1131591"/>
            <a:chExt cx="3365451" cy="2171328"/>
          </a:xfrm>
        </p:grpSpPr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6352008" y="1299413"/>
              <a:ext cx="2036416" cy="830997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 w="101600" prst="riblet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教室的后面有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……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云形标注 5"/>
            <p:cNvSpPr>
              <a:spLocks noChangeArrowheads="1"/>
            </p:cNvSpPr>
            <p:nvPr/>
          </p:nvSpPr>
          <p:spPr bwMode="auto">
            <a:xfrm>
              <a:off x="5887254" y="1131591"/>
              <a:ext cx="2556988" cy="1152127"/>
            </a:xfrm>
            <a:prstGeom prst="cloudCallout">
              <a:avLst>
                <a:gd name="adj1" fmla="val 41094"/>
                <a:gd name="adj2" fmla="val 82190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1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335526" y="2211711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11560" y="1059582"/>
            <a:ext cx="16445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187625" y="1817659"/>
            <a:ext cx="6408711" cy="1967139"/>
            <a:chOff x="70463" y="1859945"/>
            <a:chExt cx="6408711" cy="1967139"/>
          </a:xfrm>
        </p:grpSpPr>
        <p:grpSp>
          <p:nvGrpSpPr>
            <p:cNvPr id="17" name="组合 16"/>
            <p:cNvGrpSpPr/>
            <p:nvPr/>
          </p:nvGrpSpPr>
          <p:grpSpPr>
            <a:xfrm>
              <a:off x="70463" y="2034138"/>
              <a:ext cx="6192688" cy="1792946"/>
              <a:chOff x="70463" y="2034138"/>
              <a:chExt cx="6192688" cy="1792946"/>
            </a:xfrm>
          </p:grpSpPr>
          <p:sp>
            <p:nvSpPr>
              <p:cNvPr id="19" name="矩形 4"/>
              <p:cNvSpPr>
                <a:spLocks noChangeArrowheads="1"/>
              </p:cNvSpPr>
              <p:nvPr/>
            </p:nvSpPr>
            <p:spPr bwMode="auto">
              <a:xfrm>
                <a:off x="1815504" y="2034138"/>
                <a:ext cx="4447647" cy="867930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01600" prst="riblet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buNone/>
                </a:pPr>
                <a:r>
                  <a:rPr lang="zh-CN" altLang="en-US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在教室里，你前面坐的是谁？你后面坐的是谁？</a:t>
                </a:r>
                <a:endPara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21" name="Picture 2" descr="http://pic74.nipic.com/file/20150813/21438120_093503125943_2.jpg"/>
              <p:cNvPicPr>
                <a:picLocks noChangeAspect="1" noChangeArrowheads="1"/>
              </p:cNvPicPr>
              <p:nvPr/>
            </p:nvPicPr>
            <p:blipFill>
              <a:blip r:embed="rId1" cstate="email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ackgroundRemoval t="0" b="94824" l="11068" r="89912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43854">
                <a:off x="70463" y="2781515"/>
                <a:ext cx="1658934" cy="10455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8" name="云形标注 5"/>
            <p:cNvSpPr>
              <a:spLocks noChangeArrowheads="1"/>
            </p:cNvSpPr>
            <p:nvPr/>
          </p:nvSpPr>
          <p:spPr bwMode="auto">
            <a:xfrm>
              <a:off x="1240029" y="1859945"/>
              <a:ext cx="5239145" cy="1215861"/>
            </a:xfrm>
            <a:prstGeom prst="cloudCallout">
              <a:avLst>
                <a:gd name="adj1" fmla="val -48250"/>
                <a:gd name="adj2" fmla="val 60611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521247" y="483518"/>
            <a:ext cx="23225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看图填一填。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XY580.eps" descr="id:2147499102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736422" y="1660834"/>
            <a:ext cx="5355858" cy="1058218"/>
          </a:xfrm>
          <a:prstGeom prst="rect">
            <a:avLst/>
          </a:prstGeom>
        </p:spPr>
      </p:pic>
      <p:pic>
        <p:nvPicPr>
          <p:cNvPr id="18" name="XY58-1.eps" descr="id:2147499109;FounderCES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11076" y="3333002"/>
            <a:ext cx="421663" cy="5873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432739" y="3468878"/>
            <a:ext cx="7109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的前面有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只小动物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后面有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只小动物。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87824" y="346887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28184" y="346887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: 圆角 24"/>
          <p:cNvSpPr/>
          <p:nvPr/>
        </p:nvSpPr>
        <p:spPr>
          <a:xfrm>
            <a:off x="3032566" y="1635646"/>
            <a:ext cx="576064" cy="1058217"/>
          </a:xfrm>
          <a:prstGeom prst="roundRect">
            <a:avLst>
              <a:gd name="adj" fmla="val 32119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XY580.eps" descr="id:2147499102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691680" y="1707654"/>
            <a:ext cx="5355858" cy="1058218"/>
          </a:xfrm>
          <a:prstGeom prst="rect">
            <a:avLst/>
          </a:prstGeom>
        </p:spPr>
      </p:pic>
      <p:pic>
        <p:nvPicPr>
          <p:cNvPr id="13" name="XY58-2.eps" descr="id:2147499116;FounderCES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46706" y="3508725"/>
            <a:ext cx="360040" cy="50405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09303" y="3760753"/>
            <a:ext cx="710963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80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的前面是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后面是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71800" y="362225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大象</a:t>
            </a:r>
            <a:endParaRPr lang="zh-CN" altLang="en-US" sz="2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69499" y="362225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兔子</a:t>
            </a:r>
            <a:endParaRPr lang="zh-CN" altLang="en-US" sz="2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77536" y="362225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狮子</a:t>
            </a:r>
            <a:endParaRPr lang="zh-CN" altLang="en-US" sz="2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246814" y="362225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猴子</a:t>
            </a:r>
            <a:endParaRPr lang="zh-CN" altLang="en-US" sz="2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3889998" y="1851670"/>
            <a:ext cx="537986" cy="686545"/>
          </a:xfrm>
          <a:prstGeom prst="roundRect">
            <a:avLst>
              <a:gd name="adj" fmla="val 32119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521247" y="483518"/>
            <a:ext cx="23225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看图填一填。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1" grpId="0"/>
      <p:bldP spid="22" grpId="0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611560" y="536362"/>
            <a:ext cx="52565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看图回答问题 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XY59.eps" descr="id:2147499130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763688" y="1478229"/>
            <a:ext cx="6000953" cy="5760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9344" y="2805486"/>
            <a:ext cx="710963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800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号车在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号车的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号车的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面。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4181" y="3651870"/>
            <a:ext cx="726352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800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号车的前面有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号车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后面有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号车。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23928" y="264375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前</a:t>
            </a:r>
            <a:endParaRPr lang="zh-CN" altLang="en-US" sz="2400" b="1" kern="0" dirty="0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76256" y="264375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后</a:t>
            </a:r>
            <a:endParaRPr lang="zh-CN" altLang="en-US" sz="2400" b="1" kern="0" dirty="0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645906" y="3579862"/>
            <a:ext cx="95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kern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①②③</a:t>
            </a:r>
            <a:endParaRPr lang="zh-CN" altLang="en-US" sz="2000" b="1" kern="0" dirty="0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598234" y="3579862"/>
            <a:ext cx="700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kern="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⑤⑥</a:t>
            </a:r>
            <a:endParaRPr lang="zh-CN" altLang="en-US" sz="2000" b="1" kern="0" dirty="0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5" grpId="0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1136617" y="411510"/>
            <a:ext cx="710973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下图中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小狗前面有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只小动物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后面有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只小动物。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xy60.jpg" descr="id:2147499160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475656" y="1851670"/>
            <a:ext cx="3279046" cy="2448272"/>
          </a:xfrm>
          <a:prstGeom prst="rect">
            <a:avLst/>
          </a:prstGeom>
        </p:spPr>
      </p:pic>
      <p:sp>
        <p:nvSpPr>
          <p:cNvPr id="17" name="矩形: 圆角 16"/>
          <p:cNvSpPr/>
          <p:nvPr/>
        </p:nvSpPr>
        <p:spPr>
          <a:xfrm>
            <a:off x="2635656" y="2585983"/>
            <a:ext cx="576064" cy="432048"/>
          </a:xfrm>
          <a:prstGeom prst="roundRect">
            <a:avLst>
              <a:gd name="adj" fmla="val 32119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572000" y="41151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58347" y="83720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039348" y="1635646"/>
            <a:ext cx="3565100" cy="2520280"/>
            <a:chOff x="6282594" y="1070671"/>
            <a:chExt cx="3565100" cy="2520280"/>
          </a:xfrm>
        </p:grpSpPr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6587142" y="1358703"/>
              <a:ext cx="2036416" cy="1421928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 w="101600" prst="riblet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通过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观察图片可以知道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插红旗处也就是终点处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云形标注 5"/>
            <p:cNvSpPr>
              <a:spLocks noChangeArrowheads="1"/>
            </p:cNvSpPr>
            <p:nvPr/>
          </p:nvSpPr>
          <p:spPr bwMode="auto">
            <a:xfrm>
              <a:off x="6282594" y="1070671"/>
              <a:ext cx="2556988" cy="1944216"/>
            </a:xfrm>
            <a:prstGeom prst="cloudCallout">
              <a:avLst>
                <a:gd name="adj1" fmla="val 49290"/>
                <a:gd name="adj2" fmla="val 48875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6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930515" y="2499743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115616" y="2139702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判断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前、后位置关系的方法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面对的方向是前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 </a:t>
            </a:r>
            <a:endParaRPr lang="en-US" altLang="zh-CN" sz="2400" b="1" kern="0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背对的方向是后。</a:t>
            </a:r>
            <a:endParaRPr lang="zh-CN" altLang="en-US" sz="2400" b="1" kern="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5616" y="2970699"/>
            <a:ext cx="6912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前、后是相对的，描述前、后时，要先看准是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把哪个物体当作参照物。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9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4732" y="441467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275856" y="1635646"/>
            <a:ext cx="4320480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648" y="1203598"/>
            <a:ext cx="6200204" cy="29427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31840" y="4119917"/>
            <a:ext cx="31085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小方 小东 小军 小红</a:t>
            </a:r>
            <a:endParaRPr lang="zh-CN" altLang="en-US" sz="24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51920" y="1318906"/>
            <a:ext cx="8168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动物园</a:t>
            </a:r>
            <a:endParaRPr lang="zh-CN" altLang="en-US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36096" y="1462922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和平路</a:t>
            </a:r>
            <a:endParaRPr lang="zh-CN" altLang="en-US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06456" y="1462922"/>
            <a:ext cx="3417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火车站</a:t>
            </a:r>
            <a:endParaRPr lang="zh-CN" altLang="en-US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48725" y="1966978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滨江路</a:t>
            </a:r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4388576" y="1320648"/>
            <a:ext cx="3668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红星小学</a:t>
            </a:r>
            <a:endParaRPr lang="zh-CN" altLang="en-US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48240" y="1652670"/>
            <a:ext cx="335854" cy="340584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691680" y="3243629"/>
            <a:ext cx="6480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小红在小军的前面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小东在小军的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面。</a:t>
            </a:r>
            <a:endParaRPr lang="en-US" altLang="zh-CN" sz="24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在小红后面的有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在小方前面的有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39752" y="514798"/>
            <a:ext cx="4597737" cy="2489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4939" y="2080880"/>
            <a:ext cx="4597737" cy="2489000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5431358" y="3774985"/>
            <a:ext cx="2808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背对</a:t>
            </a:r>
            <a:r>
              <a:rPr lang="zh-CN" altLang="zh-CN" sz="2800" b="1" kern="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的方向是</a:t>
            </a:r>
            <a:r>
              <a:rPr lang="zh-CN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zh-CN" altLang="zh-CN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圆角矩形标注 9"/>
          <p:cNvSpPr/>
          <p:nvPr/>
        </p:nvSpPr>
        <p:spPr>
          <a:xfrm>
            <a:off x="5503366" y="3342938"/>
            <a:ext cx="2736304" cy="1008111"/>
          </a:xfrm>
          <a:prstGeom prst="wedgeRoundRectCallout">
            <a:avLst>
              <a:gd name="adj1" fmla="val -49629"/>
              <a:gd name="adj2" fmla="val 24195"/>
              <a:gd name="adj3" fmla="val 16667"/>
            </a:avLst>
          </a:prstGeom>
          <a:noFill/>
          <a:ln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431358" y="3342937"/>
            <a:ext cx="2877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面对</a:t>
            </a:r>
            <a:r>
              <a:rPr lang="zh-CN" altLang="zh-CN" sz="2800" b="1" kern="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的方向是</a:t>
            </a:r>
            <a:r>
              <a:rPr lang="zh-CN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前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473824" y="1275606"/>
            <a:ext cx="1658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前和后。</a:t>
            </a:r>
            <a:endParaRPr lang="zh-CN" altLang="zh-CN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23528" y="1003143"/>
            <a:ext cx="1166673" cy="1064551"/>
            <a:chOff x="670145" y="1457273"/>
            <a:chExt cx="1555361" cy="1419401"/>
          </a:xfrm>
        </p:grpSpPr>
        <p:pic>
          <p:nvPicPr>
            <p:cNvPr id="23" name="图片 22" descr="28Z58PICt4r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142676" y="935417"/>
            <a:ext cx="3461772" cy="2389963"/>
            <a:chOff x="5142676" y="2087545"/>
            <a:chExt cx="3461772" cy="2284405"/>
          </a:xfrm>
        </p:grpSpPr>
        <p:sp>
          <p:nvSpPr>
            <p:cNvPr id="26" name="矩形 4"/>
            <p:cNvSpPr>
              <a:spLocks noChangeArrowheads="1"/>
            </p:cNvSpPr>
            <p:nvPr/>
          </p:nvSpPr>
          <p:spPr bwMode="auto">
            <a:xfrm>
              <a:off x="5343896" y="2211710"/>
              <a:ext cx="2036416" cy="156966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 w="101600" prst="riblet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小朋友排成一队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zh-CN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用“前”</a:t>
              </a:r>
              <a:endPara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“后”描述物体位置</a:t>
              </a:r>
              <a:r>
                <a:rPr lang="zh-CN" altLang="zh-CN" sz="2400" b="1" kern="0" dirty="0" smtClea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关系</a:t>
              </a:r>
              <a:r>
                <a:rPr lang="zh-CN" altLang="en-US" sz="2400" b="1" kern="0" dirty="0" smtClea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云形标注 5"/>
            <p:cNvSpPr>
              <a:spLocks noChangeArrowheads="1"/>
            </p:cNvSpPr>
            <p:nvPr/>
          </p:nvSpPr>
          <p:spPr bwMode="auto">
            <a:xfrm>
              <a:off x="5142676" y="2087545"/>
              <a:ext cx="2453660" cy="1996373"/>
            </a:xfrm>
            <a:prstGeom prst="cloudCallout">
              <a:avLst>
                <a:gd name="adj1" fmla="val 49223"/>
                <a:gd name="adj2" fmla="val 34024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687269" y="3280742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 animBg="1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4939" y="1563638"/>
            <a:ext cx="4597737" cy="24890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3779912" y="2530867"/>
            <a:ext cx="504056" cy="1115515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 rot="5400000">
            <a:off x="3410290" y="2568146"/>
            <a:ext cx="523220" cy="1080120"/>
            <a:chOff x="5318502" y="3500596"/>
            <a:chExt cx="523220" cy="1080120"/>
          </a:xfrm>
        </p:grpSpPr>
        <p:cxnSp>
          <p:nvCxnSpPr>
            <p:cNvPr id="35" name="直接箭头连接符 34"/>
            <p:cNvCxnSpPr/>
            <p:nvPr/>
          </p:nvCxnSpPr>
          <p:spPr>
            <a:xfrm rot="16200000" flipH="1" flipV="1">
              <a:off x="5413303" y="3657823"/>
              <a:ext cx="324036" cy="958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 rot="16200000">
              <a:off x="5220072" y="3959066"/>
              <a:ext cx="720080" cy="523220"/>
            </a:xfrm>
            <a:prstGeom prst="rect">
              <a:avLst/>
            </a:prstGeom>
            <a:ln w="19050">
              <a:solidFill>
                <a:srgbClr val="0000FF"/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kern="0" dirty="0"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800" b="1" kern="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后</a:t>
              </a:r>
              <a:endPara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 rot="5400000">
            <a:off x="3669206" y="2613732"/>
            <a:ext cx="523220" cy="988948"/>
            <a:chOff x="7550750" y="2715766"/>
            <a:chExt cx="523220" cy="988948"/>
          </a:xfrm>
        </p:grpSpPr>
        <p:cxnSp>
          <p:nvCxnSpPr>
            <p:cNvPr id="43" name="直接箭头连接符 42"/>
            <p:cNvCxnSpPr/>
            <p:nvPr/>
          </p:nvCxnSpPr>
          <p:spPr>
            <a:xfrm rot="16200000">
              <a:off x="7655133" y="3547487"/>
              <a:ext cx="314454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44" name="矩形 43"/>
            <p:cNvSpPr/>
            <p:nvPr/>
          </p:nvSpPr>
          <p:spPr>
            <a:xfrm rot="16200000">
              <a:off x="7452320" y="2814196"/>
              <a:ext cx="720080" cy="523220"/>
            </a:xfrm>
            <a:prstGeom prst="rect">
              <a:avLst/>
            </a:prstGeom>
            <a:ln w="19050">
              <a:solidFill>
                <a:srgbClr val="0000FF"/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kern="0" dirty="0">
                  <a:latin typeface="Times New Roman" panose="02020603050405020304" pitchFamily="18" charset="0"/>
                  <a:ea typeface="华文新魏" panose="0201080004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800" b="1" kern="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前</a:t>
              </a:r>
              <a:endPara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3203848" y="2530867"/>
            <a:ext cx="504056" cy="1115516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214684" y="3020675"/>
            <a:ext cx="33843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小红在小军的前面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还可以说小军在小红的后面</a:t>
            </a:r>
            <a:r>
              <a:rPr lang="zh-CN" altLang="en-US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9552" y="608370"/>
            <a:ext cx="1658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前和后。</a:t>
            </a:r>
            <a:endParaRPr lang="zh-CN" altLang="zh-CN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214684" y="1131590"/>
            <a:ext cx="3605788" cy="1933720"/>
            <a:chOff x="5214684" y="2275053"/>
            <a:chExt cx="3605788" cy="1848312"/>
          </a:xfrm>
        </p:grpSpPr>
        <p:sp>
          <p:nvSpPr>
            <p:cNvPr id="31" name="矩形 4"/>
            <p:cNvSpPr>
              <a:spLocks noChangeArrowheads="1"/>
            </p:cNvSpPr>
            <p:nvPr/>
          </p:nvSpPr>
          <p:spPr bwMode="auto">
            <a:xfrm>
              <a:off x="5487912" y="2573119"/>
              <a:ext cx="2036416" cy="11473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 w="101600" prst="riblet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kern="0" dirty="0" smtClea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面对的方向是前，背对的方向是后。</a:t>
              </a:r>
              <a:endParaRPr lang="zh-CN" altLang="en-US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云形标注 5"/>
            <p:cNvSpPr>
              <a:spLocks noChangeArrowheads="1"/>
            </p:cNvSpPr>
            <p:nvPr/>
          </p:nvSpPr>
          <p:spPr bwMode="auto">
            <a:xfrm>
              <a:off x="5214684" y="2275053"/>
              <a:ext cx="2381652" cy="1808865"/>
            </a:xfrm>
            <a:prstGeom prst="cloudCallout">
              <a:avLst>
                <a:gd name="adj1" fmla="val 60692"/>
                <a:gd name="adj2" fmla="val 22211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3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903293" y="3032157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45" grpId="0" animBg="1"/>
      <p:bldP spid="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4939" y="1779662"/>
            <a:ext cx="4597737" cy="24890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3195256" y="2746890"/>
            <a:ext cx="504056" cy="1115515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2669176" y="2746890"/>
            <a:ext cx="504056" cy="1115516"/>
          </a:xfrm>
          <a:prstGeom prst="rect">
            <a:avLst/>
          </a:prstGeom>
          <a:noFill/>
          <a:ln w="28575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5364088" y="3075806"/>
            <a:ext cx="28970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小军背对着小东走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小军在小东的前面</a:t>
            </a:r>
            <a:r>
              <a:rPr lang="en-US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小东在小军的后面。</a:t>
            </a:r>
            <a:endParaRPr lang="zh-CN" altLang="en-US" sz="24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9552" y="608370"/>
            <a:ext cx="1658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前和后。</a:t>
            </a:r>
            <a:endParaRPr lang="zh-CN" altLang="zh-CN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214684" y="1131590"/>
            <a:ext cx="3605788" cy="1933720"/>
            <a:chOff x="5214684" y="2275053"/>
            <a:chExt cx="3605788" cy="1848312"/>
          </a:xfrm>
        </p:grpSpPr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5487912" y="2573119"/>
              <a:ext cx="2036416" cy="114731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 w="101600" prst="riblet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kern="0" dirty="0" smtClea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面对的方向是前，背对的方向是后。</a:t>
              </a:r>
              <a:endParaRPr lang="zh-CN" altLang="en-US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云形标注 5"/>
            <p:cNvSpPr>
              <a:spLocks noChangeArrowheads="1"/>
            </p:cNvSpPr>
            <p:nvPr/>
          </p:nvSpPr>
          <p:spPr bwMode="auto">
            <a:xfrm>
              <a:off x="5214684" y="2275053"/>
              <a:ext cx="2381652" cy="1808865"/>
            </a:xfrm>
            <a:prstGeom prst="cloudCallout">
              <a:avLst>
                <a:gd name="adj1" fmla="val 60692"/>
                <a:gd name="adj2" fmla="val 22211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4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903293" y="3032157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45" grpId="0" animBg="1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4939" y="1635646"/>
            <a:ext cx="4597737" cy="2489000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3802596" y="2615714"/>
            <a:ext cx="504056" cy="1152128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2116674" y="2615714"/>
            <a:ext cx="1613914" cy="1152128"/>
          </a:xfrm>
          <a:prstGeom prst="rect">
            <a:avLst/>
          </a:prstGeom>
          <a:noFill/>
          <a:ln w="28575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39552" y="608370"/>
            <a:ext cx="1658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前和后。</a:t>
            </a:r>
            <a:endParaRPr lang="zh-CN" altLang="zh-CN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214683" y="1131590"/>
            <a:ext cx="3749805" cy="3312368"/>
            <a:chOff x="5214683" y="2275053"/>
            <a:chExt cx="3749805" cy="3166072"/>
          </a:xfrm>
        </p:grpSpPr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5580112" y="2481536"/>
              <a:ext cx="2036416" cy="2206371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 w="101600" prst="riblet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小红走在最前面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其他三个人都在她的后面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在小红后面的有小军、小东和小方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云形标注 5"/>
            <p:cNvSpPr>
              <a:spLocks noChangeArrowheads="1"/>
            </p:cNvSpPr>
            <p:nvPr/>
          </p:nvSpPr>
          <p:spPr bwMode="auto">
            <a:xfrm>
              <a:off x="5214683" y="2275053"/>
              <a:ext cx="2688609" cy="2684276"/>
            </a:xfrm>
            <a:prstGeom prst="cloudCallout">
              <a:avLst>
                <a:gd name="adj1" fmla="val 52544"/>
                <a:gd name="adj2" fmla="val 42900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4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047309" y="4349917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4939" y="1635646"/>
            <a:ext cx="4597737" cy="2489000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3802596" y="2615714"/>
            <a:ext cx="504056" cy="1152128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116674" y="2615714"/>
            <a:ext cx="1613914" cy="1152128"/>
          </a:xfrm>
          <a:prstGeom prst="rect">
            <a:avLst/>
          </a:prstGeom>
          <a:noFill/>
          <a:ln w="28575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 rot="5400000">
            <a:off x="2648162" y="2698325"/>
            <a:ext cx="523220" cy="1034534"/>
            <a:chOff x="7550750" y="2742188"/>
            <a:chExt cx="523220" cy="1034534"/>
          </a:xfrm>
        </p:grpSpPr>
        <p:cxnSp>
          <p:nvCxnSpPr>
            <p:cNvPr id="42" name="直接箭头连接符 41"/>
            <p:cNvCxnSpPr>
              <a:endCxn id="44" idx="1"/>
            </p:cNvCxnSpPr>
            <p:nvPr/>
          </p:nvCxnSpPr>
          <p:spPr>
            <a:xfrm rot="16200000">
              <a:off x="7655133" y="3619495"/>
              <a:ext cx="314454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44" name="矩形 43"/>
            <p:cNvSpPr/>
            <p:nvPr/>
          </p:nvSpPr>
          <p:spPr>
            <a:xfrm rot="16200000">
              <a:off x="7452320" y="2840618"/>
              <a:ext cx="720080" cy="523220"/>
            </a:xfrm>
            <a:prstGeom prst="rect">
              <a:avLst/>
            </a:prstGeom>
            <a:ln w="19050">
              <a:solidFill>
                <a:srgbClr val="0000FF"/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800" kern="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前</a:t>
              </a:r>
              <a:endParaRPr lang="zh-CN" altLang="en-US" sz="2800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539552" y="608370"/>
            <a:ext cx="1658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前和后。</a:t>
            </a:r>
            <a:endParaRPr lang="zh-CN" altLang="zh-CN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214683" y="1131590"/>
            <a:ext cx="3749805" cy="3312368"/>
            <a:chOff x="5214683" y="2275053"/>
            <a:chExt cx="3749805" cy="3166072"/>
          </a:xfrm>
        </p:grpSpPr>
        <p:sp>
          <p:nvSpPr>
            <p:cNvPr id="26" name="矩形 4"/>
            <p:cNvSpPr>
              <a:spLocks noChangeArrowheads="1"/>
            </p:cNvSpPr>
            <p:nvPr/>
          </p:nvSpPr>
          <p:spPr bwMode="auto">
            <a:xfrm>
              <a:off x="5487912" y="2481536"/>
              <a:ext cx="2036416" cy="2206373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 w="101600" prst="riblet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小方走在最后面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其他三个人都在她的前面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所以</a:t>
              </a:r>
              <a:r>
                <a:rPr lang="zh-CN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小方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zh-CN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前面有小东、小军和小红。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5214683" y="2275053"/>
              <a:ext cx="2688609" cy="2684276"/>
            </a:xfrm>
            <a:prstGeom prst="cloudCallout">
              <a:avLst>
                <a:gd name="adj1" fmla="val 52544"/>
                <a:gd name="adj2" fmla="val 42900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047309" y="4349917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23457E-6 L -0.17725 1.23457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23457E-6 L 0.0592 1.23457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1" animBg="1"/>
      <p:bldP spid="4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4939" y="1563638"/>
            <a:ext cx="4597737" cy="24890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39552" y="608370"/>
            <a:ext cx="1658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前和后。</a:t>
            </a:r>
            <a:endParaRPr lang="zh-CN" altLang="zh-CN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214683" y="987575"/>
            <a:ext cx="3749805" cy="3456384"/>
            <a:chOff x="5214683" y="2137398"/>
            <a:chExt cx="3749805" cy="3303727"/>
          </a:xfrm>
        </p:grpSpPr>
        <p:sp>
          <p:nvSpPr>
            <p:cNvPr id="20" name="矩形 4"/>
            <p:cNvSpPr>
              <a:spLocks noChangeArrowheads="1"/>
            </p:cNvSpPr>
            <p:nvPr/>
          </p:nvSpPr>
          <p:spPr bwMode="auto">
            <a:xfrm>
              <a:off x="5559920" y="2412708"/>
              <a:ext cx="2036416" cy="231228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 w="101600" prst="riblet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Aft>
                  <a:spcPts val="0"/>
                </a:spcAft>
                <a:buNone/>
              </a:pPr>
              <a:r>
                <a:rPr lang="zh-CN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还可以说小东的前面有小军和小红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后面有小方。小军的后面有小东和小方</a:t>
              </a:r>
              <a:r>
                <a:rPr lang="en-US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24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前面有小红。</a:t>
              </a:r>
              <a:endParaRPr lang="zh-CN" altLang="zh-CN" sz="24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云形标注 5"/>
            <p:cNvSpPr>
              <a:spLocks noChangeArrowheads="1"/>
            </p:cNvSpPr>
            <p:nvPr/>
          </p:nvSpPr>
          <p:spPr bwMode="auto">
            <a:xfrm>
              <a:off x="5214683" y="2137398"/>
              <a:ext cx="2688609" cy="2821931"/>
            </a:xfrm>
            <a:prstGeom prst="cloudCallout">
              <a:avLst>
                <a:gd name="adj1" fmla="val 52544"/>
                <a:gd name="adj2" fmla="val 42900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047309" y="4349917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d214b549-6427-4efd-b52c-4954ff69bfc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867</Words>
  <Application>WPS 演示</Application>
  <PresentationFormat>全屏显示(16:9)</PresentationFormat>
  <Paragraphs>192</Paragraphs>
  <Slides>18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黑体</vt:lpstr>
      <vt:lpstr>汉仪中宋简</vt:lpstr>
      <vt:lpstr>微软雅黑</vt:lpstr>
      <vt:lpstr>楷体</vt:lpstr>
      <vt:lpstr>Times New Roman</vt:lpstr>
      <vt:lpstr>幼圆</vt:lpstr>
      <vt:lpstr>等线</vt:lpstr>
      <vt:lpstr>NEU-BZ-S92</vt:lpstr>
      <vt:lpstr>方正书宋_GBK</vt:lpstr>
      <vt:lpstr>华文新魏</vt:lpstr>
      <vt:lpstr>Arial</vt:lpstr>
      <vt:lpstr>Calibri</vt:lpstr>
      <vt:lpstr>Arial Unicode MS</vt:lpstr>
      <vt:lpstr>Segoe Print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《前后》方向与位置PPT教学课件</dc:creator>
  <cp:lastModifiedBy>小树</cp:lastModifiedBy>
  <cp:revision>4</cp:revision>
  <dcterms:created xsi:type="dcterms:W3CDTF">2017-03-17T02:28:00Z</dcterms:created>
  <dcterms:modified xsi:type="dcterms:W3CDTF">2023-01-27T10:32:38Z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1248029BB2B14CCBA7E0236040969695</vt:lpwstr>
  </property>
</Properties>
</file>