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839" r:id="rId3"/>
    <p:sldId id="526" r:id="rId4"/>
    <p:sldId id="823" r:id="rId5"/>
    <p:sldId id="832" r:id="rId7"/>
    <p:sldId id="833" r:id="rId8"/>
    <p:sldId id="835" r:id="rId9"/>
    <p:sldId id="824" r:id="rId10"/>
    <p:sldId id="825" r:id="rId11"/>
    <p:sldId id="518" r:id="rId12"/>
    <p:sldId id="838" r:id="rId13"/>
    <p:sldId id="830" r:id="rId14"/>
    <p:sldId id="837" r:id="rId15"/>
    <p:sldId id="502" r:id="rId16"/>
    <p:sldId id="517" r:id="rId17"/>
    <p:sldId id="507" r:id="rId18"/>
    <p:sldId id="841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汉仪中宋简" panose="0201060900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华文新魏" panose="02010800040101010101" pitchFamily="2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3FAFE"/>
    <a:srgbClr val="948A54"/>
    <a:srgbClr val="0070C0"/>
    <a:srgbClr val="FFFFFF"/>
    <a:srgbClr val="FF6600"/>
    <a:srgbClr val="127055"/>
    <a:srgbClr val="009900"/>
    <a:srgbClr val="FF00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3" autoAdjust="0"/>
    <p:restoredTop sz="99556" autoAdjust="0"/>
  </p:normalViewPr>
  <p:slideViewPr>
    <p:cSldViewPr showGuides="1">
      <p:cViewPr>
        <p:scale>
          <a:sx n="98" d="100"/>
          <a:sy n="98" d="100"/>
        </p:scale>
        <p:origin x="-2160" y="-996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30480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因为图中一行有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个格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数数灰猫和白猫一共占了几个整行就可以知道这个数里有几个“十”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在第六行中白猫的只数不满十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可以一只一只地数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就知道这个数中有几个“一”了。所以灰猫和白猫一共有五十五只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这个数是由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个十和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个一组成的。</a:t>
            </a:r>
            <a:endParaRPr lang="zh-CN" altLang="en-US" sz="1200" kern="0" dirty="0">
              <a:solidFill>
                <a:sysClr val="windowText" lastClr="00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、右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slide" Target="slide1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9.png"/><Relationship Id="rId7" Type="http://schemas.openxmlformats.org/officeDocument/2006/relationships/image" Target="../media/image32.jpeg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5.png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34.jpeg"/><Relationship Id="rId1" Type="http://schemas.openxmlformats.org/officeDocument/2006/relationships/image" Target="../media/image33.em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5.png"/><Relationship Id="rId7" Type="http://schemas.openxmlformats.org/officeDocument/2006/relationships/slide" Target="slide1.xml"/><Relationship Id="rId6" Type="http://schemas.openxmlformats.org/officeDocument/2006/relationships/image" Target="../media/image11.jpeg"/><Relationship Id="rId5" Type="http://schemas.microsoft.com/office/2007/relationships/hdphoto" Target="../media/image10.wdp"/><Relationship Id="rId4" Type="http://schemas.openxmlformats.org/officeDocument/2006/relationships/image" Target="../media/image9.pn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slide" Target="slide1.xml"/><Relationship Id="rId4" Type="http://schemas.openxmlformats.org/officeDocument/2006/relationships/image" Target="../media/image19.png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" name="矩形 25"/>
          <p:cNvSpPr/>
          <p:nvPr/>
        </p:nvSpPr>
        <p:spPr>
          <a:xfrm>
            <a:off x="0" y="1479441"/>
            <a:ext cx="914400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914400"/>
            <a:r>
              <a:rPr lang="zh-CN" altLang="en-US" sz="6600" b="1" dirty="0" smtClean="0">
                <a:solidFill>
                  <a:prstClr val="black"/>
                </a:solidFill>
                <a:latin typeface="汉仪中宋简" panose="02010609000101010101" pitchFamily="49" charset="-122"/>
                <a:ea typeface="汉仪中宋简" panose="02010609000101010101" pitchFamily="49" charset="-122"/>
                <a:cs typeface="宋体" panose="02010600030101010101" pitchFamily="2" charset="-122"/>
              </a:rPr>
              <a:t>左、右</a:t>
            </a:r>
            <a:endParaRPr lang="zh-CN" altLang="en-US" sz="6600" b="1" dirty="0">
              <a:solidFill>
                <a:prstClr val="black"/>
              </a:solidFill>
              <a:latin typeface="汉仪中宋简" panose="02010609000101010101" pitchFamily="49" charset="-122"/>
              <a:ea typeface="汉仪中宋简" panose="0201060900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16530" y="548429"/>
            <a:ext cx="245483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>
                <a:solidFill>
                  <a:srgbClr val="002060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方向与位置</a:t>
            </a:r>
            <a:endParaRPr lang="zh-CN" altLang="en-US" sz="3600" dirty="0">
              <a:solidFill>
                <a:srgbClr val="002060"/>
              </a:solidFill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616" y="1136727"/>
            <a:ext cx="6187907" cy="164266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273074" y="2826921"/>
            <a:ext cx="6611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小红的右边还有些什么？小红的左边呢？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539552" y="536362"/>
            <a:ext cx="27076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看图回答问题。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2040" y="329175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右边有：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66867" y="3327009"/>
            <a:ext cx="1620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左边有：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62092" y="380253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笔盒、书包、书。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58547" y="380253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西瓜、梨、苹果。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83568" y="536362"/>
            <a:ext cx="23225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6" y="1382918"/>
            <a:ext cx="7743660" cy="2412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体育课上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当老师喊口令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“齐步走”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我们先迈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脚。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上、下楼梯时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我们应靠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走。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回答老师提出的问题时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我们通常举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手。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27260" y="2055824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13534" y="2030990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02892" y="2587890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03092" y="3163954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11560" y="411510"/>
            <a:ext cx="23225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看图填一填。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XY67.eps" descr="id:2147499431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409894" y="1419622"/>
            <a:ext cx="4322346" cy="77196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853469" y="3571662"/>
            <a:ext cx="6870693" cy="364258"/>
            <a:chOff x="1738935" y="4150182"/>
            <a:chExt cx="6870693" cy="364258"/>
          </a:xfrm>
        </p:grpSpPr>
        <p:pic>
          <p:nvPicPr>
            <p:cNvPr id="27" name="XY67-3.eps" descr="id:2147499466;FounderCES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738935" y="4150182"/>
              <a:ext cx="434370" cy="311817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15543" y="4191275"/>
              <a:ext cx="6494085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800"/>
                </a:lnSpc>
                <a:spcAft>
                  <a:spcPts val="0"/>
                </a:spcAft>
              </a:pP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的左边有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种蔬菜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右边有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种蔬菜。</a:t>
              </a:r>
              <a:endPara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27584" y="2615027"/>
            <a:ext cx="6321545" cy="461665"/>
            <a:chOff x="1706670" y="2870129"/>
            <a:chExt cx="6321545" cy="461665"/>
          </a:xfrm>
        </p:grpSpPr>
        <p:pic>
          <p:nvPicPr>
            <p:cNvPr id="24" name="XY67-1.eps" descr="id:2147499438;FounderCES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706670" y="3031237"/>
              <a:ext cx="611138" cy="121815"/>
            </a:xfrm>
            <a:prstGeom prst="rect">
              <a:avLst/>
            </a:prstGeom>
          </p:spPr>
        </p:pic>
        <p:pic>
          <p:nvPicPr>
            <p:cNvPr id="25" name="XY67-2.eps" descr="id:2147499445;FounderCES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774527" y="3012282"/>
              <a:ext cx="530304" cy="172380"/>
            </a:xfrm>
            <a:prstGeom prst="rect">
              <a:avLst/>
            </a:prstGeom>
          </p:spPr>
        </p:pic>
        <p:pic>
          <p:nvPicPr>
            <p:cNvPr id="26" name="XY67-3.eps" descr="id:2147499452;FounderCES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381282" y="2945054"/>
              <a:ext cx="434370" cy="311817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2303571" y="2870129"/>
              <a:ext cx="57246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    的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边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    的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边。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2949109" y="257543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左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33467" y="257543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842360" y="346596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13004" y="346596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611560" y="536362"/>
            <a:ext cx="52565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把从左数第三个南瓜圈起来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XY68.eps" descr="id:2147499496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821987" y="1521470"/>
            <a:ext cx="3622221" cy="523220"/>
          </a:xfrm>
          <a:prstGeom prst="rect">
            <a:avLst/>
          </a:prstGeom>
        </p:spPr>
      </p:pic>
      <p:sp>
        <p:nvSpPr>
          <p:cNvPr id="26" name="矩形: 圆角 25"/>
          <p:cNvSpPr/>
          <p:nvPr/>
        </p:nvSpPr>
        <p:spPr>
          <a:xfrm>
            <a:off x="4027867" y="1482919"/>
            <a:ext cx="576065" cy="584775"/>
          </a:xfrm>
          <a:prstGeom prst="roundRect">
            <a:avLst>
              <a:gd name="adj" fmla="val 32119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797979" y="2499742"/>
            <a:ext cx="5006269" cy="1659944"/>
            <a:chOff x="519496" y="2532733"/>
            <a:chExt cx="5006269" cy="1659944"/>
          </a:xfrm>
        </p:grpSpPr>
        <p:grpSp>
          <p:nvGrpSpPr>
            <p:cNvPr id="16" name="组合 15"/>
            <p:cNvGrpSpPr/>
            <p:nvPr/>
          </p:nvGrpSpPr>
          <p:grpSpPr>
            <a:xfrm>
              <a:off x="519496" y="2824525"/>
              <a:ext cx="5006269" cy="1368152"/>
              <a:chOff x="519496" y="2824525"/>
              <a:chExt cx="5006269" cy="1368152"/>
            </a:xfrm>
          </p:grpSpPr>
          <p:sp>
            <p:nvSpPr>
              <p:cNvPr id="22" name="矩形 4"/>
              <p:cNvSpPr>
                <a:spLocks noChangeArrowheads="1"/>
              </p:cNvSpPr>
              <p:nvPr/>
            </p:nvSpPr>
            <p:spPr bwMode="auto">
              <a:xfrm>
                <a:off x="2265213" y="2824525"/>
                <a:ext cx="3260552" cy="1089529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01600" prst="riblet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buNone/>
                </a:pP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根据左、右来描述位置或数数时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分清左和右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不能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把左和右弄反。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23" name="Picture 2" descr="http://pic74.nipic.com/file/20150813/21438120_093503125943_2.jpg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94824" l="11068" r="89912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43854">
                <a:off x="519496" y="3147108"/>
                <a:ext cx="1658934" cy="10455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8" name="云形标注 5"/>
            <p:cNvSpPr>
              <a:spLocks noChangeArrowheads="1"/>
            </p:cNvSpPr>
            <p:nvPr/>
          </p:nvSpPr>
          <p:spPr bwMode="auto">
            <a:xfrm>
              <a:off x="2029233" y="2532733"/>
              <a:ext cx="3496532" cy="1659943"/>
            </a:xfrm>
            <a:prstGeom prst="cloudCallout">
              <a:avLst>
                <a:gd name="adj1" fmla="val -59866"/>
                <a:gd name="adj2" fmla="val 23499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615151" y="483518"/>
            <a:ext cx="77732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把下面的物体按要求放在空格内。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用线连一连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XY70.eps" descr="id:2147499624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744588" y="1419622"/>
            <a:ext cx="3354013" cy="1302502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827584" y="2974376"/>
            <a:ext cx="5388139" cy="1200329"/>
            <a:chOff x="767152" y="5366483"/>
            <a:chExt cx="5388139" cy="1200329"/>
          </a:xfrm>
        </p:grpSpPr>
        <p:pic>
          <p:nvPicPr>
            <p:cNvPr id="37" name="XY70-1.eps" descr="id:2147499631;FounderCES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7152" y="5501320"/>
              <a:ext cx="281940" cy="281940"/>
            </a:xfrm>
            <a:prstGeom prst="rect">
              <a:avLst/>
            </a:prstGeom>
          </p:spPr>
        </p:pic>
        <p:pic>
          <p:nvPicPr>
            <p:cNvPr id="38" name="XY70-2.eps" descr="id:2147499638;FounderCES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541798" y="5594347"/>
              <a:ext cx="317500" cy="95885"/>
            </a:xfrm>
            <a:prstGeom prst="rect">
              <a:avLst/>
            </a:prstGeom>
          </p:spPr>
        </p:pic>
        <p:pic>
          <p:nvPicPr>
            <p:cNvPr id="40" name="XY70-3.eps" descr="id:2147499652;FounderCES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345085" y="5463677"/>
              <a:ext cx="330200" cy="290830"/>
            </a:xfrm>
            <a:prstGeom prst="rect">
              <a:avLst/>
            </a:prstGeom>
          </p:spPr>
        </p:pic>
        <p:pic>
          <p:nvPicPr>
            <p:cNvPr id="41" name="XY70-3.eps" descr="id:2147499652;FounderCES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77601" y="6152102"/>
              <a:ext cx="330200" cy="290830"/>
            </a:xfrm>
            <a:prstGeom prst="rect">
              <a:avLst/>
            </a:prstGeom>
          </p:spPr>
        </p:pic>
        <p:pic>
          <p:nvPicPr>
            <p:cNvPr id="42" name="XY70-4A.eps" descr="id:2147499666;FounderCES"/>
            <p:cNvPicPr/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664377" y="6204172"/>
              <a:ext cx="189230" cy="238760"/>
            </a:xfrm>
            <a:prstGeom prst="rect">
              <a:avLst/>
            </a:prstGeom>
          </p:spPr>
        </p:pic>
        <p:pic>
          <p:nvPicPr>
            <p:cNvPr id="43" name="XY70-5.eps" descr="id:2147499673;FounderCES"/>
            <p:cNvPicPr/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479417" y="6209555"/>
              <a:ext cx="434340" cy="250190"/>
            </a:xfrm>
            <a:prstGeom prst="rect">
              <a:avLst/>
            </a:prstGeom>
          </p:spPr>
        </p:pic>
        <p:pic>
          <p:nvPicPr>
            <p:cNvPr id="44" name="XY70-1.eps" descr="id:2147499631;FounderCES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8177" y="6182582"/>
              <a:ext cx="281940" cy="281940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1049092" y="5366483"/>
              <a:ext cx="510619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    的左边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;      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的左边是    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; 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    的右边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;      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    的上面。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5" name="XY70-3A.eps" descr="id:2147499645;FounderCES"/>
            <p:cNvPicPr/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243734" y="5634962"/>
              <a:ext cx="716915" cy="68580"/>
            </a:xfrm>
            <a:prstGeom prst="rect">
              <a:avLst/>
            </a:prstGeom>
          </p:spPr>
        </p:pic>
      </p:grpSp>
      <p:cxnSp>
        <p:nvCxnSpPr>
          <p:cNvPr id="28" name="直接连接符 27"/>
          <p:cNvCxnSpPr/>
          <p:nvPr/>
        </p:nvCxnSpPr>
        <p:spPr>
          <a:xfrm>
            <a:off x="2107991" y="1855469"/>
            <a:ext cx="507740" cy="7404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3855701" y="1700694"/>
            <a:ext cx="4742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2055121" y="1700694"/>
            <a:ext cx="546743" cy="87026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 flipV="1">
            <a:off x="2615731" y="2135827"/>
            <a:ext cx="1879614" cy="31623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6047460" y="1419622"/>
            <a:ext cx="2628996" cy="2664296"/>
            <a:chOff x="6047460" y="2571750"/>
            <a:chExt cx="2628996" cy="2664296"/>
          </a:xfrm>
        </p:grpSpPr>
        <p:sp>
          <p:nvSpPr>
            <p:cNvPr id="30" name="矩形 4"/>
            <p:cNvSpPr>
              <a:spLocks noChangeArrowheads="1"/>
            </p:cNvSpPr>
            <p:nvPr/>
          </p:nvSpPr>
          <p:spPr bwMode="auto">
            <a:xfrm>
              <a:off x="6372200" y="2715766"/>
              <a:ext cx="2036416" cy="1089529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观察图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再按照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要去求去放。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云形标注 5"/>
            <p:cNvSpPr>
              <a:spLocks noChangeArrowheads="1"/>
            </p:cNvSpPr>
            <p:nvPr/>
          </p:nvSpPr>
          <p:spPr bwMode="auto">
            <a:xfrm>
              <a:off x="6047460" y="2571750"/>
              <a:ext cx="2556988" cy="1440160"/>
            </a:xfrm>
            <a:prstGeom prst="cloudCallout">
              <a:avLst>
                <a:gd name="adj1" fmla="val 14274"/>
                <a:gd name="adj2" fmla="val 84813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7759277" y="4144838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  <a:noFill/>
        </p:spPr>
      </p:pic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508104" y="3097505"/>
            <a:ext cx="2521839" cy="935311"/>
            <a:chOff x="5506545" y="3728674"/>
            <a:chExt cx="2881879" cy="914405"/>
          </a:xfrm>
          <a:noFill/>
        </p:grpSpPr>
        <p:sp>
          <p:nvSpPr>
            <p:cNvPr id="42" name="矩形: 圆角 51"/>
            <p:cNvSpPr/>
            <p:nvPr/>
          </p:nvSpPr>
          <p:spPr>
            <a:xfrm>
              <a:off x="5506545" y="3768378"/>
              <a:ext cx="2808312" cy="874701"/>
            </a:xfrm>
            <a:prstGeom prst="roundRect">
              <a:avLst>
                <a:gd name="adj" fmla="val 14544"/>
              </a:avLst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/>
            </a:p>
          </p:txBody>
        </p:sp>
        <p:sp>
          <p:nvSpPr>
            <p:cNvPr id="43" name="矩形 42"/>
            <p:cNvSpPr/>
            <p:nvPr/>
          </p:nvSpPr>
          <p:spPr>
            <a:xfrm>
              <a:off x="5508104" y="3728674"/>
              <a:ext cx="2880320" cy="83099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与</a:t>
              </a:r>
              <a:r>
                <a:rPr lang="zh-CN" altLang="en-US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自己右手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对应的一边是右边。</a:t>
              </a:r>
              <a:endPara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44" name="Picture 5" descr="2008826131345905_2[1]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1856467"/>
            <a:ext cx="2089772" cy="172003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" name="组合 44"/>
          <p:cNvGrpSpPr/>
          <p:nvPr/>
        </p:nvGrpSpPr>
        <p:grpSpPr>
          <a:xfrm>
            <a:off x="899592" y="3108905"/>
            <a:ext cx="2610995" cy="830997"/>
            <a:chOff x="755576" y="3746356"/>
            <a:chExt cx="2952328" cy="936425"/>
          </a:xfrm>
          <a:noFill/>
        </p:grpSpPr>
        <p:sp>
          <p:nvSpPr>
            <p:cNvPr id="46" name="矩形: 圆角 50"/>
            <p:cNvSpPr/>
            <p:nvPr/>
          </p:nvSpPr>
          <p:spPr>
            <a:xfrm>
              <a:off x="755576" y="3808080"/>
              <a:ext cx="2808312" cy="874701"/>
            </a:xfrm>
            <a:prstGeom prst="roundRect">
              <a:avLst>
                <a:gd name="adj" fmla="val 14544"/>
              </a:avLst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/>
            </a:p>
          </p:txBody>
        </p:sp>
        <p:sp>
          <p:nvSpPr>
            <p:cNvPr id="47" name="矩形 46"/>
            <p:cNvSpPr/>
            <p:nvPr/>
          </p:nvSpPr>
          <p:spPr>
            <a:xfrm>
              <a:off x="755576" y="3746356"/>
              <a:ext cx="2952328" cy="83099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与</a:t>
              </a:r>
              <a:r>
                <a:rPr lang="zh-CN" altLang="en-US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自己左手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对应的一边是左边。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03648" y="1995686"/>
            <a:ext cx="2088234" cy="461665"/>
            <a:chOff x="5673455" y="3507854"/>
            <a:chExt cx="1933550" cy="461665"/>
          </a:xfrm>
          <a:noFill/>
        </p:grpSpPr>
        <p:cxnSp>
          <p:nvCxnSpPr>
            <p:cNvPr id="53" name="直接箭头连接符 52"/>
            <p:cNvCxnSpPr/>
            <p:nvPr/>
          </p:nvCxnSpPr>
          <p:spPr>
            <a:xfrm flipH="1">
              <a:off x="6673568" y="3795886"/>
              <a:ext cx="933437" cy="0"/>
            </a:xfrm>
            <a:prstGeom prst="straightConnector1">
              <a:avLst/>
            </a:prstGeom>
            <a:grpFill/>
            <a:ln w="28575">
              <a:solidFill>
                <a:srgbClr val="FF0000"/>
              </a:solidFill>
              <a:prstDash val="sysDot"/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/>
          </p:nvSpPr>
          <p:spPr>
            <a:xfrm>
              <a:off x="5673455" y="3507854"/>
              <a:ext cx="1000114" cy="461665"/>
            </a:xfrm>
            <a:prstGeom prst="rect">
              <a:avLst/>
            </a:prstGeom>
            <a:grpFill/>
            <a:ln w="19050">
              <a:solidFill>
                <a:srgbClr val="FF0000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左手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3491880" y="2000483"/>
            <a:ext cx="936104" cy="1656184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427984" y="2000483"/>
            <a:ext cx="936104" cy="1656184"/>
          </a:xfrm>
          <a:prstGeom prst="rect">
            <a:avLst/>
          </a:prstGeom>
          <a:noFill/>
          <a:ln w="28575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364086" y="1995686"/>
            <a:ext cx="2376264" cy="461665"/>
            <a:chOff x="5940152" y="3579862"/>
            <a:chExt cx="2376264" cy="461665"/>
          </a:xfrm>
          <a:noFill/>
        </p:grpSpPr>
        <p:cxnSp>
          <p:nvCxnSpPr>
            <p:cNvPr id="58" name="直接箭头连接符 57"/>
            <p:cNvCxnSpPr/>
            <p:nvPr/>
          </p:nvCxnSpPr>
          <p:spPr>
            <a:xfrm>
              <a:off x="5940152" y="3867894"/>
              <a:ext cx="1152128" cy="0"/>
            </a:xfrm>
            <a:prstGeom prst="straightConnector1">
              <a:avLst/>
            </a:prstGeom>
            <a:grpFill/>
            <a:ln w="28575">
              <a:solidFill>
                <a:srgbClr val="0000FF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7092280" y="3579862"/>
              <a:ext cx="1224136" cy="461665"/>
            </a:xfrm>
            <a:prstGeom prst="rect">
              <a:avLst/>
            </a:prstGeom>
            <a:grpFill/>
            <a:ln w="19050">
              <a:solidFill>
                <a:srgbClr val="0000FF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右手</a:t>
              </a:r>
              <a:endPara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60" name="直接箭头连接符 59"/>
          <p:cNvCxnSpPr/>
          <p:nvPr/>
        </p:nvCxnSpPr>
        <p:spPr>
          <a:xfrm>
            <a:off x="1835696" y="2608074"/>
            <a:ext cx="0" cy="504056"/>
          </a:xfrm>
          <a:prstGeom prst="straightConnector1">
            <a:avLst/>
          </a:prstGeom>
          <a:ln w="28575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直接箭头连接符 60"/>
          <p:cNvCxnSpPr/>
          <p:nvPr/>
        </p:nvCxnSpPr>
        <p:spPr>
          <a:xfrm>
            <a:off x="7135328" y="2571750"/>
            <a:ext cx="0" cy="499259"/>
          </a:xfrm>
          <a:prstGeom prst="straightConnector1">
            <a:avLst/>
          </a:prstGeom>
          <a:ln w="28575">
            <a:solidFill>
              <a:srgbClr val="0000FF"/>
            </a:solidFill>
            <a:prstDash val="sysDot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5" grpId="0" animBg="1"/>
      <p:bldP spid="5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4732" y="441467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059832" y="1635646"/>
            <a:ext cx="4320480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168" y="1993678"/>
            <a:ext cx="6696744" cy="194619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139631" y="957644"/>
            <a:ext cx="1990947" cy="750412"/>
            <a:chOff x="963783" y="1909893"/>
            <a:chExt cx="1990947" cy="750412"/>
          </a:xfrm>
          <a:noFill/>
        </p:grpSpPr>
        <p:sp>
          <p:nvSpPr>
            <p:cNvPr id="17" name="云形标注 16"/>
            <p:cNvSpPr/>
            <p:nvPr/>
          </p:nvSpPr>
          <p:spPr>
            <a:xfrm rot="214965">
              <a:off x="963783" y="1909893"/>
              <a:ext cx="1990947" cy="750412"/>
            </a:xfrm>
            <a:prstGeom prst="cloudCallout">
              <a:avLst>
                <a:gd name="adj1" fmla="val -16716"/>
                <a:gd name="adj2" fmla="val 114731"/>
              </a:avLst>
            </a:prstGeom>
            <a:grp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76813" y="1939749"/>
              <a:ext cx="1764886" cy="52322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8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这是左手。 </a:t>
              </a:r>
              <a:endParaRPr lang="zh-CN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91922" y="843558"/>
            <a:ext cx="2093042" cy="806884"/>
            <a:chOff x="1186727" y="1696945"/>
            <a:chExt cx="2093042" cy="806884"/>
          </a:xfrm>
          <a:noFill/>
        </p:grpSpPr>
        <p:sp>
          <p:nvSpPr>
            <p:cNvPr id="20" name="云形标注 21"/>
            <p:cNvSpPr/>
            <p:nvPr/>
          </p:nvSpPr>
          <p:spPr>
            <a:xfrm rot="233672">
              <a:off x="1186727" y="1696945"/>
              <a:ext cx="2068027" cy="806884"/>
            </a:xfrm>
            <a:prstGeom prst="cloudCallout">
              <a:avLst>
                <a:gd name="adj1" fmla="val 37815"/>
                <a:gd name="adj2" fmla="val 91782"/>
              </a:avLst>
            </a:prstGeom>
            <a:grp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335553" y="1757894"/>
              <a:ext cx="1944216" cy="52322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8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这是右手。</a:t>
              </a:r>
              <a:endParaRPr lang="zh-CN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7" name="Picture 7" descr="F:\七彩课堂插图板式封面\排版用图标、页眉页脚\标题jpg\温故知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07904" y="1702352"/>
            <a:ext cx="205944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87825" y="3075806"/>
            <a:ext cx="3528392" cy="1358033"/>
            <a:chOff x="2987825" y="3075806"/>
            <a:chExt cx="3528392" cy="1358033"/>
          </a:xfrm>
        </p:grpSpPr>
        <p:sp>
          <p:nvSpPr>
            <p:cNvPr id="32" name="云形标注 5"/>
            <p:cNvSpPr>
              <a:spLocks noChangeArrowheads="1"/>
            </p:cNvSpPr>
            <p:nvPr/>
          </p:nvSpPr>
          <p:spPr bwMode="auto">
            <a:xfrm>
              <a:off x="2987825" y="3075806"/>
              <a:ext cx="3528392" cy="1358033"/>
            </a:xfrm>
            <a:prstGeom prst="cloudCallout">
              <a:avLst>
                <a:gd name="adj1" fmla="val -8617"/>
                <a:gd name="adj2" fmla="val -98275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3373595" y="3210413"/>
              <a:ext cx="3070613" cy="10895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生活中什么时候用到左手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? 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什么时候用到右手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?</a:t>
              </a:r>
              <a:endPara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1473824" y="1072932"/>
            <a:ext cx="151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左和右。</a:t>
            </a:r>
            <a:endParaRPr lang="zh-CN" altLang="zh-CN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9" name="Picture 5" descr="2008826131345905_2[1]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64189" y="1203598"/>
            <a:ext cx="3314589" cy="2728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 descr="2008826131345905_2[1]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33928" y="1203598"/>
            <a:ext cx="1642629" cy="2728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 descr="2008826131345905_2[1]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1203598"/>
            <a:ext cx="1388533" cy="2728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1632941" y="2090778"/>
            <a:ext cx="1370242" cy="1859295"/>
            <a:chOff x="5668034" y="2283718"/>
            <a:chExt cx="1370242" cy="1859295"/>
          </a:xfrm>
          <a:noFill/>
        </p:grpSpPr>
        <p:grpSp>
          <p:nvGrpSpPr>
            <p:cNvPr id="26" name="组合 25"/>
            <p:cNvGrpSpPr/>
            <p:nvPr/>
          </p:nvGrpSpPr>
          <p:grpSpPr>
            <a:xfrm>
              <a:off x="5668034" y="2355726"/>
              <a:ext cx="1367363" cy="1787287"/>
              <a:chOff x="6052180" y="2084605"/>
              <a:chExt cx="1367363" cy="1787287"/>
            </a:xfrm>
            <a:grpFill/>
          </p:grpSpPr>
          <p:sp>
            <p:nvSpPr>
              <p:cNvPr id="28" name="AutoShape 27"/>
              <p:cNvSpPr>
                <a:spLocks noChangeArrowheads="1"/>
              </p:cNvSpPr>
              <p:nvPr/>
            </p:nvSpPr>
            <p:spPr bwMode="auto">
              <a:xfrm>
                <a:off x="6503177" y="2084605"/>
                <a:ext cx="916366" cy="501034"/>
              </a:xfrm>
              <a:prstGeom prst="wedgeRoundRectCallout">
                <a:avLst>
                  <a:gd name="adj1" fmla="val -42422"/>
                  <a:gd name="adj2" fmla="val 87207"/>
                  <a:gd name="adj3" fmla="val 16667"/>
                </a:avLst>
              </a:prstGeom>
              <a:grpFill/>
              <a:ln w="19050">
                <a:solidFill>
                  <a:srgbClr val="FF0000"/>
                </a:solidFill>
                <a:prstDash val="sysDash"/>
                <a:miter lim="800000"/>
              </a:ln>
            </p:spPr>
            <p:txBody>
              <a:bodyPr lIns="68580" tIns="34290" rIns="68580" bIns="3429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29" name="Picture 3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0" r="100000">
                            <a14:foregroundMark x1="63920" y1="36889" x2="58352" y2="45778"/>
                            <a14:foregroundMark x1="42094" y1="33111" x2="34744" y2="34000"/>
                          </a14:backgroundRemoval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6052180" y="2783288"/>
                <a:ext cx="1086185" cy="1088604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7" name="矩形 26"/>
            <p:cNvSpPr/>
            <p:nvPr/>
          </p:nvSpPr>
          <p:spPr>
            <a:xfrm>
              <a:off x="6135465" y="2283718"/>
              <a:ext cx="902811" cy="57304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eaLnBrk="0">
                <a:lnSpc>
                  <a:spcPct val="130000"/>
                </a:lnSpc>
                <a:defRPr/>
              </a:pPr>
              <a:r>
                <a:rPr lang="zh-CN" altLang="en-US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左手</a:t>
              </a:r>
              <a:endPara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190112" y="2078492"/>
            <a:ext cx="1768698" cy="1813448"/>
            <a:chOff x="6119031" y="2283718"/>
            <a:chExt cx="1768698" cy="1813448"/>
          </a:xfrm>
          <a:noFill/>
        </p:grpSpPr>
        <p:grpSp>
          <p:nvGrpSpPr>
            <p:cNvPr id="31" name="组合 30"/>
            <p:cNvGrpSpPr/>
            <p:nvPr/>
          </p:nvGrpSpPr>
          <p:grpSpPr>
            <a:xfrm>
              <a:off x="6119031" y="2355726"/>
              <a:ext cx="1768698" cy="1741440"/>
              <a:chOff x="6503177" y="2084605"/>
              <a:chExt cx="1768698" cy="1741440"/>
            </a:xfrm>
            <a:grpFill/>
          </p:grpSpPr>
          <p:sp>
            <p:nvSpPr>
              <p:cNvPr id="33" name="AutoShape 27"/>
              <p:cNvSpPr>
                <a:spLocks noChangeArrowheads="1"/>
              </p:cNvSpPr>
              <p:nvPr/>
            </p:nvSpPr>
            <p:spPr bwMode="auto">
              <a:xfrm>
                <a:off x="6503177" y="2084605"/>
                <a:ext cx="916366" cy="501034"/>
              </a:xfrm>
              <a:prstGeom prst="wedgeRoundRectCallout">
                <a:avLst>
                  <a:gd name="adj1" fmla="val 47129"/>
                  <a:gd name="adj2" fmla="val 77848"/>
                  <a:gd name="adj3" fmla="val 16667"/>
                </a:avLst>
              </a:prstGeom>
              <a:grpFill/>
              <a:ln w="19050">
                <a:solidFill>
                  <a:srgbClr val="FF0000"/>
                </a:solidFill>
                <a:prstDash val="sysDash"/>
                <a:miter lim="800000"/>
              </a:ln>
            </p:spPr>
            <p:txBody>
              <a:bodyPr lIns="68580" tIns="34290" rIns="68580" bIns="3429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34" name="Picture 3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0" r="100000">
                            <a14:foregroundMark x1="63920" y1="36889" x2="58352" y2="45778"/>
                            <a14:foregroundMark x1="42094" y1="33111" x2="34744" y2="34000"/>
                          </a14:backgroundRemoval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7185690" y="2737441"/>
                <a:ext cx="1086185" cy="1088604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2" name="矩形 31"/>
            <p:cNvSpPr/>
            <p:nvPr/>
          </p:nvSpPr>
          <p:spPr>
            <a:xfrm>
              <a:off x="6135465" y="2283718"/>
              <a:ext cx="902811" cy="57304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eaLnBrk="0">
                <a:lnSpc>
                  <a:spcPct val="130000"/>
                </a:lnSpc>
                <a:defRPr/>
              </a:pPr>
              <a:r>
                <a:rPr lang="zh-CN" altLang="en-US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右手</a:t>
              </a:r>
              <a:endPara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23528" y="1003143"/>
            <a:ext cx="1166673" cy="1064551"/>
            <a:chOff x="670145" y="1457273"/>
            <a:chExt cx="1555361" cy="1419401"/>
          </a:xfrm>
        </p:grpSpPr>
        <p:pic>
          <p:nvPicPr>
            <p:cNvPr id="38" name="图片 37" descr="28Z58PICt4r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矩形 38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401775" y="1563638"/>
            <a:ext cx="2124426" cy="2420003"/>
          </a:xfrm>
          <a:prstGeom prst="rect">
            <a:avLst/>
          </a:prstGeom>
        </p:spPr>
      </p:pic>
      <p:cxnSp>
        <p:nvCxnSpPr>
          <p:cNvPr id="26" name="直接箭头连接符 25"/>
          <p:cNvCxnSpPr/>
          <p:nvPr/>
        </p:nvCxnSpPr>
        <p:spPr>
          <a:xfrm flipH="1">
            <a:off x="8676456" y="4731990"/>
            <a:ext cx="7200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5364088" y="262459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右手拿筷子</a:t>
            </a:r>
            <a:endParaRPr lang="zh-CN" altLang="en-US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52378" y="261109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用左手端碗</a:t>
            </a:r>
            <a:endParaRPr lang="zh-CN" altLang="en-US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KSO_Shape"/>
          <p:cNvSpPr/>
          <p:nvPr/>
        </p:nvSpPr>
        <p:spPr>
          <a:xfrm rot="12142806">
            <a:off x="2238367" y="1955605"/>
            <a:ext cx="1407877" cy="451261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KSO_Shape"/>
          <p:cNvSpPr/>
          <p:nvPr/>
        </p:nvSpPr>
        <p:spPr>
          <a:xfrm rot="20428594">
            <a:off x="5062422" y="1943828"/>
            <a:ext cx="1384548" cy="448816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87975" y="160486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左手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525009" y="165147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右手</a:t>
            </a:r>
            <a:endParaRPr lang="zh-CN" altLang="en-US" sz="28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1560" y="536362"/>
            <a:ext cx="151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左和右。</a:t>
            </a:r>
            <a:endParaRPr lang="zh-CN" altLang="zh-CN" sz="32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animBg="1"/>
      <p:bldP spid="33" grpId="0" animBg="1"/>
      <p:bldP spid="34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886975" y="1419622"/>
            <a:ext cx="2850639" cy="2420003"/>
          </a:xfrm>
          <a:prstGeom prst="rect">
            <a:avLst/>
          </a:prstGeom>
        </p:spPr>
      </p:pic>
      <p:cxnSp>
        <p:nvCxnSpPr>
          <p:cNvPr id="37" name="肘形连接符 6"/>
          <p:cNvCxnSpPr/>
          <p:nvPr/>
        </p:nvCxnSpPr>
        <p:spPr>
          <a:xfrm rot="10800000">
            <a:off x="1963004" y="2272344"/>
            <a:ext cx="1900099" cy="745365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3879038" y="2798802"/>
            <a:ext cx="349857" cy="432048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4" name="椭圆 43"/>
          <p:cNvSpPr/>
          <p:nvPr/>
        </p:nvSpPr>
        <p:spPr>
          <a:xfrm>
            <a:off x="4260769" y="2609200"/>
            <a:ext cx="432048" cy="360040"/>
          </a:xfrm>
          <a:prstGeom prst="ellipse">
            <a:avLst/>
          </a:prstGeom>
          <a:noFill/>
          <a:ln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53" name="肘形连接符 30"/>
          <p:cNvCxnSpPr/>
          <p:nvPr/>
        </p:nvCxnSpPr>
        <p:spPr>
          <a:xfrm flipV="1">
            <a:off x="4692817" y="2260324"/>
            <a:ext cx="2039423" cy="448403"/>
          </a:xfrm>
          <a:prstGeom prst="bentConnector3">
            <a:avLst>
              <a:gd name="adj1" fmla="val 50000"/>
            </a:avLst>
          </a:prstGeom>
          <a:ln w="28575">
            <a:solidFill>
              <a:srgbClr val="0000FF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>
            <a:off x="1105656" y="195270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左手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661586" y="19538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右手</a:t>
            </a:r>
            <a:endParaRPr lang="zh-CN" altLang="en-US" sz="28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67544" y="2969240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左手压着本子</a:t>
            </a:r>
            <a:endParaRPr lang="zh-CN" altLang="en-US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868144" y="2969240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右手握笔写字</a:t>
            </a:r>
            <a:endParaRPr lang="zh-CN" altLang="en-US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1560" y="536362"/>
            <a:ext cx="151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左和右。</a:t>
            </a:r>
            <a:endParaRPr lang="zh-CN" altLang="zh-CN" sz="32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44" grpId="0" animBg="1"/>
      <p:bldP spid="44" grpId="1" animBg="1"/>
      <p:bldP spid="56" grpId="0"/>
      <p:bldP spid="57" grpId="0"/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986208" y="1131590"/>
            <a:ext cx="1350245" cy="15381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3740962" y="2791021"/>
            <a:ext cx="1840737" cy="1562663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5863018" y="3177847"/>
            <a:ext cx="28803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与自己的右手对应的一边是右边。</a:t>
            </a:r>
            <a:endParaRPr lang="en-US" altLang="zh-CN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0861" y="3183818"/>
            <a:ext cx="29523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与自己的左手对应的一边是左边。</a:t>
            </a:r>
            <a:endParaRPr lang="zh-CN" altLang="en-US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779813" y="1535129"/>
            <a:ext cx="576064" cy="432048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849333" y="1455627"/>
            <a:ext cx="487120" cy="432047"/>
          </a:xfrm>
          <a:prstGeom prst="ellipse">
            <a:avLst/>
          </a:prstGeom>
          <a:noFill/>
          <a:ln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626594" y="3480851"/>
            <a:ext cx="288032" cy="360040"/>
          </a:xfrm>
          <a:prstGeom prst="ellipse">
            <a:avLst/>
          </a:prstGeom>
          <a:noFill/>
          <a:ln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345275" y="3609338"/>
            <a:ext cx="288033" cy="36004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箭头连接符 29"/>
          <p:cNvCxnSpPr>
            <a:stCxn id="26" idx="3"/>
          </p:cNvCxnSpPr>
          <p:nvPr/>
        </p:nvCxnSpPr>
        <p:spPr>
          <a:xfrm flipH="1">
            <a:off x="2257046" y="1903905"/>
            <a:ext cx="1607130" cy="27180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endCxn id="37" idx="3"/>
          </p:cNvCxnSpPr>
          <p:nvPr/>
        </p:nvCxnSpPr>
        <p:spPr>
          <a:xfrm flipH="1" flipV="1">
            <a:off x="2154950" y="2149284"/>
            <a:ext cx="2187350" cy="153950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>
            <a:stCxn id="27" idx="6"/>
          </p:cNvCxnSpPr>
          <p:nvPr/>
        </p:nvCxnSpPr>
        <p:spPr>
          <a:xfrm>
            <a:off x="5336453" y="1671651"/>
            <a:ext cx="1313080" cy="454740"/>
          </a:xfrm>
          <a:prstGeom prst="straightConnector1">
            <a:avLst/>
          </a:prstGeom>
          <a:ln w="190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>
            <a:stCxn id="28" idx="7"/>
          </p:cNvCxnSpPr>
          <p:nvPr/>
        </p:nvCxnSpPr>
        <p:spPr>
          <a:xfrm flipV="1">
            <a:off x="4872445" y="2247714"/>
            <a:ext cx="1777088" cy="1285864"/>
          </a:xfrm>
          <a:prstGeom prst="straightConnector1">
            <a:avLst/>
          </a:prstGeom>
          <a:ln w="190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248933" y="1887674"/>
            <a:ext cx="906017" cy="523220"/>
          </a:xfrm>
          <a:prstGeom prst="rect">
            <a:avLst/>
          </a:prstGeom>
          <a:noFill/>
          <a:ln>
            <a:solidFill>
              <a:srgbClr val="0000FF"/>
            </a:solidFill>
            <a:prstDash val="sysDot"/>
          </a:ln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左手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721541" y="1887674"/>
            <a:ext cx="906017" cy="523220"/>
          </a:xfrm>
          <a:prstGeom prst="rect">
            <a:avLst/>
          </a:prstGeom>
          <a:noFill/>
          <a:ln>
            <a:solidFill>
              <a:srgbClr val="0000FF"/>
            </a:solidFill>
            <a:prstDash val="sysDot"/>
          </a:ln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右手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1560" y="536362"/>
            <a:ext cx="151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左和右。</a:t>
            </a:r>
            <a:endParaRPr lang="zh-CN" altLang="zh-CN" sz="32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01468" y="2216202"/>
            <a:ext cx="2880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摸摸你的左耳；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1680" y="1347614"/>
            <a:ext cx="2602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指指你的左眼；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91680" y="1781908"/>
            <a:ext cx="2602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指指你的左腿；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1680" y="2650496"/>
            <a:ext cx="2602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指指你的右眼；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01468" y="3084790"/>
            <a:ext cx="2602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指指你的右腿；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01468" y="3519086"/>
            <a:ext cx="2602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摸摸你的右耳。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1560" y="536362"/>
            <a:ext cx="151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左和右。</a:t>
            </a:r>
            <a:endParaRPr lang="zh-CN" altLang="zh-CN" sz="32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932040" y="1992484"/>
            <a:ext cx="3298831" cy="1515370"/>
            <a:chOff x="5142676" y="2087545"/>
            <a:chExt cx="3298831" cy="1448439"/>
          </a:xfrm>
        </p:grpSpPr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5343896" y="2169467"/>
              <a:ext cx="2036416" cy="547732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 eaLnBrk="0">
                <a:lnSpc>
                  <a:spcPct val="130000"/>
                </a:lnSpc>
                <a:buNone/>
                <a:defRPr/>
              </a:pPr>
              <a:r>
                <a:rPr lang="zh-CN" altLang="en-US" b="1" kern="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我说你做。</a:t>
              </a:r>
              <a:endParaRPr lang="en-US" altLang="zh-CN" b="1" kern="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云形标注 5"/>
            <p:cNvSpPr>
              <a:spLocks noChangeArrowheads="1"/>
            </p:cNvSpPr>
            <p:nvPr/>
          </p:nvSpPr>
          <p:spPr bwMode="auto">
            <a:xfrm>
              <a:off x="5142676" y="2087545"/>
              <a:ext cx="2165628" cy="857838"/>
            </a:xfrm>
            <a:prstGeom prst="cloudCallout">
              <a:avLst>
                <a:gd name="adj1" fmla="val 57580"/>
                <a:gd name="adj2" fmla="val 52066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524328" y="2444776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890" y="2643758"/>
            <a:ext cx="4492358" cy="1800200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755576" y="555526"/>
            <a:ext cx="5330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你左边坐着哪些同学？右边呢？</a:t>
            </a:r>
            <a:endParaRPr lang="zh-CN" altLang="zh-CN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7504" y="1347614"/>
            <a:ext cx="3926149" cy="1659943"/>
            <a:chOff x="519496" y="2532734"/>
            <a:chExt cx="3926149" cy="1659943"/>
          </a:xfrm>
        </p:grpSpPr>
        <p:grpSp>
          <p:nvGrpSpPr>
            <p:cNvPr id="24" name="组合 23"/>
            <p:cNvGrpSpPr/>
            <p:nvPr/>
          </p:nvGrpSpPr>
          <p:grpSpPr>
            <a:xfrm>
              <a:off x="519496" y="2657586"/>
              <a:ext cx="3782133" cy="1535091"/>
              <a:chOff x="519496" y="2657586"/>
              <a:chExt cx="3782133" cy="1535091"/>
            </a:xfrm>
          </p:grpSpPr>
          <p:sp>
            <p:nvSpPr>
              <p:cNvPr id="26" name="矩形 4"/>
              <p:cNvSpPr>
                <a:spLocks noChangeArrowheads="1"/>
              </p:cNvSpPr>
              <p:nvPr/>
            </p:nvSpPr>
            <p:spPr bwMode="auto">
              <a:xfrm>
                <a:off x="2265213" y="2657586"/>
                <a:ext cx="2036416" cy="830997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01600" prst="riblet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2400" b="1" kern="0" dirty="0" smtClean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你左边</a:t>
                </a:r>
                <a:r>
                  <a:rPr lang="zh-CN" altLang="en-US" sz="2400" b="1" kern="0" dirty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坐着的是</a:t>
                </a: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……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27" name="Picture 2" descr="http://pic74.nipic.com/file/20150813/21438120_093503125943_2.jpg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94824" l="11068" r="89912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43854">
                <a:off x="519496" y="3147108"/>
                <a:ext cx="1658934" cy="10455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云形标注 5"/>
            <p:cNvSpPr>
              <a:spLocks noChangeArrowheads="1"/>
            </p:cNvSpPr>
            <p:nvPr/>
          </p:nvSpPr>
          <p:spPr bwMode="auto">
            <a:xfrm>
              <a:off x="2029233" y="2532734"/>
              <a:ext cx="2416412" cy="1137158"/>
            </a:xfrm>
            <a:prstGeom prst="cloudCallout">
              <a:avLst>
                <a:gd name="adj1" fmla="val -62046"/>
                <a:gd name="adj2" fmla="val 43582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77682" y="1419622"/>
            <a:ext cx="3726766" cy="1800200"/>
            <a:chOff x="4877682" y="2571750"/>
            <a:chExt cx="3726766" cy="1800200"/>
          </a:xfrm>
        </p:grpSpPr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5148064" y="2643758"/>
              <a:ext cx="2036416" cy="830997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你右边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坐着的是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云形标注 5"/>
            <p:cNvSpPr>
              <a:spLocks noChangeArrowheads="1"/>
            </p:cNvSpPr>
            <p:nvPr/>
          </p:nvSpPr>
          <p:spPr bwMode="auto">
            <a:xfrm>
              <a:off x="4877682" y="2571750"/>
              <a:ext cx="2556988" cy="1008112"/>
            </a:xfrm>
            <a:prstGeom prst="cloudCallout">
              <a:avLst>
                <a:gd name="adj1" fmla="val 57112"/>
                <a:gd name="adj2" fmla="val 73569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1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687269" y="3280742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11560" y="987574"/>
            <a:ext cx="27076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看图回答问题。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672" y="1563638"/>
            <a:ext cx="6187907" cy="164266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264001" y="3637508"/>
            <a:ext cx="75608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苹果在小红的（   ）边，笔盒在小红的（    ）边。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19872" y="360042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20272" y="360083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PP_MARK_KEY" val="7303543d-b793-40a8-8e49-e27cb5ea5c2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702</Words>
  <Application>WPS 演示</Application>
  <PresentationFormat>全屏显示(16:9)</PresentationFormat>
  <Paragraphs>187</Paragraphs>
  <Slides>16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</vt:lpstr>
      <vt:lpstr>宋体</vt:lpstr>
      <vt:lpstr>Wingdings</vt:lpstr>
      <vt:lpstr>黑体</vt:lpstr>
      <vt:lpstr>汉仪中宋简</vt:lpstr>
      <vt:lpstr>微软雅黑</vt:lpstr>
      <vt:lpstr>楷体</vt:lpstr>
      <vt:lpstr>Times New Roman</vt:lpstr>
      <vt:lpstr>幼圆</vt:lpstr>
      <vt:lpstr>等线</vt:lpstr>
      <vt:lpstr>NEU-BZ-S92</vt:lpstr>
      <vt:lpstr>方正书宋_GBK</vt:lpstr>
      <vt:lpstr>华文新魏</vt:lpstr>
      <vt:lpstr>Arial</vt:lpstr>
      <vt:lpstr>Calibri</vt:lpstr>
      <vt:lpstr>Arial Unicode MS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2023-01-27T10:33:30Z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E7D2124B868040F6804882EFFAB5E1BA</vt:lpwstr>
  </property>
</Properties>
</file>