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95" r:id="rId5"/>
    <p:sldId id="304" r:id="rId6"/>
    <p:sldId id="296" r:id="rId7"/>
    <p:sldId id="305" r:id="rId8"/>
    <p:sldId id="307" r:id="rId9"/>
    <p:sldId id="308" r:id="rId10"/>
    <p:sldId id="312" r:id="rId11"/>
    <p:sldId id="318" r:id="rId12"/>
    <p:sldId id="302" r:id="rId13"/>
    <p:sldId id="309" r:id="rId14"/>
    <p:sldId id="317" r:id="rId15"/>
  </p:sldIdLst>
  <p:sldSz cx="9144000" cy="6858000" type="screen4x3"/>
  <p:notesSz cx="6858000" cy="9144000"/>
  <p:custDataLst>
    <p:tags r:id="rId19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2" userDrawn="1">
          <p15:clr>
            <a:srgbClr val="A4A3A4"/>
          </p15:clr>
        </p15:guide>
        <p15:guide id="2" pos="29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-1674" y="-90"/>
      </p:cViewPr>
      <p:guideLst>
        <p:guide orient="horz" pos="2102"/>
        <p:guide pos="297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7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DA03DD1-8CCE-42E8-ABB3-C7726D10A354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fld id="{45B47EEF-0354-4F94-8213-AADCC5FAC41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1</a:t>
            </a:r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10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11</a:t>
            </a:r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12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2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3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4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5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6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7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8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en-US" altLang="zh-CN"/>
              <a:t>9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899100" y="3560400"/>
            <a:ext cx="73494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/>
              <a:t>单击此处编辑副标题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456300" y="774000"/>
            <a:ext cx="8229600" cy="54828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99100" y="2484000"/>
            <a:ext cx="73494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  <a:endParaRPr strike="noStrike" noProof="1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899100" y="3560400"/>
            <a:ext cx="73494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6300" y="1490400"/>
            <a:ext cx="8226900" cy="47592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493100" y="4615200"/>
            <a:ext cx="58266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6300" y="1501200"/>
            <a:ext cx="3882600" cy="4748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08700" y="1501200"/>
            <a:ext cx="3882600" cy="47484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6300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76813" y="1421729"/>
            <a:ext cx="40068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  <a:endParaRPr strike="noStrike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3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56248" y="1555115"/>
            <a:ext cx="3924776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762800" y="1555200"/>
            <a:ext cx="39204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1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  <a:endParaRPr strike="noStrike"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914400"/>
            <a:ext cx="6876900" cy="5029200"/>
          </a:xfrm>
        </p:spPr>
        <p:txBody>
          <a:bodyPr vert="eaVert" lIns="46800" tIns="46800" rIns="46800" b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6.xml"/><Relationship Id="rId17" Type="http://schemas.openxmlformats.org/officeDocument/2006/relationships/tags" Target="../tags/tag5.xml"/><Relationship Id="rId16" Type="http://schemas.openxmlformats.org/officeDocument/2006/relationships/tags" Target="../tags/tag4.xml"/><Relationship Id="rId15" Type="http://schemas.openxmlformats.org/officeDocument/2006/relationships/tags" Target="../tags/tag3.xml"/><Relationship Id="rId14" Type="http://schemas.openxmlformats.org/officeDocument/2006/relationships/tags" Target="../tags/tag2.xml"/><Relationship Id="rId13" Type="http://schemas.openxmlformats.org/officeDocument/2006/relationships/tags" Target="../tags/tag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56010" y="608013"/>
            <a:ext cx="8227219" cy="706437"/>
          </a:xfrm>
          <a:prstGeom prst="rect">
            <a:avLst/>
          </a:prstGeom>
          <a:noFill/>
          <a:ln w="9525">
            <a:noFill/>
          </a:ln>
        </p:spPr>
        <p:txBody>
          <a:bodyPr vert="horz" lIns="90170" tIns="46990" rIns="90170" bIns="46990" anchor="ctr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5"/>
            <p:custDataLst>
              <p:tags r:id="rId14"/>
            </p:custDataLst>
          </p:nvPr>
        </p:nvSpPr>
        <p:spPr>
          <a:xfrm>
            <a:off x="456010" y="1490663"/>
            <a:ext cx="8227219" cy="4759325"/>
          </a:xfrm>
          <a:prstGeom prst="rect">
            <a:avLst/>
          </a:prstGeom>
          <a:noFill/>
          <a:ln w="9525">
            <a:noFill/>
          </a:ln>
        </p:spPr>
        <p:txBody>
          <a:bodyPr vert="horz" lIns="90000" tIns="46800" rIns="90000" bIns="4680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459581" y="6315075"/>
            <a:ext cx="2024063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87291" y="6315075"/>
            <a:ext cx="2969419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657975" y="6315075"/>
            <a:ext cx="2025254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  <p:custDataLst>
      <p:tags r:id="rId1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wmf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image" Target="../media/image5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wmf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4"/>
          <p:cNvSpPr>
            <a:spLocks noGrp="1"/>
          </p:cNvSpPr>
          <p:nvPr>
            <p:ph type="ctrTitle" idx="4294967295"/>
          </p:nvPr>
        </p:nvSpPr>
        <p:spPr>
          <a:xfrm>
            <a:off x="0" y="2060848"/>
            <a:ext cx="9144000" cy="1470025"/>
          </a:xfrm>
        </p:spPr>
        <p:txBody>
          <a:bodyPr/>
          <a:lstStyle/>
          <a:p>
            <a:pPr marL="0" indent="0" algn="ctr">
              <a:buFont typeface="Wingdings" panose="05000000000000000000" pitchFamily="2" charset="2"/>
              <a:buNone/>
            </a:pPr>
            <a:r>
              <a:rPr lang="zh-CN" altLang="en-US" sz="6000"/>
              <a:t>进位加法</a:t>
            </a:r>
            <a:endParaRPr lang="zh-CN" altLang="zh-CN" sz="6000"/>
          </a:p>
        </p:txBody>
      </p:sp>
      <p:sp>
        <p:nvSpPr>
          <p:cNvPr id="4101" name="Text Box 4"/>
          <p:cNvSpPr txBox="1">
            <a:spLocks noChangeArrowheads="1"/>
          </p:cNvSpPr>
          <p:nvPr/>
        </p:nvSpPr>
        <p:spPr bwMode="auto">
          <a:xfrm>
            <a:off x="6084168" y="548680"/>
            <a:ext cx="2619375" cy="3603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r>
              <a:rPr lang="zh-CN" altLang="en-US" sz="2000" b="1" dirty="0"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一年级下册第七单元</a:t>
            </a:r>
            <a:endParaRPr lang="zh-CN" altLang="en-US" sz="2000" b="1" dirty="0">
              <a:latin typeface="黑体" panose="02010609060101010101" pitchFamily="2" charset="-122"/>
              <a:ea typeface="黑体" panose="0201060906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3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403225" y="1412875"/>
            <a:ext cx="1525588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标题 1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课堂练习</a:t>
            </a:r>
            <a:endParaRPr lang="zh-CN" altLang="zh-CN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292" name="TextBox 4"/>
          <p:cNvSpPr txBox="1">
            <a:spLocks noChangeArrowheads="1"/>
          </p:cNvSpPr>
          <p:nvPr/>
        </p:nvSpPr>
        <p:spPr bwMode="auto">
          <a:xfrm>
            <a:off x="2943225" y="2159000"/>
            <a:ext cx="1787669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4400" b="1">
                <a:solidFill>
                  <a:srgbClr val="0000FF"/>
                </a:solidFill>
              </a:rPr>
              <a:t>75+9=</a:t>
            </a:r>
            <a:endParaRPr lang="zh-CN" altLang="en-US" sz="4400" b="1">
              <a:solidFill>
                <a:srgbClr val="0000FF"/>
              </a:solidFill>
            </a:endParaRPr>
          </a:p>
        </p:txBody>
      </p:sp>
      <p:sp>
        <p:nvSpPr>
          <p:cNvPr id="12293" name="TextBox 5"/>
          <p:cNvSpPr txBox="1">
            <a:spLocks noChangeArrowheads="1"/>
          </p:cNvSpPr>
          <p:nvPr/>
        </p:nvSpPr>
        <p:spPr bwMode="auto">
          <a:xfrm>
            <a:off x="5300663" y="2159000"/>
            <a:ext cx="1787669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4400" b="1">
                <a:solidFill>
                  <a:srgbClr val="0000FF"/>
                </a:solidFill>
              </a:rPr>
              <a:t>46+7=</a:t>
            </a:r>
            <a:endParaRPr lang="zh-CN" altLang="en-US" sz="4400" b="1">
              <a:solidFill>
                <a:srgbClr val="0000FF"/>
              </a:solidFill>
            </a:endParaRP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1547813" y="3390900"/>
            <a:ext cx="68580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indent="-611505" algn="ctr" eaLnBrk="1" hangingPunct="1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）说口算步骤，先算什么，再算什么。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1547813" y="4254500"/>
            <a:ext cx="32512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indent="-611505" algn="ctr" eaLnBrk="1" hangingPunct="1"/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）用竖式计算。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1547813" y="5046663"/>
            <a:ext cx="6810375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-611505" eaLnBrk="1" hangingPunct="1"/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）交流竖式计算的过程，说说计算时要注意些什么。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1704975" y="1349375"/>
            <a:ext cx="14033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计算。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/>
      <p:bldP spid="12295" grpId="0"/>
      <p:bldP spid="1229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课堂总结</a:t>
            </a:r>
            <a:endParaRPr lang="zh-CN" altLang="zh-CN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674044" y="3896519"/>
            <a:ext cx="7930403" cy="25853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牢记：个位上的数相加满</a:t>
            </a:r>
            <a:r>
              <a:rPr lang="en-US" altLang="zh-CN" sz="36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36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zh-CN" altLang="en-US" sz="3600" b="1" dirty="0">
              <a:solidFill>
                <a:schemeClr val="hlin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向十位进</a:t>
            </a:r>
            <a:r>
              <a:rPr lang="en-US" altLang="zh-CN" sz="36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6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600" b="1" dirty="0">
              <a:solidFill>
                <a:schemeClr val="hlin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704850" y="5724547"/>
            <a:ext cx="57245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谨记：进位不要弄错位置。</a:t>
            </a:r>
            <a:endParaRPr lang="zh-CN" altLang="en-US" sz="3600" b="1" dirty="0">
              <a:solidFill>
                <a:schemeClr val="hlin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704850" y="1557338"/>
            <a:ext cx="6186487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dirty="0">
                <a:solidFill>
                  <a:srgbClr val="CC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两位数加一位数的进位加法，</a:t>
            </a:r>
            <a:endParaRPr lang="zh-CN" altLang="en-US" sz="3600" dirty="0">
              <a:solidFill>
                <a:srgbClr val="CC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/>
            <a:r>
              <a:rPr lang="zh-CN" altLang="en-US" sz="3600" dirty="0">
                <a:solidFill>
                  <a:srgbClr val="CC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计算时要注意些什么？</a:t>
            </a:r>
            <a:endParaRPr lang="zh-CN" altLang="en-US" sz="3600" dirty="0">
              <a:solidFill>
                <a:srgbClr val="CC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6390" name="Picture 6" descr="p067-02-02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6643688" y="2214563"/>
            <a:ext cx="1722437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6732588" y="2757488"/>
            <a:ext cx="1404937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5"/>
          <p:cNvGrpSpPr/>
          <p:nvPr/>
        </p:nvGrpSpPr>
        <p:grpSpPr>
          <a:xfrm>
            <a:off x="1042988" y="1571625"/>
            <a:ext cx="3959225" cy="2798763"/>
            <a:chOff x="1042988" y="1773238"/>
            <a:chExt cx="3959225" cy="2481262"/>
          </a:xfrm>
        </p:grpSpPr>
        <p:sp>
          <p:nvSpPr>
            <p:cNvPr id="4" name="AutoShape 4"/>
            <p:cNvSpPr>
              <a:spLocks noChangeArrowheads="1"/>
            </p:cNvSpPr>
            <p:nvPr/>
          </p:nvSpPr>
          <p:spPr bwMode="auto">
            <a:xfrm rot="11033622">
              <a:off x="1042988" y="1773238"/>
              <a:ext cx="3959225" cy="2481262"/>
            </a:xfrm>
            <a:prstGeom prst="cloudCallout">
              <a:avLst>
                <a:gd name="adj1" fmla="val -92727"/>
                <a:gd name="adj2" fmla="val -12879"/>
              </a:avLst>
            </a:prstGeom>
            <a:solidFill>
              <a:srgbClr val="C0504D">
                <a:lumMod val="20000"/>
                <a:lumOff val="80000"/>
              </a:srgbClr>
            </a:solidFill>
            <a:ln w="9525">
              <a:solidFill>
                <a:sysClr val="windowText" lastClr="000000"/>
              </a:solidFill>
              <a:round/>
            </a:ln>
          </p:spPr>
          <p:txBody>
            <a:bodyPr rot="10800000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800" kern="0">
                <a:solidFill>
                  <a:srgbClr val="FF0000"/>
                </a:solidFill>
              </a:endParaRPr>
            </a:p>
          </p:txBody>
        </p:sp>
        <p:sp>
          <p:nvSpPr>
            <p:cNvPr id="5" name="Text Box 5"/>
            <p:cNvSpPr txBox="1">
              <a:spLocks noChangeArrowheads="1"/>
            </p:cNvSpPr>
            <p:nvPr/>
          </p:nvSpPr>
          <p:spPr bwMode="auto">
            <a:xfrm>
              <a:off x="1571625" y="2354498"/>
              <a:ext cx="3286125" cy="1555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4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4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4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4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4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4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zh-CN" altLang="en-US" sz="3600" b="1" kern="0" dirty="0">
                  <a:solidFill>
                    <a:srgbClr val="FF0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通过这节课的学习，你学到了什么？</a:t>
              </a:r>
              <a:endParaRPr lang="zh-CN" altLang="en-US" sz="3600" b="1" kern="0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  <p:sp>
        <p:nvSpPr>
          <p:cNvPr id="17412" name="标题 6"/>
          <p:cNvSpPr txBox="1"/>
          <p:nvPr/>
        </p:nvSpPr>
        <p:spPr bwMode="auto">
          <a:xfrm>
            <a:off x="457200" y="-11113"/>
            <a:ext cx="8229600" cy="11271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571500" indent="-571500">
              <a:buFont typeface="Wingdings" panose="05000000000000000000" pitchFamily="2" charset="2"/>
              <a:buChar char="n"/>
            </a:pPr>
            <a:r>
              <a:rPr lang="zh-CN" altLang="en-US" sz="4000" b="1">
                <a:solidFill>
                  <a:srgbClr val="FF99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课堂总结</a:t>
            </a:r>
            <a:endParaRPr lang="zh-CN" altLang="en-US" sz="4000" b="1">
              <a:solidFill>
                <a:srgbClr val="FF99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741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430000" y="12217400"/>
            <a:ext cx="3175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 idx="4294967295"/>
          </p:nvPr>
        </p:nvSpPr>
        <p:spPr>
          <a:xfrm>
            <a:off x="485804" y="0"/>
            <a:ext cx="8229600" cy="1128713"/>
          </a:xfrm>
        </p:spPr>
        <p:txBody>
          <a:bodyPr/>
          <a:lstStyle/>
          <a:p>
            <a:r>
              <a:rPr lang="zh-CN" altLang="en-US" dirty="0">
                <a:latin typeface="黑体" panose="02010609060101010101" pitchFamily="2" charset="-122"/>
                <a:ea typeface="黑体" panose="02010609060101010101" pitchFamily="2" charset="-122"/>
              </a:rPr>
              <a:t>课堂引入</a:t>
            </a:r>
            <a:endParaRPr lang="zh-CN" altLang="zh-CN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124" name="Text Box 9"/>
          <p:cNvSpPr txBox="1">
            <a:spLocks noChangeArrowheads="1"/>
          </p:cNvSpPr>
          <p:nvPr/>
        </p:nvSpPr>
        <p:spPr bwMode="auto">
          <a:xfrm>
            <a:off x="642910" y="1500174"/>
            <a:ext cx="550072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、比一比，看谁算得又对又快：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5" name="Text Box 10"/>
          <p:cNvSpPr txBox="1">
            <a:spLocks noChangeArrowheads="1"/>
          </p:cNvSpPr>
          <p:nvPr/>
        </p:nvSpPr>
        <p:spPr bwMode="auto">
          <a:xfrm>
            <a:off x="1042559" y="2708920"/>
            <a:ext cx="7643866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b="1" dirty="0">
                <a:solidFill>
                  <a:schemeClr val="hlin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9+5</a:t>
            </a:r>
            <a:r>
              <a:rPr lang="zh-CN" altLang="en-US" b="1" dirty="0">
                <a:solidFill>
                  <a:schemeClr val="hlin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＝       </a:t>
            </a:r>
            <a:r>
              <a:rPr lang="en-US" altLang="zh-CN" b="1" dirty="0">
                <a:solidFill>
                  <a:schemeClr val="hlin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8+6</a:t>
            </a:r>
            <a:r>
              <a:rPr lang="zh-CN" altLang="en-US" b="1" dirty="0">
                <a:solidFill>
                  <a:schemeClr val="hlin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＝      </a:t>
            </a:r>
            <a:r>
              <a:rPr lang="en-US" altLang="zh-CN" b="1" dirty="0">
                <a:solidFill>
                  <a:schemeClr val="hlin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7+8</a:t>
            </a:r>
            <a:r>
              <a:rPr lang="zh-CN" altLang="en-US" b="1" dirty="0">
                <a:solidFill>
                  <a:schemeClr val="hlin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＝ </a:t>
            </a:r>
            <a:endParaRPr lang="zh-CN" altLang="en-US" b="1" dirty="0">
              <a:solidFill>
                <a:schemeClr val="hlin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/>
            <a:r>
              <a:rPr lang="en-US" altLang="zh-CN" b="1" dirty="0">
                <a:solidFill>
                  <a:schemeClr val="hlin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45+3</a:t>
            </a:r>
            <a:r>
              <a:rPr lang="zh-CN" altLang="en-US" b="1" dirty="0">
                <a:solidFill>
                  <a:schemeClr val="hlin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＝      </a:t>
            </a:r>
            <a:r>
              <a:rPr lang="en-US" altLang="zh-CN" b="1" dirty="0">
                <a:solidFill>
                  <a:schemeClr val="hlin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24+5</a:t>
            </a:r>
            <a:r>
              <a:rPr lang="zh-CN" altLang="en-US" b="1" dirty="0">
                <a:solidFill>
                  <a:schemeClr val="hlin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＝     </a:t>
            </a:r>
            <a:r>
              <a:rPr lang="en-US" altLang="zh-CN" b="1" dirty="0">
                <a:solidFill>
                  <a:schemeClr val="hlin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61+7</a:t>
            </a:r>
            <a:r>
              <a:rPr lang="zh-CN" altLang="en-US" b="1" dirty="0">
                <a:solidFill>
                  <a:schemeClr val="hlink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＝ </a:t>
            </a:r>
            <a:endParaRPr lang="zh-CN" altLang="en-US" b="1" dirty="0">
              <a:solidFill>
                <a:schemeClr val="hlink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  <p:bldP spid="51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课堂引入</a:t>
            </a:r>
            <a:endParaRPr lang="zh-CN" altLang="zh-CN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6147" name="Picture 20" descr="19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431800" y="1209675"/>
            <a:ext cx="8280400" cy="514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Text Box 8"/>
          <p:cNvSpPr txBox="1">
            <a:spLocks noChangeArrowheads="1"/>
          </p:cNvSpPr>
          <p:nvPr/>
        </p:nvSpPr>
        <p:spPr bwMode="auto">
          <a:xfrm>
            <a:off x="2789238" y="2730500"/>
            <a:ext cx="35401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400"/>
              <a:t>2</a:t>
            </a:r>
            <a:endParaRPr lang="en-US" altLang="zh-CN" sz="2400"/>
          </a:p>
        </p:txBody>
      </p:sp>
      <p:sp>
        <p:nvSpPr>
          <p:cNvPr id="6149" name="Text Box 9"/>
          <p:cNvSpPr txBox="1">
            <a:spLocks noChangeArrowheads="1"/>
          </p:cNvSpPr>
          <p:nvPr/>
        </p:nvSpPr>
        <p:spPr bwMode="auto">
          <a:xfrm>
            <a:off x="571500" y="1273175"/>
            <a:ext cx="39782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、一共有多少辆车？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1428750" y="1925638"/>
            <a:ext cx="369887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27+2=29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（辆）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6215074" y="5429240"/>
            <a:ext cx="2343160" cy="571528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sz="18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相同数位上的数相加</a:t>
            </a: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61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课堂探索</a:t>
            </a:r>
            <a:endParaRPr lang="zh-CN" altLang="zh-CN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172" name="Text Box 7"/>
          <p:cNvSpPr txBox="1">
            <a:spLocks noChangeArrowheads="1"/>
          </p:cNvSpPr>
          <p:nvPr/>
        </p:nvSpPr>
        <p:spPr bwMode="auto">
          <a:xfrm>
            <a:off x="1676400" y="1562100"/>
            <a:ext cx="34671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一共有多少辆车？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Group 7"/>
          <p:cNvGrpSpPr/>
          <p:nvPr/>
        </p:nvGrpSpPr>
        <p:grpSpPr>
          <a:xfrm>
            <a:off x="676275" y="1435100"/>
            <a:ext cx="1223963" cy="850900"/>
            <a:chOff x="195" y="210"/>
            <a:chExt cx="924" cy="619"/>
          </a:xfrm>
        </p:grpSpPr>
        <p:pic>
          <p:nvPicPr>
            <p:cNvPr id="7174" name="Picture 8"/>
            <p:cNvPicPr>
              <a:picLocks noChangeAspect="1" noChangeArrowheads="1"/>
            </p:cNvPicPr>
            <p:nvPr/>
          </p:nvPicPr>
          <p:blipFill>
            <a:blip r:embed="rId1" cstate="email"/>
            <a:stretch>
              <a:fillRect/>
            </a:stretch>
          </p:blipFill>
          <p:spPr bwMode="auto">
            <a:xfrm>
              <a:off x="195" y="210"/>
              <a:ext cx="924" cy="6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75" name="Text Box 9"/>
            <p:cNvSpPr txBox="1">
              <a:spLocks noChangeArrowheads="1"/>
            </p:cNvSpPr>
            <p:nvPr/>
          </p:nvSpPr>
          <p:spPr bwMode="auto">
            <a:xfrm>
              <a:off x="581" y="251"/>
              <a:ext cx="182" cy="4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-US" altLang="zh-CN" sz="3600" b="1"/>
                <a:t>1</a:t>
              </a:r>
              <a:endParaRPr lang="en-US" altLang="zh-CN" sz="3600" b="1"/>
            </a:p>
          </p:txBody>
        </p:sp>
      </p:grpSp>
      <p:pic>
        <p:nvPicPr>
          <p:cNvPr id="7173" name="Picture 8" descr="E:\课件制作\临时图片\数学一年级下册_页面_069.jpg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428596" y="2428868"/>
            <a:ext cx="828040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 bwMode="auto">
          <a:xfrm>
            <a:off x="827727" y="5700268"/>
            <a:ext cx="7358114" cy="642942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dirty="0">
                <a:latin typeface="Arial" panose="020B0604020202020204" pitchFamily="34" charset="0"/>
              </a:rPr>
              <a:t>27+8  </a:t>
            </a:r>
            <a:r>
              <a:rPr lang="zh-CN" altLang="en-US" dirty="0">
                <a:latin typeface="Arial" panose="020B0604020202020204" pitchFamily="34" charset="0"/>
              </a:rPr>
              <a:t>与  </a:t>
            </a:r>
            <a:r>
              <a:rPr lang="en-US" altLang="zh-CN" dirty="0">
                <a:latin typeface="Arial" panose="020B0604020202020204" pitchFamily="34" charset="0"/>
              </a:rPr>
              <a:t>27+2</a:t>
            </a:r>
            <a:r>
              <a:rPr lang="zh-CN" altLang="en-US" dirty="0">
                <a:latin typeface="Arial" panose="020B0604020202020204" pitchFamily="34" charset="0"/>
              </a:rPr>
              <a:t>计算的方法一样吗？</a:t>
            </a:r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课堂探索</a:t>
            </a:r>
            <a:endParaRPr lang="zh-CN" altLang="zh-CN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195" name="Text Box 7"/>
          <p:cNvSpPr txBox="1">
            <a:spLocks noChangeArrowheads="1"/>
          </p:cNvSpPr>
          <p:nvPr/>
        </p:nvSpPr>
        <p:spPr bwMode="auto">
          <a:xfrm>
            <a:off x="2644775" y="1341438"/>
            <a:ext cx="19272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3600" b="1" dirty="0">
                <a:ea typeface="华文新魏" panose="02010800040101010101" pitchFamily="2" charset="-122"/>
              </a:rPr>
              <a:t>27+8=</a:t>
            </a:r>
            <a:endParaRPr lang="en-US" altLang="zh-CN" sz="3600" b="1" dirty="0">
              <a:ea typeface="华文新魏" panose="02010800040101010101" pitchFamily="2" charset="-122"/>
            </a:endParaRPr>
          </a:p>
        </p:txBody>
      </p:sp>
      <p:sp>
        <p:nvSpPr>
          <p:cNvPr id="8196" name="Rectangle 10"/>
          <p:cNvSpPr>
            <a:spLocks noChangeArrowheads="1"/>
          </p:cNvSpPr>
          <p:nvPr/>
        </p:nvSpPr>
        <p:spPr bwMode="auto">
          <a:xfrm>
            <a:off x="4140200" y="1412875"/>
            <a:ext cx="503238" cy="503238"/>
          </a:xfrm>
          <a:prstGeom prst="rect">
            <a:avLst/>
          </a:prstGeom>
          <a:solidFill>
            <a:schemeClr val="bg1"/>
          </a:solidFill>
          <a:ln w="28575">
            <a:solidFill>
              <a:srgbClr val="FF0066"/>
            </a:solidFill>
            <a:miter lim="800000"/>
          </a:ln>
        </p:spPr>
        <p:txBody>
          <a:bodyPr wrap="none" anchor="ctr"/>
          <a:lstStyle/>
          <a:p>
            <a:pPr algn="ctr" eaLnBrk="1" hangingPunct="1"/>
            <a:endParaRPr lang="zh-CN" altLang="en-US"/>
          </a:p>
        </p:txBody>
      </p:sp>
      <p:sp>
        <p:nvSpPr>
          <p:cNvPr id="8197" name="Text Box 11"/>
          <p:cNvSpPr txBox="1">
            <a:spLocks noChangeArrowheads="1"/>
          </p:cNvSpPr>
          <p:nvPr/>
        </p:nvSpPr>
        <p:spPr bwMode="auto">
          <a:xfrm>
            <a:off x="4560888" y="1341438"/>
            <a:ext cx="13684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（辆）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Group 21"/>
          <p:cNvGrpSpPr/>
          <p:nvPr/>
        </p:nvGrpSpPr>
        <p:grpSpPr>
          <a:xfrm>
            <a:off x="5818188" y="2786063"/>
            <a:ext cx="1682750" cy="2879725"/>
            <a:chOff x="0" y="0"/>
            <a:chExt cx="1089" cy="1723"/>
          </a:xfrm>
        </p:grpSpPr>
        <p:sp>
          <p:nvSpPr>
            <p:cNvPr id="8219" name="Line 68"/>
            <p:cNvSpPr>
              <a:spLocks noChangeShapeType="1"/>
            </p:cNvSpPr>
            <p:nvPr/>
          </p:nvSpPr>
          <p:spPr bwMode="auto">
            <a:xfrm flipH="1">
              <a:off x="0" y="0"/>
              <a:ext cx="0" cy="1723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0" name="Line 69"/>
            <p:cNvSpPr>
              <a:spLocks noChangeShapeType="1"/>
            </p:cNvSpPr>
            <p:nvPr/>
          </p:nvSpPr>
          <p:spPr bwMode="auto">
            <a:xfrm>
              <a:off x="0" y="0"/>
              <a:ext cx="1089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1" name="Line 70"/>
            <p:cNvSpPr>
              <a:spLocks noChangeShapeType="1"/>
            </p:cNvSpPr>
            <p:nvPr/>
          </p:nvSpPr>
          <p:spPr bwMode="auto">
            <a:xfrm flipH="1">
              <a:off x="1089" y="0"/>
              <a:ext cx="0" cy="861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2" name="Line 71"/>
            <p:cNvSpPr>
              <a:spLocks noChangeShapeType="1"/>
            </p:cNvSpPr>
            <p:nvPr/>
          </p:nvSpPr>
          <p:spPr bwMode="auto">
            <a:xfrm flipH="1">
              <a:off x="454" y="861"/>
              <a:ext cx="635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3" name="Line 73"/>
            <p:cNvSpPr>
              <a:spLocks noChangeShapeType="1"/>
            </p:cNvSpPr>
            <p:nvPr/>
          </p:nvSpPr>
          <p:spPr bwMode="auto">
            <a:xfrm flipH="1">
              <a:off x="454" y="861"/>
              <a:ext cx="0" cy="86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Line 74"/>
            <p:cNvSpPr>
              <a:spLocks noChangeShapeType="1"/>
            </p:cNvSpPr>
            <p:nvPr/>
          </p:nvSpPr>
          <p:spPr bwMode="auto">
            <a:xfrm>
              <a:off x="0" y="1723"/>
              <a:ext cx="45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24" name="Text Box 32"/>
          <p:cNvSpPr txBox="1">
            <a:spLocks noChangeArrowheads="1"/>
          </p:cNvSpPr>
          <p:nvPr/>
        </p:nvSpPr>
        <p:spPr bwMode="auto">
          <a:xfrm>
            <a:off x="454273" y="1857375"/>
            <a:ext cx="3416320" cy="13088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请你用小棒摆一摆，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再说一说计算方法。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200" name="Picture 13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042988" y="3500438"/>
            <a:ext cx="187960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35" descr="E:\课件制作\常用图片\一根竖.png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5826125" y="4214813"/>
            <a:ext cx="317500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35" descr="E:\课件制作\常用图片\一根竖.png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6049963" y="4214813"/>
            <a:ext cx="317500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35" descr="E:\课件制作\常用图片\一根竖.png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6275388" y="4214813"/>
            <a:ext cx="317500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35" descr="E:\课件制作\常用图片\一根竖.pn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7172325" y="4214813"/>
            <a:ext cx="319088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35" descr="E:\课件制作\常用图片\一根竖.png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7397750" y="4214813"/>
            <a:ext cx="317500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50"/>
          <p:cNvGrpSpPr/>
          <p:nvPr/>
        </p:nvGrpSpPr>
        <p:grpSpPr>
          <a:xfrm>
            <a:off x="4357688" y="2786063"/>
            <a:ext cx="3143250" cy="1403350"/>
            <a:chOff x="4357686" y="2786058"/>
            <a:chExt cx="3143272" cy="1404000"/>
          </a:xfrm>
        </p:grpSpPr>
        <p:pic>
          <p:nvPicPr>
            <p:cNvPr id="8210" name="Picture 34" descr="E:\课件制作\常用图片\一捆竖.png"/>
            <p:cNvPicPr>
              <a:picLocks noChangeAspect="1" noChangeArrowheads="1"/>
            </p:cNvPicPr>
            <p:nvPr/>
          </p:nvPicPr>
          <p:blipFill>
            <a:blip r:embed="rId4" cstate="email"/>
            <a:stretch>
              <a:fillRect/>
            </a:stretch>
          </p:blipFill>
          <p:spPr bwMode="auto">
            <a:xfrm>
              <a:off x="4357686" y="2928934"/>
              <a:ext cx="567202" cy="126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11" name="Picture 34" descr="E:\课件制作\常用图片\一捆竖.png"/>
            <p:cNvPicPr>
              <a:picLocks noChangeAspect="1" noChangeArrowheads="1"/>
            </p:cNvPicPr>
            <p:nvPr/>
          </p:nvPicPr>
          <p:blipFill>
            <a:blip r:embed="rId4" cstate="email"/>
            <a:stretch>
              <a:fillRect/>
            </a:stretch>
          </p:blipFill>
          <p:spPr bwMode="auto">
            <a:xfrm>
              <a:off x="4929190" y="2928934"/>
              <a:ext cx="567202" cy="126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12" name="Picture 35" descr="E:\课件制作\常用图片\一根竖.png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5825836" y="2786058"/>
              <a:ext cx="317800" cy="140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13" name="Picture 35" descr="E:\课件制作\常用图片\一根竖.png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6052056" y="2786058"/>
              <a:ext cx="317800" cy="140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14" name="Picture 35" descr="E:\课件制作\常用图片\一根竖.png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6278276" y="2786058"/>
              <a:ext cx="317800" cy="140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15" name="Picture 35" descr="E:\课件制作\常用图片\一根竖.png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6504496" y="2786058"/>
              <a:ext cx="317800" cy="140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16" name="Picture 35" descr="E:\课件制作\常用图片\一根竖.png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7183158" y="2786058"/>
              <a:ext cx="317800" cy="140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17" name="Picture 35" descr="E:\课件制作\常用图片\一根竖.png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6730716" y="2786058"/>
              <a:ext cx="317800" cy="140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218" name="Picture 35" descr="E:\课件制作\常用图片\一根竖.png"/>
            <p:cNvPicPr>
              <a:picLocks noChangeAspect="1" noChangeArrowheads="1"/>
            </p:cNvPicPr>
            <p:nvPr/>
          </p:nvPicPr>
          <p:blipFill>
            <a:blip r:embed="rId2" cstate="email"/>
            <a:stretch>
              <a:fillRect/>
            </a:stretch>
          </p:blipFill>
          <p:spPr bwMode="auto">
            <a:xfrm>
              <a:off x="6956936" y="2786058"/>
              <a:ext cx="317800" cy="140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8" name="Picture 35" descr="E:\课件制作\常用图片\一根竖.png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6724650" y="4214813"/>
            <a:ext cx="317500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35" descr="E:\课件制作\常用图片\一根竖.png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6948488" y="4214813"/>
            <a:ext cx="317500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35" descr="E:\课件制作\常用图片\一根竖.png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6499225" y="4214813"/>
            <a:ext cx="317500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课堂探索</a:t>
            </a:r>
            <a:endParaRPr lang="zh-CN" altLang="zh-CN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246" name="Text Box 4"/>
          <p:cNvSpPr txBox="1">
            <a:spLocks noChangeArrowheads="1"/>
          </p:cNvSpPr>
          <p:nvPr/>
        </p:nvSpPr>
        <p:spPr bwMode="auto">
          <a:xfrm>
            <a:off x="5435600" y="1485900"/>
            <a:ext cx="2531462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5400" b="1">
                <a:solidFill>
                  <a:srgbClr val="FF0000"/>
                </a:solidFill>
              </a:rPr>
              <a:t>27 +8 =</a:t>
            </a:r>
            <a:endParaRPr lang="en-US" altLang="zh-CN" sz="5400">
              <a:solidFill>
                <a:srgbClr val="FF0000"/>
              </a:solidFill>
            </a:endParaRPr>
          </a:p>
        </p:txBody>
      </p:sp>
      <p:sp>
        <p:nvSpPr>
          <p:cNvPr id="9247" name="Line 5"/>
          <p:cNvSpPr>
            <a:spLocks noChangeShapeType="1"/>
          </p:cNvSpPr>
          <p:nvPr/>
        </p:nvSpPr>
        <p:spPr bwMode="auto">
          <a:xfrm flipH="1">
            <a:off x="5451475" y="2276475"/>
            <a:ext cx="431800" cy="431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48" name="Line 6"/>
          <p:cNvSpPr>
            <a:spLocks noChangeShapeType="1"/>
          </p:cNvSpPr>
          <p:nvPr/>
        </p:nvSpPr>
        <p:spPr bwMode="auto">
          <a:xfrm>
            <a:off x="6027738" y="2276475"/>
            <a:ext cx="431800" cy="431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49" name="Text Box 7"/>
          <p:cNvSpPr txBox="1">
            <a:spLocks noChangeArrowheads="1"/>
          </p:cNvSpPr>
          <p:nvPr/>
        </p:nvSpPr>
        <p:spPr bwMode="auto">
          <a:xfrm>
            <a:off x="5208588" y="2711450"/>
            <a:ext cx="6921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600" b="1">
                <a:solidFill>
                  <a:srgbClr val="0000FF"/>
                </a:solidFill>
              </a:rPr>
              <a:t>20</a:t>
            </a:r>
            <a:endParaRPr lang="en-US" altLang="zh-CN" sz="3600" b="1">
              <a:solidFill>
                <a:srgbClr val="0000FF"/>
              </a:solidFill>
            </a:endParaRPr>
          </a:p>
        </p:txBody>
      </p:sp>
      <p:sp>
        <p:nvSpPr>
          <p:cNvPr id="9250" name="Text Box 8"/>
          <p:cNvSpPr txBox="1">
            <a:spLocks noChangeArrowheads="1"/>
          </p:cNvSpPr>
          <p:nvPr/>
        </p:nvSpPr>
        <p:spPr bwMode="auto">
          <a:xfrm>
            <a:off x="6237288" y="2689225"/>
            <a:ext cx="4381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600" b="1">
                <a:solidFill>
                  <a:srgbClr val="0000FF"/>
                </a:solidFill>
              </a:rPr>
              <a:t>7</a:t>
            </a:r>
            <a:endParaRPr lang="en-US" altLang="zh-CN" sz="3600" b="1">
              <a:solidFill>
                <a:srgbClr val="0000FF"/>
              </a:solidFill>
            </a:endParaRPr>
          </a:p>
        </p:txBody>
      </p:sp>
      <p:sp>
        <p:nvSpPr>
          <p:cNvPr id="9251" name="Freeform 9"/>
          <p:cNvSpPr/>
          <p:nvPr/>
        </p:nvSpPr>
        <p:spPr bwMode="auto">
          <a:xfrm flipH="1">
            <a:off x="6459538" y="2276475"/>
            <a:ext cx="790575" cy="1223963"/>
          </a:xfrm>
          <a:custGeom>
            <a:avLst/>
            <a:gdLst>
              <a:gd name="T0" fmla="*/ 0 w 544"/>
              <a:gd name="T1" fmla="*/ 0 h 681"/>
              <a:gd name="T2" fmla="*/ 0 w 544"/>
              <a:gd name="T3" fmla="*/ 2147483646 h 681"/>
              <a:gd name="T4" fmla="*/ 2147483646 w 544"/>
              <a:gd name="T5" fmla="*/ 2147483646 h 681"/>
              <a:gd name="T6" fmla="*/ 2147483646 w 544"/>
              <a:gd name="T7" fmla="*/ 2147483646 h 681"/>
              <a:gd name="T8" fmla="*/ 0 60000 65536"/>
              <a:gd name="T9" fmla="*/ 0 60000 65536"/>
              <a:gd name="T10" fmla="*/ 0 60000 65536"/>
              <a:gd name="T11" fmla="*/ 0 60000 65536"/>
              <a:gd name="T12" fmla="*/ 0 w 544"/>
              <a:gd name="T13" fmla="*/ 0 h 681"/>
              <a:gd name="T14" fmla="*/ 544 w 544"/>
              <a:gd name="T15" fmla="*/ 681 h 68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44" h="681">
                <a:moveTo>
                  <a:pt x="0" y="0"/>
                </a:moveTo>
                <a:lnTo>
                  <a:pt x="0" y="681"/>
                </a:lnTo>
                <a:lnTo>
                  <a:pt x="544" y="681"/>
                </a:lnTo>
                <a:lnTo>
                  <a:pt x="544" y="590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52" name="Text Box 10"/>
          <p:cNvSpPr txBox="1">
            <a:spLocks noChangeArrowheads="1"/>
          </p:cNvSpPr>
          <p:nvPr/>
        </p:nvSpPr>
        <p:spPr bwMode="auto">
          <a:xfrm>
            <a:off x="6459538" y="3568700"/>
            <a:ext cx="6921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600" b="1">
                <a:solidFill>
                  <a:srgbClr val="0000FF"/>
                </a:solidFill>
              </a:rPr>
              <a:t>15</a:t>
            </a:r>
            <a:endParaRPr lang="en-US" altLang="zh-CN" sz="3600" b="1">
              <a:solidFill>
                <a:srgbClr val="0000FF"/>
              </a:solidFill>
            </a:endParaRPr>
          </a:p>
        </p:txBody>
      </p:sp>
      <p:sp>
        <p:nvSpPr>
          <p:cNvPr id="9253" name="Freeform 11"/>
          <p:cNvSpPr/>
          <p:nvPr/>
        </p:nvSpPr>
        <p:spPr bwMode="auto">
          <a:xfrm flipH="1">
            <a:off x="5522913" y="3416300"/>
            <a:ext cx="1008062" cy="434975"/>
          </a:xfrm>
          <a:custGeom>
            <a:avLst/>
            <a:gdLst>
              <a:gd name="T0" fmla="*/ 0 w 680"/>
              <a:gd name="T1" fmla="*/ 2147483646 h 273"/>
              <a:gd name="T2" fmla="*/ 2147483646 w 680"/>
              <a:gd name="T3" fmla="*/ 2147483646 h 273"/>
              <a:gd name="T4" fmla="*/ 2147483646 w 680"/>
              <a:gd name="T5" fmla="*/ 0 h 273"/>
              <a:gd name="T6" fmla="*/ 0 60000 65536"/>
              <a:gd name="T7" fmla="*/ 0 60000 65536"/>
              <a:gd name="T8" fmla="*/ 0 60000 65536"/>
              <a:gd name="T9" fmla="*/ 0 w 680"/>
              <a:gd name="T10" fmla="*/ 0 h 273"/>
              <a:gd name="T11" fmla="*/ 680 w 680"/>
              <a:gd name="T12" fmla="*/ 273 h 27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80" h="273">
                <a:moveTo>
                  <a:pt x="0" y="273"/>
                </a:moveTo>
                <a:lnTo>
                  <a:pt x="680" y="273"/>
                </a:lnTo>
                <a:lnTo>
                  <a:pt x="680" y="0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54" name="Freeform 12"/>
          <p:cNvSpPr/>
          <p:nvPr/>
        </p:nvSpPr>
        <p:spPr bwMode="auto">
          <a:xfrm>
            <a:off x="7107238" y="2276475"/>
            <a:ext cx="1368425" cy="1581150"/>
          </a:xfrm>
          <a:custGeom>
            <a:avLst/>
            <a:gdLst>
              <a:gd name="T0" fmla="*/ 0 w 454"/>
              <a:gd name="T1" fmla="*/ 2147483646 h 817"/>
              <a:gd name="T2" fmla="*/ 2147483646 w 454"/>
              <a:gd name="T3" fmla="*/ 2147483646 h 817"/>
              <a:gd name="T4" fmla="*/ 2147483646 w 454"/>
              <a:gd name="T5" fmla="*/ 0 h 817"/>
              <a:gd name="T6" fmla="*/ 0 60000 65536"/>
              <a:gd name="T7" fmla="*/ 0 60000 65536"/>
              <a:gd name="T8" fmla="*/ 0 60000 65536"/>
              <a:gd name="T9" fmla="*/ 0 w 454"/>
              <a:gd name="T10" fmla="*/ 0 h 817"/>
              <a:gd name="T11" fmla="*/ 454 w 454"/>
              <a:gd name="T12" fmla="*/ 817 h 81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53" h="817">
                <a:moveTo>
                  <a:pt x="0" y="817"/>
                </a:moveTo>
                <a:lnTo>
                  <a:pt x="454" y="817"/>
                </a:lnTo>
                <a:lnTo>
                  <a:pt x="454" y="0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55" name="Text Box 31"/>
          <p:cNvSpPr txBox="1">
            <a:spLocks noChangeArrowheads="1"/>
          </p:cNvSpPr>
          <p:nvPr/>
        </p:nvSpPr>
        <p:spPr bwMode="auto">
          <a:xfrm>
            <a:off x="8027988" y="1485900"/>
            <a:ext cx="946150" cy="914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5400" b="1">
                <a:solidFill>
                  <a:srgbClr val="FF0000"/>
                </a:solidFill>
              </a:rPr>
              <a:t>35</a:t>
            </a:r>
            <a:endParaRPr lang="en-US" altLang="zh-CN" sz="5400" b="1">
              <a:solidFill>
                <a:srgbClr val="FF0000"/>
              </a:solidFill>
            </a:endParaRPr>
          </a:p>
        </p:txBody>
      </p:sp>
      <p:sp>
        <p:nvSpPr>
          <p:cNvPr id="9256" name="AutoShape 33"/>
          <p:cNvSpPr>
            <a:spLocks noChangeArrowheads="1"/>
          </p:cNvSpPr>
          <p:nvPr/>
        </p:nvSpPr>
        <p:spPr bwMode="auto">
          <a:xfrm>
            <a:off x="4500562" y="4000504"/>
            <a:ext cx="4027488" cy="2357438"/>
          </a:xfrm>
          <a:prstGeom prst="wave">
            <a:avLst>
              <a:gd name="adj1" fmla="val 13005"/>
              <a:gd name="adj2" fmla="val 0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algn="ctr" eaLnBrk="1" hangingPunct="1">
              <a:spcBef>
                <a:spcPts val="120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先算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7+8=15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spcBef>
                <a:spcPts val="1200"/>
              </a:spcBef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再算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20+15=35</a:t>
            </a:r>
            <a:endParaRPr lang="en-US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30" name="Picture 13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642910" y="3286124"/>
            <a:ext cx="164465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1" name="Picture 34" descr="E:\课件制作\常用图片\一捆竖.png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1362075" y="1643063"/>
            <a:ext cx="566738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2" name="Picture 34" descr="E:\课件制作\常用图片\一捆竖.png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1933575" y="1643063"/>
            <a:ext cx="566738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Picture 34" descr="E:\课件制作\常用图片\一捆竖.png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2571750" y="1643063"/>
            <a:ext cx="566738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61"/>
          <p:cNvGrpSpPr/>
          <p:nvPr/>
        </p:nvGrpSpPr>
        <p:grpSpPr>
          <a:xfrm>
            <a:off x="2500313" y="1500188"/>
            <a:ext cx="1728787" cy="3095625"/>
            <a:chOff x="2500298" y="1500174"/>
            <a:chExt cx="1728787" cy="3095626"/>
          </a:xfrm>
        </p:grpSpPr>
        <p:grpSp>
          <p:nvGrpSpPr>
            <p:cNvPr id="9240" name="Group 73"/>
            <p:cNvGrpSpPr/>
            <p:nvPr/>
          </p:nvGrpSpPr>
          <p:grpSpPr>
            <a:xfrm>
              <a:off x="2500298" y="1571612"/>
              <a:ext cx="1728787" cy="3024188"/>
              <a:chOff x="0" y="0"/>
              <a:chExt cx="1089" cy="1723"/>
            </a:xfrm>
          </p:grpSpPr>
          <p:sp>
            <p:nvSpPr>
              <p:cNvPr id="3" name="Line 16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0" cy="1723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" name="Line 17"/>
              <p:cNvSpPr>
                <a:spLocks noChangeShapeType="1"/>
              </p:cNvSpPr>
              <p:nvPr/>
            </p:nvSpPr>
            <p:spPr bwMode="auto">
              <a:xfrm>
                <a:off x="0" y="0"/>
                <a:ext cx="1089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" name="Line 18"/>
              <p:cNvSpPr>
                <a:spLocks noChangeShapeType="1"/>
              </p:cNvSpPr>
              <p:nvPr/>
            </p:nvSpPr>
            <p:spPr bwMode="auto">
              <a:xfrm flipH="1">
                <a:off x="1089" y="0"/>
                <a:ext cx="0" cy="861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" name="Line 19"/>
              <p:cNvSpPr>
                <a:spLocks noChangeShapeType="1"/>
              </p:cNvSpPr>
              <p:nvPr/>
            </p:nvSpPr>
            <p:spPr bwMode="auto">
              <a:xfrm flipH="1">
                <a:off x="454" y="861"/>
                <a:ext cx="635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" name="Line 20"/>
              <p:cNvSpPr>
                <a:spLocks noChangeShapeType="1"/>
              </p:cNvSpPr>
              <p:nvPr/>
            </p:nvSpPr>
            <p:spPr bwMode="auto">
              <a:xfrm flipH="1">
                <a:off x="454" y="861"/>
                <a:ext cx="0" cy="862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" name="Line 21"/>
              <p:cNvSpPr>
                <a:spLocks noChangeShapeType="1"/>
              </p:cNvSpPr>
              <p:nvPr/>
            </p:nvSpPr>
            <p:spPr bwMode="auto">
              <a:xfrm>
                <a:off x="0" y="1723"/>
                <a:ext cx="454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pic>
          <p:nvPicPr>
            <p:cNvPr id="9241" name="Picture 35" descr="E:\课件制作\常用图片\一根竖.png"/>
            <p:cNvPicPr>
              <a:picLocks noChangeAspect="1" noChangeArrowheads="1"/>
            </p:cNvPicPr>
            <p:nvPr/>
          </p:nvPicPr>
          <p:blipFill>
            <a:blip r:embed="rId3" cstate="email"/>
            <a:stretch>
              <a:fillRect/>
            </a:stretch>
          </p:blipFill>
          <p:spPr bwMode="auto">
            <a:xfrm>
              <a:off x="2539688" y="1500174"/>
              <a:ext cx="317800" cy="140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42" name="Picture 35" descr="E:\课件制作\常用图片\一根竖.png"/>
            <p:cNvPicPr>
              <a:picLocks noChangeAspect="1" noChangeArrowheads="1"/>
            </p:cNvPicPr>
            <p:nvPr/>
          </p:nvPicPr>
          <p:blipFill>
            <a:blip r:embed="rId3" cstate="email"/>
            <a:stretch>
              <a:fillRect/>
            </a:stretch>
          </p:blipFill>
          <p:spPr bwMode="auto">
            <a:xfrm>
              <a:off x="2765908" y="1500174"/>
              <a:ext cx="317800" cy="140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43" name="Picture 35" descr="E:\课件制作\常用图片\一根竖.png"/>
            <p:cNvPicPr>
              <a:picLocks noChangeAspect="1" noChangeArrowheads="1"/>
            </p:cNvPicPr>
            <p:nvPr/>
          </p:nvPicPr>
          <p:blipFill>
            <a:blip r:embed="rId3" cstate="email"/>
            <a:stretch>
              <a:fillRect/>
            </a:stretch>
          </p:blipFill>
          <p:spPr bwMode="auto">
            <a:xfrm>
              <a:off x="2992128" y="1500174"/>
              <a:ext cx="317800" cy="140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44" name="Picture 35" descr="E:\课件制作\常用图片\一根竖.png"/>
            <p:cNvPicPr>
              <a:picLocks noChangeAspect="1" noChangeArrowheads="1"/>
            </p:cNvPicPr>
            <p:nvPr/>
          </p:nvPicPr>
          <p:blipFill>
            <a:blip r:embed="rId3" cstate="email"/>
            <a:stretch>
              <a:fillRect/>
            </a:stretch>
          </p:blipFill>
          <p:spPr bwMode="auto">
            <a:xfrm>
              <a:off x="3218348" y="1500174"/>
              <a:ext cx="317800" cy="140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45" name="Picture 35" descr="E:\课件制作\常用图片\一根竖.png"/>
            <p:cNvPicPr>
              <a:picLocks noChangeAspect="1" noChangeArrowheads="1"/>
            </p:cNvPicPr>
            <p:nvPr/>
          </p:nvPicPr>
          <p:blipFill>
            <a:blip r:embed="rId3" cstate="email"/>
            <a:stretch>
              <a:fillRect/>
            </a:stretch>
          </p:blipFill>
          <p:spPr bwMode="auto">
            <a:xfrm>
              <a:off x="3897010" y="1500174"/>
              <a:ext cx="317800" cy="140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35" descr="E:\课件制作\常用图片\一根竖.png"/>
            <p:cNvPicPr>
              <a:picLocks noChangeAspect="1" noChangeArrowheads="1"/>
            </p:cNvPicPr>
            <p:nvPr/>
          </p:nvPicPr>
          <p:blipFill>
            <a:blip r:embed="rId3" cstate="email"/>
            <a:stretch>
              <a:fillRect/>
            </a:stretch>
          </p:blipFill>
          <p:spPr bwMode="auto">
            <a:xfrm>
              <a:off x="3444568" y="1500174"/>
              <a:ext cx="317800" cy="140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35" descr="E:\课件制作\常用图片\一根竖.png"/>
            <p:cNvPicPr>
              <a:picLocks noChangeAspect="1" noChangeArrowheads="1"/>
            </p:cNvPicPr>
            <p:nvPr/>
          </p:nvPicPr>
          <p:blipFill>
            <a:blip r:embed="rId3" cstate="email"/>
            <a:stretch>
              <a:fillRect/>
            </a:stretch>
          </p:blipFill>
          <p:spPr bwMode="auto">
            <a:xfrm>
              <a:off x="3670788" y="1500174"/>
              <a:ext cx="317800" cy="140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35" descr="E:\课件制作\常用图片\一根竖.png"/>
            <p:cNvPicPr>
              <a:picLocks noChangeAspect="1" noChangeArrowheads="1"/>
            </p:cNvPicPr>
            <p:nvPr/>
          </p:nvPicPr>
          <p:blipFill>
            <a:blip r:embed="rId3" cstate="email"/>
            <a:stretch>
              <a:fillRect/>
            </a:stretch>
          </p:blipFill>
          <p:spPr bwMode="auto">
            <a:xfrm>
              <a:off x="2500298" y="3000372"/>
              <a:ext cx="317800" cy="140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35" descr="E:\课件制作\常用图片\一根竖.png"/>
            <p:cNvPicPr>
              <a:picLocks noChangeAspect="1" noChangeArrowheads="1"/>
            </p:cNvPicPr>
            <p:nvPr/>
          </p:nvPicPr>
          <p:blipFill>
            <a:blip r:embed="rId3" cstate="email"/>
            <a:stretch>
              <a:fillRect/>
            </a:stretch>
          </p:blipFill>
          <p:spPr bwMode="auto">
            <a:xfrm>
              <a:off x="2724817" y="3000372"/>
              <a:ext cx="317800" cy="140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35" descr="E:\课件制作\常用图片\一根竖.png"/>
            <p:cNvPicPr>
              <a:picLocks noChangeAspect="1" noChangeArrowheads="1"/>
            </p:cNvPicPr>
            <p:nvPr/>
          </p:nvPicPr>
          <p:blipFill>
            <a:blip r:embed="rId3" cstate="email"/>
            <a:stretch>
              <a:fillRect/>
            </a:stretch>
          </p:blipFill>
          <p:spPr bwMode="auto">
            <a:xfrm>
              <a:off x="2949336" y="3000372"/>
              <a:ext cx="317800" cy="140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9235" name="Picture 35" descr="E:\课件制作\常用图片\一根竖.pn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3848100" y="3000375"/>
            <a:ext cx="317500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6" name="Picture 35" descr="E:\课件制作\常用图片\一根竖.pn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4071938" y="3000375"/>
            <a:ext cx="317500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7" name="Picture 35" descr="E:\课件制作\常用图片\一根竖.pn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3398838" y="3000375"/>
            <a:ext cx="317500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8" name="Picture 35" descr="E:\课件制作\常用图片\一根竖.pn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3622675" y="3000375"/>
            <a:ext cx="317500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9" name="Picture 35" descr="E:\课件制作\常用图片\一根竖.pn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3173413" y="3000375"/>
            <a:ext cx="317500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矩形 40"/>
          <p:cNvSpPr/>
          <p:nvPr/>
        </p:nvSpPr>
        <p:spPr bwMode="auto">
          <a:xfrm>
            <a:off x="357158" y="5786454"/>
            <a:ext cx="5786478" cy="57150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FF0000"/>
                </a:solidFill>
                <a:latin typeface="Arial" panose="020B0604020202020204" pitchFamily="34" charset="0"/>
              </a:rPr>
              <a:t>你在计算过程中遇到了什么新的问题吗？</a:t>
            </a:r>
            <a:endParaRPr kumimoji="0" lang="zh-CN" altLang="en-US" sz="2000" b="0" i="0" u="none" strike="noStrike" cap="none" normalizeH="0" baseline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9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2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500"/>
                                        <p:tgtEl>
                                          <p:spTgt spid="9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0" dur="500"/>
                                        <p:tgtEl>
                                          <p:spTgt spid="9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1" dur="500"/>
                                        <p:tgtEl>
                                          <p:spTgt spid="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5" dur="500"/>
                                        <p:tgtEl>
                                          <p:spTgt spid="9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2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2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2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2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2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2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2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2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9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46" grpId="0"/>
      <p:bldP spid="9247" grpId="0" animBg="1"/>
      <p:bldP spid="9248" grpId="0" animBg="1"/>
      <p:bldP spid="9249" grpId="0"/>
      <p:bldP spid="9250" grpId="0"/>
      <p:bldP spid="9251" grpId="0" animBg="1"/>
      <p:bldP spid="9252" grpId="0"/>
      <p:bldP spid="9253" grpId="0" animBg="1"/>
      <p:bldP spid="9254" grpId="0" animBg="1"/>
      <p:bldP spid="9255" grpId="0"/>
      <p:bldP spid="925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课堂探索</a:t>
            </a:r>
            <a:endParaRPr lang="zh-CN" altLang="zh-CN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43" name="Text Box 8"/>
          <p:cNvSpPr txBox="1">
            <a:spLocks noChangeArrowheads="1"/>
          </p:cNvSpPr>
          <p:nvPr/>
        </p:nvSpPr>
        <p:spPr bwMode="auto">
          <a:xfrm>
            <a:off x="1619250" y="1268413"/>
            <a:ext cx="18415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endParaRPr lang="zh-CN" altLang="en-US"/>
          </a:p>
        </p:txBody>
      </p:sp>
      <p:sp>
        <p:nvSpPr>
          <p:cNvPr id="10244" name="Text Box 9"/>
          <p:cNvSpPr txBox="1">
            <a:spLocks noChangeArrowheads="1"/>
          </p:cNvSpPr>
          <p:nvPr/>
        </p:nvSpPr>
        <p:spPr bwMode="auto">
          <a:xfrm>
            <a:off x="619125" y="1349375"/>
            <a:ext cx="188118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竖式计算。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5" name="Text Box 10"/>
          <p:cNvSpPr txBox="1">
            <a:spLocks noChangeArrowheads="1"/>
          </p:cNvSpPr>
          <p:nvPr/>
        </p:nvSpPr>
        <p:spPr bwMode="auto">
          <a:xfrm>
            <a:off x="2268538" y="1916113"/>
            <a:ext cx="1914525" cy="823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4800" b="1" dirty="0">
                <a:ea typeface="黑体" panose="02010609060101010101" pitchFamily="2" charset="-122"/>
              </a:rPr>
              <a:t>27+8=</a:t>
            </a:r>
            <a:endParaRPr lang="en-US" altLang="zh-CN" sz="4800" b="1" dirty="0">
              <a:ea typeface="黑体" panose="02010609060101010101" pitchFamily="2" charset="-122"/>
            </a:endParaRPr>
          </a:p>
        </p:txBody>
      </p:sp>
      <p:sp>
        <p:nvSpPr>
          <p:cNvPr id="10246" name="Text Box 11"/>
          <p:cNvSpPr txBox="1">
            <a:spLocks noChangeArrowheads="1"/>
          </p:cNvSpPr>
          <p:nvPr/>
        </p:nvSpPr>
        <p:spPr bwMode="auto">
          <a:xfrm>
            <a:off x="3132138" y="2924175"/>
            <a:ext cx="523875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4800" b="1"/>
              <a:t>2</a:t>
            </a:r>
            <a:endParaRPr lang="en-US" altLang="zh-CN" sz="4800" b="1"/>
          </a:p>
        </p:txBody>
      </p:sp>
      <p:sp>
        <p:nvSpPr>
          <p:cNvPr id="10247" name="Text Box 12"/>
          <p:cNvSpPr txBox="1">
            <a:spLocks noChangeArrowheads="1"/>
          </p:cNvSpPr>
          <p:nvPr/>
        </p:nvSpPr>
        <p:spPr bwMode="auto">
          <a:xfrm>
            <a:off x="3779838" y="2924175"/>
            <a:ext cx="523875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4800" b="1"/>
              <a:t>7</a:t>
            </a:r>
            <a:endParaRPr lang="en-US" altLang="zh-CN" sz="4800" b="1"/>
          </a:p>
        </p:txBody>
      </p:sp>
      <p:sp>
        <p:nvSpPr>
          <p:cNvPr id="10248" name="Text Box 13"/>
          <p:cNvSpPr txBox="1">
            <a:spLocks noChangeArrowheads="1"/>
          </p:cNvSpPr>
          <p:nvPr/>
        </p:nvSpPr>
        <p:spPr bwMode="auto">
          <a:xfrm>
            <a:off x="2411413" y="3716338"/>
            <a:ext cx="539750" cy="823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4800" b="1"/>
              <a:t>+</a:t>
            </a:r>
            <a:endParaRPr lang="en-US" altLang="zh-CN" sz="4800" b="1"/>
          </a:p>
        </p:txBody>
      </p:sp>
      <p:sp>
        <p:nvSpPr>
          <p:cNvPr id="10249" name="Text Box 14"/>
          <p:cNvSpPr txBox="1">
            <a:spLocks noChangeArrowheads="1"/>
          </p:cNvSpPr>
          <p:nvPr/>
        </p:nvSpPr>
        <p:spPr bwMode="auto">
          <a:xfrm>
            <a:off x="3779838" y="3716338"/>
            <a:ext cx="523875" cy="823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4800" b="1"/>
              <a:t>8</a:t>
            </a:r>
            <a:endParaRPr lang="en-US" altLang="zh-CN" sz="4800" b="1"/>
          </a:p>
        </p:txBody>
      </p:sp>
      <p:sp>
        <p:nvSpPr>
          <p:cNvPr id="10250" name="Line 15"/>
          <p:cNvSpPr>
            <a:spLocks noChangeShapeType="1"/>
          </p:cNvSpPr>
          <p:nvPr/>
        </p:nvSpPr>
        <p:spPr bwMode="auto">
          <a:xfrm>
            <a:off x="2195513" y="4508500"/>
            <a:ext cx="24479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1" name="Text Box 16"/>
          <p:cNvSpPr txBox="1">
            <a:spLocks noChangeArrowheads="1"/>
          </p:cNvSpPr>
          <p:nvPr/>
        </p:nvSpPr>
        <p:spPr bwMode="auto">
          <a:xfrm>
            <a:off x="3779838" y="4437063"/>
            <a:ext cx="523875" cy="823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4800" b="1"/>
              <a:t>5</a:t>
            </a:r>
            <a:endParaRPr lang="en-US" altLang="zh-CN" sz="4800" b="1"/>
          </a:p>
        </p:txBody>
      </p:sp>
      <p:sp>
        <p:nvSpPr>
          <p:cNvPr id="10252" name="Text Box 17"/>
          <p:cNvSpPr txBox="1">
            <a:spLocks noChangeArrowheads="1"/>
          </p:cNvSpPr>
          <p:nvPr/>
        </p:nvSpPr>
        <p:spPr bwMode="auto">
          <a:xfrm>
            <a:off x="3059113" y="4437063"/>
            <a:ext cx="647700" cy="823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4800" b="1"/>
              <a:t>3</a:t>
            </a:r>
            <a:endParaRPr lang="en-US" altLang="zh-CN" sz="4800" b="1"/>
          </a:p>
        </p:txBody>
      </p:sp>
      <p:sp>
        <p:nvSpPr>
          <p:cNvPr id="10253" name="Text Box 18"/>
          <p:cNvSpPr txBox="1">
            <a:spLocks noChangeArrowheads="1"/>
          </p:cNvSpPr>
          <p:nvPr/>
        </p:nvSpPr>
        <p:spPr bwMode="auto">
          <a:xfrm>
            <a:off x="3276600" y="4149725"/>
            <a:ext cx="325438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2000" b="1">
                <a:solidFill>
                  <a:srgbClr val="CC0000"/>
                </a:solidFill>
              </a:rPr>
              <a:t>1</a:t>
            </a:r>
            <a:endParaRPr lang="en-US" altLang="zh-CN" sz="2000" b="1">
              <a:solidFill>
                <a:srgbClr val="CC0000"/>
              </a:solidFill>
            </a:endParaRPr>
          </a:p>
        </p:txBody>
      </p:sp>
      <p:sp>
        <p:nvSpPr>
          <p:cNvPr id="10254" name="Text Box 19"/>
          <p:cNvSpPr txBox="1">
            <a:spLocks noChangeArrowheads="1"/>
          </p:cNvSpPr>
          <p:nvPr/>
        </p:nvSpPr>
        <p:spPr bwMode="auto">
          <a:xfrm>
            <a:off x="4067175" y="1916113"/>
            <a:ext cx="863600" cy="823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4800" b="1" dirty="0"/>
              <a:t>35</a:t>
            </a:r>
            <a:endParaRPr lang="en-US" altLang="zh-CN" sz="4800" b="1" dirty="0"/>
          </a:p>
        </p:txBody>
      </p:sp>
      <p:sp>
        <p:nvSpPr>
          <p:cNvPr id="10255" name="TextBox 16"/>
          <p:cNvSpPr txBox="1">
            <a:spLocks noChangeArrowheads="1"/>
          </p:cNvSpPr>
          <p:nvPr/>
        </p:nvSpPr>
        <p:spPr bwMode="auto">
          <a:xfrm>
            <a:off x="1206500" y="5373688"/>
            <a:ext cx="5294326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相同数位对齐，从个位算起，个位上的数相加满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，向十位进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56" name="Picture 14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6659563" y="2060575"/>
            <a:ext cx="1681162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2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800" decel="1000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rAng="0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  <p:bldP spid="10247" grpId="0"/>
      <p:bldP spid="10247" grpId="1"/>
      <p:bldP spid="10248" grpId="0"/>
      <p:bldP spid="10249" grpId="0"/>
      <p:bldP spid="10249" grpId="1"/>
      <p:bldP spid="10250" grpId="0" animBg="1"/>
      <p:bldP spid="10251" grpId="0"/>
      <p:bldP spid="10252" grpId="0"/>
      <p:bldP spid="10253" grpId="0"/>
      <p:bldP spid="10254" grpId="0"/>
      <p:bldP spid="1025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35" descr="E:\课件制作\临时图片\数学一年级下册_页面_070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500563" y="1928813"/>
            <a:ext cx="4205287" cy="421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5" descr="E:\课件制作\临时图片\数学一年级下册_页面_07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1800" y="1928813"/>
            <a:ext cx="4135438" cy="421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课堂练习</a:t>
            </a:r>
            <a:endParaRPr lang="zh-CN" altLang="zh-CN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269" name="Text Box 4"/>
          <p:cNvSpPr txBox="1">
            <a:spLocks noChangeArrowheads="1"/>
          </p:cNvSpPr>
          <p:nvPr/>
        </p:nvSpPr>
        <p:spPr bwMode="auto">
          <a:xfrm>
            <a:off x="449263" y="1344613"/>
            <a:ext cx="34798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圈一圈，算一算。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0" name="Text Box 9"/>
          <p:cNvSpPr txBox="1">
            <a:spLocks noChangeArrowheads="1"/>
          </p:cNvSpPr>
          <p:nvPr/>
        </p:nvSpPr>
        <p:spPr bwMode="auto">
          <a:xfrm>
            <a:off x="5867400" y="4010025"/>
            <a:ext cx="1841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endParaRPr lang="zh-CN" altLang="en-US" b="1"/>
          </a:p>
        </p:txBody>
      </p:sp>
      <p:sp>
        <p:nvSpPr>
          <p:cNvPr id="11271" name="Text Box 10"/>
          <p:cNvSpPr txBox="1">
            <a:spLocks noChangeArrowheads="1"/>
          </p:cNvSpPr>
          <p:nvPr/>
        </p:nvSpPr>
        <p:spPr bwMode="auto">
          <a:xfrm>
            <a:off x="5618163" y="3954463"/>
            <a:ext cx="3905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altLang="zh-CN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77" name="Text Box 13"/>
          <p:cNvSpPr txBox="1">
            <a:spLocks noChangeArrowheads="1"/>
          </p:cNvSpPr>
          <p:nvPr/>
        </p:nvSpPr>
        <p:spPr bwMode="auto">
          <a:xfrm>
            <a:off x="1697038" y="4849813"/>
            <a:ext cx="382587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2800" b="1">
                <a:solidFill>
                  <a:schemeClr val="hlink"/>
                </a:solidFill>
              </a:rPr>
              <a:t>3</a:t>
            </a:r>
            <a:endParaRPr lang="en-US" altLang="zh-CN" sz="2800" b="1">
              <a:solidFill>
                <a:schemeClr val="hlink"/>
              </a:solidFill>
            </a:endParaRPr>
          </a:p>
        </p:txBody>
      </p:sp>
      <p:sp>
        <p:nvSpPr>
          <p:cNvPr id="11278" name="Text Box 14"/>
          <p:cNvSpPr txBox="1">
            <a:spLocks noChangeArrowheads="1"/>
          </p:cNvSpPr>
          <p:nvPr/>
        </p:nvSpPr>
        <p:spPr bwMode="auto">
          <a:xfrm>
            <a:off x="2547938" y="4849813"/>
            <a:ext cx="382587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2800" b="1">
                <a:solidFill>
                  <a:schemeClr val="hlink"/>
                </a:solidFill>
              </a:rPr>
              <a:t>8</a:t>
            </a:r>
            <a:endParaRPr lang="en-US" altLang="zh-CN" sz="2800" b="1">
              <a:solidFill>
                <a:schemeClr val="hlink"/>
              </a:solidFill>
            </a:endParaRPr>
          </a:p>
        </p:txBody>
      </p:sp>
      <p:sp>
        <p:nvSpPr>
          <p:cNvPr id="11279" name="Text Box 15"/>
          <p:cNvSpPr txBox="1">
            <a:spLocks noChangeArrowheads="1"/>
          </p:cNvSpPr>
          <p:nvPr/>
        </p:nvSpPr>
        <p:spPr bwMode="auto">
          <a:xfrm>
            <a:off x="3268663" y="4849813"/>
            <a:ext cx="5810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2800" b="1">
                <a:solidFill>
                  <a:schemeClr val="hlink"/>
                </a:solidFill>
              </a:rPr>
              <a:t>11</a:t>
            </a:r>
            <a:endParaRPr lang="en-US" altLang="zh-CN" sz="2800" b="1">
              <a:solidFill>
                <a:schemeClr val="hlink"/>
              </a:solidFill>
            </a:endParaRPr>
          </a:p>
        </p:txBody>
      </p:sp>
      <p:sp>
        <p:nvSpPr>
          <p:cNvPr id="11280" name="Text Box 16"/>
          <p:cNvSpPr txBox="1">
            <a:spLocks noChangeArrowheads="1"/>
          </p:cNvSpPr>
          <p:nvPr/>
        </p:nvSpPr>
        <p:spPr bwMode="auto">
          <a:xfrm>
            <a:off x="1644650" y="5599113"/>
            <a:ext cx="5810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2800" b="1">
                <a:solidFill>
                  <a:schemeClr val="hlink"/>
                </a:solidFill>
              </a:rPr>
              <a:t>30</a:t>
            </a:r>
            <a:endParaRPr lang="en-US" altLang="zh-CN" sz="2800" b="1">
              <a:solidFill>
                <a:schemeClr val="hlink"/>
              </a:solidFill>
            </a:endParaRPr>
          </a:p>
        </p:txBody>
      </p:sp>
      <p:sp>
        <p:nvSpPr>
          <p:cNvPr id="11281" name="Text Box 17"/>
          <p:cNvSpPr txBox="1">
            <a:spLocks noChangeArrowheads="1"/>
          </p:cNvSpPr>
          <p:nvPr/>
        </p:nvSpPr>
        <p:spPr bwMode="auto">
          <a:xfrm>
            <a:off x="2436813" y="5599113"/>
            <a:ext cx="5810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2800" b="1">
                <a:solidFill>
                  <a:schemeClr val="hlink"/>
                </a:solidFill>
              </a:rPr>
              <a:t>11</a:t>
            </a:r>
            <a:endParaRPr lang="en-US" altLang="zh-CN" sz="2800" b="1">
              <a:solidFill>
                <a:schemeClr val="hlink"/>
              </a:solidFill>
            </a:endParaRPr>
          </a:p>
        </p:txBody>
      </p:sp>
      <p:sp>
        <p:nvSpPr>
          <p:cNvPr id="11282" name="Text Box 18"/>
          <p:cNvSpPr txBox="1">
            <a:spLocks noChangeArrowheads="1"/>
          </p:cNvSpPr>
          <p:nvPr/>
        </p:nvSpPr>
        <p:spPr bwMode="auto">
          <a:xfrm>
            <a:off x="3300413" y="5599113"/>
            <a:ext cx="5810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2800" b="1">
                <a:solidFill>
                  <a:schemeClr val="hlink"/>
                </a:solidFill>
              </a:rPr>
              <a:t>41</a:t>
            </a:r>
            <a:endParaRPr lang="en-US" altLang="zh-CN" sz="2800" b="1">
              <a:solidFill>
                <a:schemeClr val="hlink"/>
              </a:solidFill>
            </a:endParaRPr>
          </a:p>
        </p:txBody>
      </p:sp>
      <p:sp>
        <p:nvSpPr>
          <p:cNvPr id="11283" name="Text Box 19"/>
          <p:cNvSpPr txBox="1">
            <a:spLocks noChangeArrowheads="1"/>
          </p:cNvSpPr>
          <p:nvPr/>
        </p:nvSpPr>
        <p:spPr bwMode="auto">
          <a:xfrm>
            <a:off x="2725738" y="4010025"/>
            <a:ext cx="58102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2800" b="1">
                <a:solidFill>
                  <a:schemeClr val="hlink"/>
                </a:solidFill>
              </a:rPr>
              <a:t>41</a:t>
            </a:r>
            <a:endParaRPr lang="en-US" altLang="zh-CN" sz="2800" b="1">
              <a:solidFill>
                <a:schemeClr val="hlink"/>
              </a:solidFill>
            </a:endParaRPr>
          </a:p>
        </p:txBody>
      </p:sp>
      <p:sp>
        <p:nvSpPr>
          <p:cNvPr id="11284" name="Text Box 20"/>
          <p:cNvSpPr txBox="1">
            <a:spLocks noChangeArrowheads="1"/>
          </p:cNvSpPr>
          <p:nvPr/>
        </p:nvSpPr>
        <p:spPr bwMode="auto">
          <a:xfrm>
            <a:off x="6929438" y="4010025"/>
            <a:ext cx="58102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2800" b="1">
                <a:solidFill>
                  <a:schemeClr val="hlink"/>
                </a:solidFill>
              </a:rPr>
              <a:t>50</a:t>
            </a:r>
            <a:endParaRPr lang="en-US" altLang="zh-CN" sz="2800" b="1">
              <a:solidFill>
                <a:schemeClr val="hlink"/>
              </a:solidFill>
            </a:endParaRPr>
          </a:p>
        </p:txBody>
      </p:sp>
      <p:sp>
        <p:nvSpPr>
          <p:cNvPr id="11285" name="Text Box 21"/>
          <p:cNvSpPr txBox="1">
            <a:spLocks noChangeArrowheads="1"/>
          </p:cNvSpPr>
          <p:nvPr/>
        </p:nvSpPr>
        <p:spPr bwMode="auto">
          <a:xfrm>
            <a:off x="5932488" y="4849813"/>
            <a:ext cx="382587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2800" b="1">
                <a:solidFill>
                  <a:schemeClr val="hlink"/>
                </a:solidFill>
              </a:rPr>
              <a:t>5</a:t>
            </a:r>
            <a:endParaRPr lang="en-US" altLang="zh-CN" sz="2800" b="1">
              <a:solidFill>
                <a:schemeClr val="hlink"/>
              </a:solidFill>
            </a:endParaRPr>
          </a:p>
        </p:txBody>
      </p:sp>
      <p:sp>
        <p:nvSpPr>
          <p:cNvPr id="11286" name="Text Box 22"/>
          <p:cNvSpPr txBox="1">
            <a:spLocks noChangeArrowheads="1"/>
          </p:cNvSpPr>
          <p:nvPr/>
        </p:nvSpPr>
        <p:spPr bwMode="auto">
          <a:xfrm>
            <a:off x="6724650" y="4849813"/>
            <a:ext cx="382588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2800" b="1">
                <a:solidFill>
                  <a:schemeClr val="hlink"/>
                </a:solidFill>
              </a:rPr>
              <a:t>5</a:t>
            </a:r>
            <a:endParaRPr lang="en-US" altLang="zh-CN" sz="2800" b="1">
              <a:solidFill>
                <a:schemeClr val="hlink"/>
              </a:solidFill>
            </a:endParaRPr>
          </a:p>
        </p:txBody>
      </p:sp>
      <p:sp>
        <p:nvSpPr>
          <p:cNvPr id="11287" name="Text Box 23"/>
          <p:cNvSpPr txBox="1">
            <a:spLocks noChangeArrowheads="1"/>
          </p:cNvSpPr>
          <p:nvPr/>
        </p:nvSpPr>
        <p:spPr bwMode="auto">
          <a:xfrm>
            <a:off x="7475538" y="4849813"/>
            <a:ext cx="5810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2800" b="1">
                <a:solidFill>
                  <a:schemeClr val="hlink"/>
                </a:solidFill>
              </a:rPr>
              <a:t>10</a:t>
            </a:r>
            <a:endParaRPr lang="en-US" altLang="zh-CN" sz="2800" b="1">
              <a:solidFill>
                <a:schemeClr val="hlink"/>
              </a:solidFill>
            </a:endParaRPr>
          </a:p>
        </p:txBody>
      </p:sp>
      <p:sp>
        <p:nvSpPr>
          <p:cNvPr id="11288" name="Text Box 24"/>
          <p:cNvSpPr txBox="1">
            <a:spLocks noChangeArrowheads="1"/>
          </p:cNvSpPr>
          <p:nvPr/>
        </p:nvSpPr>
        <p:spPr bwMode="auto">
          <a:xfrm>
            <a:off x="5865813" y="5599113"/>
            <a:ext cx="5810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2800" b="1">
                <a:solidFill>
                  <a:schemeClr val="hlink"/>
                </a:solidFill>
              </a:rPr>
              <a:t>40</a:t>
            </a:r>
            <a:endParaRPr lang="en-US" altLang="zh-CN" sz="2800" b="1">
              <a:solidFill>
                <a:schemeClr val="hlink"/>
              </a:solidFill>
            </a:endParaRPr>
          </a:p>
        </p:txBody>
      </p:sp>
      <p:sp>
        <p:nvSpPr>
          <p:cNvPr id="11289" name="Text Box 25"/>
          <p:cNvSpPr txBox="1">
            <a:spLocks noChangeArrowheads="1"/>
          </p:cNvSpPr>
          <p:nvPr/>
        </p:nvSpPr>
        <p:spPr bwMode="auto">
          <a:xfrm>
            <a:off x="6634163" y="5599113"/>
            <a:ext cx="60325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800" b="1">
                <a:solidFill>
                  <a:schemeClr val="hlink"/>
                </a:solidFill>
              </a:rPr>
              <a:t>10</a:t>
            </a:r>
            <a:endParaRPr lang="en-US" altLang="zh-CN" sz="2800" b="1">
              <a:solidFill>
                <a:schemeClr val="hlink"/>
              </a:solidFill>
            </a:endParaRPr>
          </a:p>
        </p:txBody>
      </p:sp>
      <p:sp>
        <p:nvSpPr>
          <p:cNvPr id="11290" name="Text Box 26"/>
          <p:cNvSpPr txBox="1">
            <a:spLocks noChangeArrowheads="1"/>
          </p:cNvSpPr>
          <p:nvPr/>
        </p:nvSpPr>
        <p:spPr bwMode="auto">
          <a:xfrm>
            <a:off x="7477125" y="5599113"/>
            <a:ext cx="5810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2800" b="1">
                <a:solidFill>
                  <a:schemeClr val="hlink"/>
                </a:solidFill>
              </a:rPr>
              <a:t>50</a:t>
            </a:r>
            <a:endParaRPr lang="en-US" altLang="zh-CN" sz="2800" b="1">
              <a:solidFill>
                <a:schemeClr val="hlink"/>
              </a:solidFill>
            </a:endParaRPr>
          </a:p>
        </p:txBody>
      </p:sp>
      <p:sp>
        <p:nvSpPr>
          <p:cNvPr id="11292" name="Rectangle 28"/>
          <p:cNvSpPr>
            <a:spLocks noChangeArrowheads="1"/>
          </p:cNvSpPr>
          <p:nvPr/>
        </p:nvSpPr>
        <p:spPr bwMode="auto">
          <a:xfrm>
            <a:off x="6972300" y="2016125"/>
            <a:ext cx="1150938" cy="1619250"/>
          </a:xfrm>
          <a:prstGeom prst="rect">
            <a:avLst/>
          </a:prstGeom>
          <a:noFill/>
          <a:ln w="28575">
            <a:solidFill>
              <a:schemeClr val="hlink"/>
            </a:solidFill>
            <a:miter lim="800000"/>
          </a:ln>
        </p:spPr>
        <p:txBody>
          <a:bodyPr wrap="none" anchor="ctr"/>
          <a:lstStyle/>
          <a:p>
            <a:pPr algn="ctr" eaLnBrk="1" hangingPunct="1"/>
            <a:endParaRPr lang="zh-CN" altLang="en-US"/>
          </a:p>
        </p:txBody>
      </p:sp>
      <p:grpSp>
        <p:nvGrpSpPr>
          <p:cNvPr id="2" name="组合 39"/>
          <p:cNvGrpSpPr/>
          <p:nvPr/>
        </p:nvGrpSpPr>
        <p:grpSpPr>
          <a:xfrm>
            <a:off x="2200275" y="2214563"/>
            <a:ext cx="1908175" cy="1366837"/>
            <a:chOff x="2200270" y="2214554"/>
            <a:chExt cx="1908000" cy="1366838"/>
          </a:xfrm>
        </p:grpSpPr>
        <p:sp>
          <p:nvSpPr>
            <p:cNvPr id="3" name="Line 29"/>
            <p:cNvSpPr>
              <a:spLocks noChangeShapeType="1"/>
            </p:cNvSpPr>
            <p:nvPr/>
          </p:nvSpPr>
          <p:spPr bwMode="auto">
            <a:xfrm>
              <a:off x="2200270" y="2214554"/>
              <a:ext cx="647700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" name="Line 30"/>
            <p:cNvSpPr>
              <a:spLocks noChangeShapeType="1"/>
            </p:cNvSpPr>
            <p:nvPr/>
          </p:nvSpPr>
          <p:spPr bwMode="auto">
            <a:xfrm flipH="1">
              <a:off x="2200270" y="2214554"/>
              <a:ext cx="0" cy="1366838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" name="Line 31"/>
            <p:cNvSpPr>
              <a:spLocks noChangeShapeType="1"/>
            </p:cNvSpPr>
            <p:nvPr/>
          </p:nvSpPr>
          <p:spPr bwMode="auto">
            <a:xfrm>
              <a:off x="2200270" y="3581392"/>
              <a:ext cx="1908000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291" name="Line 32"/>
            <p:cNvSpPr>
              <a:spLocks noChangeShapeType="1"/>
            </p:cNvSpPr>
            <p:nvPr/>
          </p:nvSpPr>
          <p:spPr bwMode="auto">
            <a:xfrm flipH="1" flipV="1">
              <a:off x="4083085" y="2862254"/>
              <a:ext cx="0" cy="719138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" name="Line 33"/>
            <p:cNvSpPr>
              <a:spLocks noChangeShapeType="1"/>
            </p:cNvSpPr>
            <p:nvPr/>
          </p:nvSpPr>
          <p:spPr bwMode="auto">
            <a:xfrm flipH="1">
              <a:off x="2849558" y="2214554"/>
              <a:ext cx="0" cy="64770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293" name="Line 34"/>
            <p:cNvSpPr>
              <a:spLocks noChangeShapeType="1"/>
            </p:cNvSpPr>
            <p:nvPr/>
          </p:nvSpPr>
          <p:spPr bwMode="auto">
            <a:xfrm>
              <a:off x="2849558" y="2862254"/>
              <a:ext cx="1224000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11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1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7" grpId="0"/>
      <p:bldP spid="11278" grpId="0"/>
      <p:bldP spid="11279" grpId="0"/>
      <p:bldP spid="11280" grpId="0"/>
      <p:bldP spid="11281" grpId="0"/>
      <p:bldP spid="11282" grpId="0"/>
      <p:bldP spid="11283" grpId="0"/>
      <p:bldP spid="11284" grpId="0"/>
      <p:bldP spid="11285" grpId="0"/>
      <p:bldP spid="11286" grpId="0"/>
      <p:bldP spid="11287" grpId="0"/>
      <p:bldP spid="11288" grpId="0"/>
      <p:bldP spid="11289" grpId="0"/>
      <p:bldP spid="11290" grpId="0"/>
      <p:bldP spid="1129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3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403225" y="1412875"/>
            <a:ext cx="1525588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标题 1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课堂练习</a:t>
            </a:r>
            <a:endParaRPr lang="zh-CN" altLang="zh-CN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292" name="TextBox 4"/>
          <p:cNvSpPr txBox="1">
            <a:spLocks noChangeArrowheads="1"/>
          </p:cNvSpPr>
          <p:nvPr/>
        </p:nvSpPr>
        <p:spPr bwMode="auto">
          <a:xfrm>
            <a:off x="2943225" y="2159000"/>
            <a:ext cx="1787669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4400" b="1" dirty="0"/>
              <a:t>8+27=</a:t>
            </a:r>
            <a:endParaRPr lang="zh-CN" altLang="en-US" sz="4400" b="1" dirty="0"/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1547813" y="3390900"/>
            <a:ext cx="543129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indent="-611505" algn="ctr" eaLnBrk="1" hangingPunct="1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尝试计算，与</a:t>
            </a: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27+8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有什么异同？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1547813" y="4254500"/>
            <a:ext cx="18473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indent="-611505" algn="ctr" eaLnBrk="1" hangingPunct="1"/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1547813" y="5046663"/>
            <a:ext cx="6810375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-611505" eaLnBrk="1" hangingPunct="1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两个加数完全相同，只是交换了它们的位置，计算方法相同，结果也相同。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1704975" y="1349375"/>
            <a:ext cx="141577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</a:rPr>
              <a:t>试一试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/>
      <p:bldP spid="12295" grpId="0"/>
      <p:bldP spid="12296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9a358312-295d-4443-b3e5-a1c827b4e39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555</Words>
  <Application>WPS 演示</Application>
  <PresentationFormat>全屏显示(4:3)</PresentationFormat>
  <Paragraphs>152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Wingdings</vt:lpstr>
      <vt:lpstr>Calibri</vt:lpstr>
      <vt:lpstr>黑体</vt:lpstr>
      <vt:lpstr>隶书</vt:lpstr>
      <vt:lpstr>华文新魏</vt:lpstr>
      <vt:lpstr>Times New Roman</vt:lpstr>
      <vt:lpstr>幼圆</vt:lpstr>
      <vt:lpstr>Arial</vt:lpstr>
      <vt:lpstr>Arial Unicode MS</vt:lpstr>
      <vt:lpstr>第一PPT模板网-WWW.1PPT.COM</vt:lpstr>
      <vt:lpstr>进位加法</vt:lpstr>
      <vt:lpstr>课堂引入</vt:lpstr>
      <vt:lpstr>课堂引入</vt:lpstr>
      <vt:lpstr>课堂探索</vt:lpstr>
      <vt:lpstr>课堂探索</vt:lpstr>
      <vt:lpstr>课堂探索</vt:lpstr>
      <vt:lpstr>课堂探索</vt:lpstr>
      <vt:lpstr>课堂练习</vt:lpstr>
      <vt:lpstr>课堂练习</vt:lpstr>
      <vt:lpstr>课堂练习</vt:lpstr>
      <vt:lpstr>课堂总结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2021-06-27T14:12:00Z</cp:lastPrinted>
  <dcterms:created xsi:type="dcterms:W3CDTF">2021-06-27T14:12:00Z</dcterms:created>
  <dcterms:modified xsi:type="dcterms:W3CDTF">2023-01-27T10:38:23Z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107C8FF45FF0431F9786EFAEEABF8E85</vt:lpwstr>
  </property>
  <property fmtid="{D5CDD505-2E9C-101B-9397-08002B2CF9AE}" pid="7" name="KSOProductBuildVer">
    <vt:lpwstr>2052-11.1.0.13703</vt:lpwstr>
  </property>
</Properties>
</file>