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64" r:id="rId5"/>
    <p:sldId id="280" r:id="rId6"/>
    <p:sldId id="281" r:id="rId7"/>
    <p:sldId id="258" r:id="rId8"/>
    <p:sldId id="273" r:id="rId9"/>
    <p:sldId id="274" r:id="rId10"/>
    <p:sldId id="265" r:id="rId11"/>
    <p:sldId id="269" r:id="rId12"/>
    <p:sldId id="277" r:id="rId13"/>
    <p:sldId id="270" r:id="rId14"/>
    <p:sldId id="267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DAD4-ADC3-4751-92E5-42F7160403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47A9C-1B1E-4452-BD89-CA6F6EAF70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E536-7CB0-4D7F-AAC1-F3F9C2324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E3B50-A0BF-4E75-8151-63016380BE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2021/6/3 Thursday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11.emf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11.emf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8.jpeg"/><Relationship Id="rId2" Type="http://schemas.openxmlformats.org/officeDocument/2006/relationships/image" Target="../media/image11.emf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4" y="1280160"/>
            <a:ext cx="8676640" cy="557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93905" y="2565633"/>
            <a:ext cx="515399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00A1E9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退 位 减 法</a:t>
            </a:r>
            <a:endParaRPr lang="en-US" altLang="zh-CN" sz="8000" dirty="0">
              <a:solidFill>
                <a:srgbClr val="00A1E9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792" y="973709"/>
            <a:ext cx="4343400" cy="2993965"/>
          </a:xfrm>
          <a:prstGeom prst="rect">
            <a:avLst/>
          </a:prstGeom>
        </p:spPr>
      </p:pic>
      <p:pic>
        <p:nvPicPr>
          <p:cNvPr id="7" name="内容占位符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66230" y="1420455"/>
            <a:ext cx="1003676" cy="954108"/>
          </a:xfrm>
          <a:prstGeom prst="rect">
            <a:avLst/>
          </a:prstGeom>
        </p:spPr>
      </p:pic>
      <p:sp>
        <p:nvSpPr>
          <p:cNvPr id="2" name="思想气泡: 云 1"/>
          <p:cNvSpPr/>
          <p:nvPr/>
        </p:nvSpPr>
        <p:spPr>
          <a:xfrm>
            <a:off x="9875540" y="539110"/>
            <a:ext cx="1808220" cy="801277"/>
          </a:xfrm>
          <a:prstGeom prst="cloudCallout">
            <a:avLst>
              <a:gd name="adj1" fmla="val -60036"/>
              <a:gd name="adj2" fmla="val 67188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8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思想气泡: 云 9"/>
          <p:cNvSpPr/>
          <p:nvPr/>
        </p:nvSpPr>
        <p:spPr>
          <a:xfrm>
            <a:off x="4598826" y="430634"/>
            <a:ext cx="1808220" cy="801277"/>
          </a:xfrm>
          <a:prstGeom prst="cloudCallout">
            <a:avLst>
              <a:gd name="adj1" fmla="val 70413"/>
              <a:gd name="adj2" fmla="val 52664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8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5214" y="2107146"/>
            <a:ext cx="3342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你能提出数学问题并解决吗？</a:t>
            </a:r>
            <a:endParaRPr lang="zh-CN" altLang="en-US" sz="2800" b="1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1" name="思想气泡: 云 10"/>
          <p:cNvSpPr/>
          <p:nvPr/>
        </p:nvSpPr>
        <p:spPr>
          <a:xfrm>
            <a:off x="5043460" y="2008584"/>
            <a:ext cx="1404319" cy="801277"/>
          </a:xfrm>
          <a:prstGeom prst="cloudCallout">
            <a:avLst>
              <a:gd name="adj1" fmla="val 114905"/>
              <a:gd name="adj2" fmla="val 50508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8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思想气泡: 云 11"/>
          <p:cNvSpPr/>
          <p:nvPr/>
        </p:nvSpPr>
        <p:spPr>
          <a:xfrm>
            <a:off x="10481607" y="2327541"/>
            <a:ext cx="1404319" cy="801277"/>
          </a:xfrm>
          <a:prstGeom prst="cloudCallout">
            <a:avLst>
              <a:gd name="adj1" fmla="val -119770"/>
              <a:gd name="adj2" fmla="val 72099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8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6570" y="4356997"/>
            <a:ext cx="4899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4"/>
              </a:buBlip>
            </a:pPr>
            <a:r>
              <a:rPr lang="zh-CN" altLang="en-US" sz="2000" b="1">
                <a:solidFill>
                  <a:srgbClr val="0070C0"/>
                </a:solidFill>
              </a:rPr>
              <a:t>问题</a:t>
            </a:r>
            <a:r>
              <a:rPr lang="en-US" altLang="zh-CN" sz="2000" b="1">
                <a:solidFill>
                  <a:srgbClr val="0070C0"/>
                </a:solidFill>
              </a:rPr>
              <a:t>1</a:t>
            </a:r>
            <a:r>
              <a:rPr lang="zh-CN" altLang="en-US" sz="2000" b="1">
                <a:solidFill>
                  <a:srgbClr val="0070C0"/>
                </a:solidFill>
              </a:rPr>
              <a:t>：猪爸爸比佩奇大多少岁？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36570" y="4910754"/>
            <a:ext cx="4684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4"/>
              </a:buBlip>
            </a:pPr>
            <a:r>
              <a:rPr lang="zh-CN" altLang="en-US" sz="2000" b="1" dirty="0">
                <a:solidFill>
                  <a:srgbClr val="0070C0"/>
                </a:solidFill>
              </a:rPr>
              <a:t>问题</a:t>
            </a:r>
            <a:r>
              <a:rPr lang="en-US" altLang="zh-CN" sz="2000" b="1" dirty="0">
                <a:solidFill>
                  <a:srgbClr val="0070C0"/>
                </a:solidFill>
              </a:rPr>
              <a:t>2</a:t>
            </a:r>
            <a:r>
              <a:rPr lang="zh-CN" altLang="en-US" sz="2000" b="1" dirty="0">
                <a:solidFill>
                  <a:srgbClr val="0070C0"/>
                </a:solidFill>
              </a:rPr>
              <a:t>：佩奇比猪妈妈小多少岁？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89703" y="4348801"/>
            <a:ext cx="97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B0F0"/>
                </a:solidFill>
              </a:rPr>
              <a:t>35-7=</a:t>
            </a:r>
            <a:endParaRPr lang="zh-CN" altLang="en-US" sz="2000" b="1">
              <a:solidFill>
                <a:srgbClr val="00B0F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61435" y="4898791"/>
            <a:ext cx="100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B0F0"/>
                </a:solidFill>
              </a:rPr>
              <a:t>32-7=</a:t>
            </a:r>
            <a:endParaRPr lang="zh-CN" altLang="en-US" sz="2000" b="1">
              <a:solidFill>
                <a:srgbClr val="00B0F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0308" y="5470289"/>
            <a:ext cx="4684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4"/>
              </a:buBlip>
            </a:pPr>
            <a:r>
              <a:rPr lang="zh-CN" altLang="en-US" sz="2000" b="1">
                <a:solidFill>
                  <a:srgbClr val="0070C0"/>
                </a:solidFill>
              </a:rPr>
              <a:t>其他数学问题</a:t>
            </a:r>
            <a:r>
              <a:rPr lang="en-US" altLang="zh-CN" sz="2000" b="1">
                <a:solidFill>
                  <a:srgbClr val="0070C0"/>
                </a:solidFill>
              </a:rPr>
              <a:t>……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06813" y="4348801"/>
            <a:ext cx="1194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B0F0"/>
                </a:solidFill>
              </a:rPr>
              <a:t>28</a:t>
            </a:r>
            <a:r>
              <a:rPr lang="zh-CN" altLang="en-US" sz="2000" b="1">
                <a:solidFill>
                  <a:srgbClr val="00B0F0"/>
                </a:solidFill>
              </a:rPr>
              <a:t>（岁）</a:t>
            </a:r>
            <a:endParaRPr lang="zh-CN" altLang="en-US" sz="2000" b="1">
              <a:solidFill>
                <a:srgbClr val="00B0F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11783" y="4899543"/>
            <a:ext cx="1189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B0F0"/>
                </a:solidFill>
              </a:rPr>
              <a:t>25</a:t>
            </a:r>
            <a:r>
              <a:rPr lang="zh-CN" altLang="en-US" sz="2000" b="1">
                <a:solidFill>
                  <a:srgbClr val="00B0F0"/>
                </a:solidFill>
              </a:rPr>
              <a:t>（岁）</a:t>
            </a:r>
            <a:endParaRPr lang="zh-CN" altLang="en-US" sz="2000" b="1">
              <a:solidFill>
                <a:srgbClr val="00B0F0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22885" y="3582076"/>
            <a:ext cx="1090366" cy="67889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802046" y="4748911"/>
            <a:ext cx="1090366" cy="67889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154312" y="3582076"/>
            <a:ext cx="1090366" cy="6788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0638" y="711501"/>
            <a:ext cx="1218505" cy="1446550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98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514047" y="711501"/>
            <a:ext cx="74431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我会在方框里填合适的数，你会填吗？</a:t>
            </a:r>
            <a:endParaRPr lang="zh-CN" altLang="en-US" sz="4400" b="1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34761" y="3054129"/>
            <a:ext cx="507846" cy="553998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600" b="1">
                <a:solidFill>
                  <a:srgbClr val="00A1E9"/>
                </a:solidFill>
              </a:rPr>
              <a:t>6</a:t>
            </a:r>
            <a:endParaRPr lang="zh-CN" altLang="en-US" sz="3600" b="1">
              <a:solidFill>
                <a:srgbClr val="00A1E9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18613" y="4520797"/>
            <a:ext cx="507846" cy="553998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00A1E9"/>
                </a:solidFill>
              </a:rPr>
              <a:t>9</a:t>
            </a:r>
            <a:endParaRPr lang="zh-CN" altLang="en-US" sz="3600" b="1">
              <a:solidFill>
                <a:srgbClr val="00A1E9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17878" y="3752647"/>
            <a:ext cx="507846" cy="553998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-</a:t>
            </a:r>
            <a:endParaRPr lang="zh-CN" altLang="en-US" sz="3600" b="1">
              <a:solidFill>
                <a:srgbClr val="EE498D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117878" y="4413443"/>
            <a:ext cx="1724729" cy="0"/>
          </a:xfrm>
          <a:prstGeom prst="line">
            <a:avLst/>
          </a:prstGeom>
          <a:ln w="28575">
            <a:solidFill>
              <a:srgbClr val="EE49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752087" y="3623203"/>
            <a:ext cx="951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A1E9"/>
                </a:solidFill>
              </a:rPr>
              <a:t>45-</a:t>
            </a:r>
            <a:endParaRPr lang="zh-CN" altLang="en-US" sz="3600" b="1">
              <a:solidFill>
                <a:srgbClr val="00A1E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6776" y="3555500"/>
            <a:ext cx="1310765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zh-CN" sz="4400" b="1">
                <a:solidFill>
                  <a:srgbClr val="00A1E9"/>
                </a:solidFill>
              </a:rPr>
              <a:t>&gt;36</a:t>
            </a:r>
            <a:endParaRPr lang="zh-CN" altLang="en-US" sz="3600" b="1">
              <a:solidFill>
                <a:srgbClr val="00A1E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50945" y="3724863"/>
            <a:ext cx="65146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8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34761" y="3787033"/>
            <a:ext cx="507846" cy="553998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600" b="1">
                <a:solidFill>
                  <a:srgbClr val="00A1E9"/>
                </a:solidFill>
              </a:rPr>
              <a:t>7</a:t>
            </a:r>
            <a:endParaRPr lang="zh-CN" altLang="en-US" sz="3600" b="1">
              <a:solidFill>
                <a:srgbClr val="00A1E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55517" y="4539269"/>
            <a:ext cx="507846" cy="553998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1</a:t>
            </a:r>
            <a:endParaRPr lang="zh-CN" altLang="en-US" sz="3600" b="1">
              <a:solidFill>
                <a:srgbClr val="EE498D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75093" y="4387782"/>
            <a:ext cx="1090366" cy="6788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051555" y="4387782"/>
            <a:ext cx="1090366" cy="6788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78449" y="4391684"/>
            <a:ext cx="1090366" cy="6788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83282" y="3117639"/>
            <a:ext cx="1090366" cy="67889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04932" y="3152025"/>
            <a:ext cx="1090366" cy="678894"/>
          </a:xfrm>
          <a:prstGeom prst="rect">
            <a:avLst/>
          </a:prstGeom>
        </p:spPr>
      </p:pic>
      <p:sp>
        <p:nvSpPr>
          <p:cNvPr id="23" name="AutoShape 26"/>
          <p:cNvSpPr>
            <a:spLocks noChangeArrowheads="1"/>
          </p:cNvSpPr>
          <p:nvPr/>
        </p:nvSpPr>
        <p:spPr bwMode="auto">
          <a:xfrm flipV="1">
            <a:off x="5994870" y="3100387"/>
            <a:ext cx="55886" cy="50822"/>
          </a:xfrm>
          <a:prstGeom prst="flowChartConnector">
            <a:avLst/>
          </a:prstGeom>
          <a:solidFill>
            <a:srgbClr val="EE498D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755517" y="3028030"/>
            <a:ext cx="507846" cy="553998"/>
          </a:xfrm>
          <a:prstGeom prst="roundRect">
            <a:avLst/>
          </a:prstGeom>
          <a:noFill/>
          <a:ln w="15875"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0297" y="3032444"/>
            <a:ext cx="4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2</a:t>
            </a:r>
            <a:endParaRPr lang="zh-CN" altLang="en-US" sz="3600" b="1">
              <a:solidFill>
                <a:srgbClr val="EE498D"/>
              </a:solidFill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5755517" y="4533492"/>
            <a:ext cx="507846" cy="553998"/>
          </a:xfrm>
          <a:prstGeom prst="roundRect">
            <a:avLst/>
          </a:prstGeom>
          <a:noFill/>
          <a:ln w="15875"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8722755" y="3684849"/>
            <a:ext cx="507846" cy="553998"/>
          </a:xfrm>
          <a:prstGeom prst="roundRect">
            <a:avLst/>
          </a:prstGeom>
          <a:noFill/>
          <a:ln w="15875"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flipH="1">
            <a:off x="3593126" y="3680128"/>
            <a:ext cx="1802255" cy="2612309"/>
            <a:chOff x="6746817" y="4200292"/>
            <a:chExt cx="1802255" cy="221739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46817" y="4200292"/>
              <a:ext cx="1802255" cy="1865745"/>
            </a:xfrm>
            <a:prstGeom prst="rect">
              <a:avLst/>
            </a:prstGeom>
          </p:spPr>
        </p:pic>
        <p:pic>
          <p:nvPicPr>
            <p:cNvPr id="10" name="内容占位符 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flipH="1">
              <a:off x="6834907" y="6010431"/>
              <a:ext cx="1560945" cy="407260"/>
            </a:xfrm>
            <a:prstGeom prst="rect">
              <a:avLst/>
            </a:prstGeom>
          </p:spPr>
        </p:pic>
      </p:grpSp>
      <p:pic>
        <p:nvPicPr>
          <p:cNvPr id="11" name="内容占位符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6796621" y="3963666"/>
            <a:ext cx="1802255" cy="2173486"/>
          </a:xfrm>
          <a:prstGeom prst="rect">
            <a:avLst/>
          </a:prstGeom>
          <a:effectLst/>
        </p:spPr>
      </p:pic>
      <p:sp>
        <p:nvSpPr>
          <p:cNvPr id="6" name="思想气泡: 云 5"/>
          <p:cNvSpPr/>
          <p:nvPr/>
        </p:nvSpPr>
        <p:spPr>
          <a:xfrm>
            <a:off x="2180660" y="1092756"/>
            <a:ext cx="4117340" cy="1865745"/>
          </a:xfrm>
          <a:prstGeom prst="cloudCallout">
            <a:avLst>
              <a:gd name="adj1" fmla="val 17299"/>
              <a:gd name="adj2" fmla="val 89693"/>
            </a:avLst>
          </a:prstGeom>
          <a:solidFill>
            <a:schemeClr val="accent5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这节课你学会了什么？</a:t>
            </a:r>
            <a:endParaRPr lang="zh-CN" altLang="en-US" sz="3600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9" name="思想气泡: 云 18"/>
          <p:cNvSpPr/>
          <p:nvPr/>
        </p:nvSpPr>
        <p:spPr>
          <a:xfrm>
            <a:off x="6837652" y="713799"/>
            <a:ext cx="4420558" cy="2623661"/>
          </a:xfrm>
          <a:prstGeom prst="cloudCallout">
            <a:avLst>
              <a:gd name="adj1" fmla="val -35714"/>
              <a:gd name="adj2" fmla="val 82378"/>
            </a:avLst>
          </a:prstGeom>
          <a:solidFill>
            <a:schemeClr val="accent5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我学会了用竖式计算退位减法。个位上的数不够减，从十位退</a:t>
            </a:r>
            <a:r>
              <a:rPr lang="en-US" altLang="zh-CN" sz="2800" dirty="0">
                <a:solidFill>
                  <a:srgbClr val="0070C0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</a:t>
            </a:r>
            <a:r>
              <a:rPr lang="zh-CN" altLang="en-US" sz="2800" dirty="0">
                <a:solidFill>
                  <a:srgbClr val="0070C0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作</a:t>
            </a:r>
            <a:r>
              <a:rPr lang="en-US" altLang="zh-CN" sz="2800" dirty="0">
                <a:solidFill>
                  <a:srgbClr val="0070C0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10</a:t>
            </a:r>
            <a:r>
              <a:rPr lang="zh-CN" altLang="en-US" sz="2800" dirty="0">
                <a:solidFill>
                  <a:srgbClr val="0070C0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再减。</a:t>
            </a:r>
            <a:endParaRPr lang="zh-CN" altLang="en-US" sz="2800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90453" y="2170286"/>
            <a:ext cx="1306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少儿" panose="03000509000000000000" pitchFamily="65" charset="-122"/>
                <a:ea typeface="迷你简少儿" panose="03000509000000000000" pitchFamily="65" charset="-122"/>
              </a:rPr>
              <a:t>口算</a:t>
            </a:r>
            <a:endParaRPr lang="zh-CN" altLang="en-US" sz="3200" b="1" dirty="0">
              <a:solidFill>
                <a:srgbClr val="EE49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4876" y="1389585"/>
            <a:ext cx="5707239" cy="3710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12-6=6              14-6=8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30+6=36           20+8=28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15-7=8              11-2=9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70+8=78           70+9=79</a:t>
            </a:r>
            <a:endParaRPr lang="en-US" altLang="zh-CN" sz="3200" b="1" dirty="0">
              <a:solidFill>
                <a:srgbClr val="EE498D"/>
              </a:solidFill>
            </a:endParaRPr>
          </a:p>
        </p:txBody>
      </p:sp>
      <p:pic>
        <p:nvPicPr>
          <p:cNvPr id="19" name="内容占位符 4"/>
          <p:cNvPicPr>
            <a:picLocks noChangeAspect="1"/>
          </p:cNvPicPr>
          <p:nvPr/>
        </p:nvPicPr>
        <p:blipFill>
          <a:blip r:embed="rId2" cstate="email"/>
          <a:srcRect b="-1"/>
          <a:stretch>
            <a:fillRect/>
          </a:stretch>
        </p:blipFill>
        <p:spPr>
          <a:xfrm>
            <a:off x="1021579" y="1823909"/>
            <a:ext cx="957350" cy="127753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4219" y="1559965"/>
            <a:ext cx="493110" cy="5365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2028" y="2325872"/>
            <a:ext cx="493110" cy="5365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84219" y="3757244"/>
            <a:ext cx="493110" cy="5365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44776" y="4518044"/>
            <a:ext cx="493110" cy="5365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25092" y="1555614"/>
            <a:ext cx="493110" cy="5365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78181" y="2296389"/>
            <a:ext cx="493110" cy="5365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25092" y="3703076"/>
            <a:ext cx="493110" cy="53659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78181" y="4443851"/>
            <a:ext cx="493110" cy="5365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552772" y="3811065"/>
            <a:ext cx="1447218" cy="901081"/>
          </a:xfrm>
          <a:prstGeom prst="rect">
            <a:avLst/>
          </a:prstGeom>
        </p:spPr>
      </p:pic>
      <p:pic>
        <p:nvPicPr>
          <p:cNvPr id="3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344400" y="12217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3467" y="993317"/>
            <a:ext cx="10905066" cy="42802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4963" y="280675"/>
            <a:ext cx="1889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少儿" panose="03000509000000000000" pitchFamily="65" charset="-122"/>
                <a:ea typeface="迷你简少儿" panose="03000509000000000000" pitchFamily="65" charset="-122"/>
              </a:rPr>
              <a:t>改编例</a:t>
            </a:r>
            <a:r>
              <a:rPr lang="en-US" altLang="zh-CN" sz="3200" b="1" dirty="0">
                <a:solidFill>
                  <a:srgbClr val="EE49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少儿" panose="03000509000000000000" pitchFamily="65" charset="-122"/>
                <a:ea typeface="迷你简少儿" panose="03000509000000000000" pitchFamily="65" charset="-122"/>
              </a:rPr>
              <a:t>1</a:t>
            </a:r>
            <a:endParaRPr lang="zh-CN" altLang="en-US" sz="3200" b="1" dirty="0">
              <a:solidFill>
                <a:srgbClr val="EE49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pic>
        <p:nvPicPr>
          <p:cNvPr id="8" name="内容占位符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09181" y="152807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5" name="矩形: 圆角 4"/>
          <p:cNvSpPr/>
          <p:nvPr/>
        </p:nvSpPr>
        <p:spPr>
          <a:xfrm>
            <a:off x="8017164" y="2678545"/>
            <a:ext cx="240145" cy="323273"/>
          </a:xfrm>
          <a:prstGeom prst="roundRect">
            <a:avLst/>
          </a:prstGeom>
          <a:solidFill>
            <a:srgbClr val="F0F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rgbClr val="EE498D"/>
                </a:solidFill>
              </a:rPr>
              <a:t>3</a:t>
            </a:r>
            <a:endParaRPr lang="zh-CN" altLang="en-US" sz="2400" b="1">
              <a:solidFill>
                <a:srgbClr val="EE498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1263" y="5416233"/>
            <a:ext cx="3622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还剩多少个乒乓球？</a:t>
            </a:r>
            <a:endParaRPr lang="zh-CN" altLang="en-US" sz="3200" b="1" dirty="0">
              <a:solidFill>
                <a:schemeClr val="accent1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6501386" y="5330868"/>
            <a:ext cx="32053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70C0"/>
                </a:solidFill>
              </a:rPr>
              <a:t>34-3=    </a:t>
            </a:r>
            <a:r>
              <a:rPr lang="zh-CN" altLang="en-US" sz="3600" b="1" dirty="0">
                <a:solidFill>
                  <a:srgbClr val="0070C0"/>
                </a:solidFill>
              </a:rPr>
              <a:t>（个） </a:t>
            </a:r>
            <a:endParaRPr lang="en-US" altLang="zh-CN" sz="3200" b="1" dirty="0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7785460" y="5330867"/>
            <a:ext cx="16311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EE498D"/>
                </a:solidFill>
              </a:rPr>
              <a:t>31</a:t>
            </a:r>
            <a:endParaRPr lang="en-US" altLang="zh-CN" sz="3200" b="1">
              <a:solidFill>
                <a:srgbClr val="0070C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39179" y="5382660"/>
            <a:ext cx="596114" cy="5427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800675" y="5314637"/>
            <a:ext cx="1457385" cy="9074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3467" y="993317"/>
            <a:ext cx="10905066" cy="42802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4963" y="280675"/>
            <a:ext cx="1889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少儿" panose="03000509000000000000" pitchFamily="65" charset="-122"/>
                <a:ea typeface="迷你简少儿" panose="03000509000000000000" pitchFamily="65" charset="-122"/>
              </a:rPr>
              <a:t>教学例</a:t>
            </a:r>
            <a:r>
              <a:rPr lang="en-US" altLang="zh-CN" sz="3200" b="1" dirty="0">
                <a:solidFill>
                  <a:srgbClr val="EE49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少儿" panose="03000509000000000000" pitchFamily="65" charset="-122"/>
                <a:ea typeface="迷你简少儿" panose="03000509000000000000" pitchFamily="65" charset="-122"/>
              </a:rPr>
              <a:t>1</a:t>
            </a:r>
            <a:endParaRPr lang="zh-CN" altLang="en-US" sz="3200" b="1" dirty="0">
              <a:solidFill>
                <a:srgbClr val="EE49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pic>
        <p:nvPicPr>
          <p:cNvPr id="8" name="内容占位符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09181" y="152807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5" name="矩形: 圆角 4"/>
          <p:cNvSpPr/>
          <p:nvPr/>
        </p:nvSpPr>
        <p:spPr>
          <a:xfrm>
            <a:off x="8017164" y="2678545"/>
            <a:ext cx="240145" cy="323273"/>
          </a:xfrm>
          <a:prstGeom prst="roundRect">
            <a:avLst/>
          </a:prstGeom>
          <a:solidFill>
            <a:srgbClr val="F0F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rgbClr val="EE498D"/>
                </a:solidFill>
              </a:rPr>
              <a:t>6</a:t>
            </a:r>
            <a:endParaRPr lang="zh-CN" altLang="en-US" sz="2400" b="1">
              <a:solidFill>
                <a:srgbClr val="EE498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1263" y="5416233"/>
            <a:ext cx="3622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还剩多少个乒乓球？</a:t>
            </a:r>
            <a:endParaRPr lang="zh-CN" altLang="en-US" sz="3200" b="1">
              <a:solidFill>
                <a:schemeClr val="accent1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6501386" y="5330868"/>
            <a:ext cx="1416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70C0"/>
                </a:solidFill>
              </a:rPr>
              <a:t>34-6= </a:t>
            </a:r>
            <a:endParaRPr lang="en-US" altLang="zh-CN" sz="3200" b="1" dirty="0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7780732" y="5330867"/>
            <a:ext cx="18353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EE498D"/>
                </a:solidFill>
              </a:rPr>
              <a:t>   （个）</a:t>
            </a:r>
            <a:endParaRPr lang="en-US" altLang="zh-CN" sz="3200" b="1">
              <a:solidFill>
                <a:srgbClr val="0070C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39179" y="5382660"/>
            <a:ext cx="596114" cy="54274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096000" y="6107592"/>
            <a:ext cx="5308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个位上的数不够减怎么办？</a:t>
            </a:r>
            <a:endParaRPr lang="zh-CN" altLang="en-US" sz="3200" b="1">
              <a:solidFill>
                <a:schemeClr val="accent1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5760" y="1781508"/>
            <a:ext cx="3182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方法一：摆小棒</a:t>
            </a:r>
            <a:endParaRPr lang="zh-CN" altLang="en-US" sz="3200" b="1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47" name="Rectangle 15"/>
          <p:cNvSpPr>
            <a:spLocks noChangeArrowheads="1"/>
          </p:cNvSpPr>
          <p:nvPr/>
        </p:nvSpPr>
        <p:spPr bwMode="auto">
          <a:xfrm>
            <a:off x="801633" y="2658169"/>
            <a:ext cx="7678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70C0"/>
                </a:solidFill>
              </a:rPr>
              <a:t>34</a:t>
            </a:r>
            <a:endParaRPr lang="en-US" altLang="zh-CN" sz="3600">
              <a:solidFill>
                <a:srgbClr val="EE498D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202172" y="2626315"/>
            <a:ext cx="2066156" cy="55399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0070C0"/>
                </a:solidFill>
              </a:rPr>
              <a:t>28</a:t>
            </a:r>
            <a:r>
              <a:rPr lang="zh-CN" altLang="en-US" sz="3600" b="1">
                <a:solidFill>
                  <a:srgbClr val="0070C0"/>
                </a:solidFill>
              </a:rPr>
              <a:t>（个）</a:t>
            </a:r>
            <a:endParaRPr lang="zh-CN" altLang="en-US" sz="3000" b="1">
              <a:solidFill>
                <a:srgbClr val="0070C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04067" y="2640243"/>
            <a:ext cx="1021195" cy="55399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070C0"/>
                </a:solidFill>
              </a:rPr>
              <a:t>-6 =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17282" y="3601262"/>
            <a:ext cx="1404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EE498D"/>
                </a:solidFill>
              </a:rPr>
              <a:t>14-6=8 </a:t>
            </a:r>
            <a:endParaRPr lang="zh-CN" altLang="en-US" sz="2800" b="1" dirty="0">
              <a:solidFill>
                <a:srgbClr val="EE498D"/>
              </a:solidFill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1472586" y="4338062"/>
            <a:ext cx="179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EE498D"/>
                </a:solidFill>
              </a:rPr>
              <a:t>8+20=28</a:t>
            </a:r>
            <a:endParaRPr lang="zh-CN" altLang="en-US" sz="2800" b="1" dirty="0">
              <a:solidFill>
                <a:srgbClr val="EE498D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148993" y="1394147"/>
            <a:ext cx="927354" cy="792619"/>
            <a:chOff x="8148993" y="1394147"/>
            <a:chExt cx="927354" cy="792619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148993" y="1406396"/>
              <a:ext cx="85682" cy="7785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418018" y="1406396"/>
              <a:ext cx="85682" cy="7785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711854" y="1408233"/>
              <a:ext cx="85682" cy="7785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990665" y="1394147"/>
              <a:ext cx="85682" cy="7785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文本框 4"/>
          <p:cNvSpPr txBox="1"/>
          <p:nvPr/>
        </p:nvSpPr>
        <p:spPr>
          <a:xfrm>
            <a:off x="6315173" y="2313297"/>
            <a:ext cx="919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16200000">
            <a:off x="6495089" y="1295267"/>
            <a:ext cx="121501" cy="2024620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/>
          <p:cNvSpPr txBox="1"/>
          <p:nvPr/>
        </p:nvSpPr>
        <p:spPr>
          <a:xfrm>
            <a:off x="8354214" y="2295383"/>
            <a:ext cx="69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左大括号 218"/>
          <p:cNvSpPr/>
          <p:nvPr/>
        </p:nvSpPr>
        <p:spPr>
          <a:xfrm rot="16200000">
            <a:off x="8539582" y="1739191"/>
            <a:ext cx="117862" cy="1057797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863616" y="2749205"/>
            <a:ext cx="867865" cy="871257"/>
            <a:chOff x="9863616" y="2749205"/>
            <a:chExt cx="867865" cy="871257"/>
          </a:xfrm>
        </p:grpSpPr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863616" y="2761649"/>
              <a:ext cx="86207" cy="8569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113458" y="2761649"/>
              <a:ext cx="86207" cy="8569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386344" y="2763517"/>
              <a:ext cx="86207" cy="8569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45274" y="2749205"/>
              <a:ext cx="86207" cy="8569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0" name="文本框 219"/>
          <p:cNvSpPr txBox="1"/>
          <p:nvPr/>
        </p:nvSpPr>
        <p:spPr>
          <a:xfrm>
            <a:off x="5878432" y="3665303"/>
            <a:ext cx="919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8595918" y="3684442"/>
            <a:ext cx="847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" name="左大括号 223"/>
          <p:cNvSpPr/>
          <p:nvPr/>
        </p:nvSpPr>
        <p:spPr>
          <a:xfrm rot="16200000">
            <a:off x="8811905" y="1778934"/>
            <a:ext cx="108964" cy="3795104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274045" y="4134059"/>
            <a:ext cx="2112195" cy="1056198"/>
          </a:xfrm>
          <a:prstGeom prst="rect">
            <a:avLst/>
          </a:prstGeom>
          <a:noFill/>
          <a:ln w="22225">
            <a:solidFill>
              <a:srgbClr val="F92EA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147523" y="4196494"/>
            <a:ext cx="4125824" cy="977674"/>
            <a:chOff x="7147523" y="4196494"/>
            <a:chExt cx="4125824" cy="977674"/>
          </a:xfrm>
        </p:grpSpPr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668174" y="4203735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0" name="图片 17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941275" y="4208760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1" name="图片 18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409706" y="4207613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350209" y="4212327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032019" y="4196494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147523" y="4204543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758919" y="4196494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6" name="图片 18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215531" y="4202050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7" name="图片 18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490948" y="4208760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17639" y="4208192"/>
              <a:ext cx="95392" cy="946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3" name="图片 2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313019" y="4225518"/>
              <a:ext cx="95392" cy="9465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589480" y="4225518"/>
              <a:ext cx="95392" cy="9465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5" name="图片 2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891437" y="4227580"/>
              <a:ext cx="95392" cy="9465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6" name="图片 2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1177955" y="4211772"/>
              <a:ext cx="95392" cy="9465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5" name="文本框 224"/>
          <p:cNvSpPr txBox="1"/>
          <p:nvPr/>
        </p:nvSpPr>
        <p:spPr>
          <a:xfrm>
            <a:off x="5866687" y="5195936"/>
            <a:ext cx="919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左大括号 225"/>
          <p:cNvSpPr/>
          <p:nvPr/>
        </p:nvSpPr>
        <p:spPr>
          <a:xfrm rot="16200000">
            <a:off x="6080253" y="4559240"/>
            <a:ext cx="98324" cy="1261817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文本框 226"/>
          <p:cNvSpPr txBox="1"/>
          <p:nvPr/>
        </p:nvSpPr>
        <p:spPr>
          <a:xfrm>
            <a:off x="7637094" y="5190148"/>
            <a:ext cx="1160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左大括号 227"/>
          <p:cNvSpPr/>
          <p:nvPr/>
        </p:nvSpPr>
        <p:spPr>
          <a:xfrm rot="16200000">
            <a:off x="8122111" y="4149587"/>
            <a:ext cx="53765" cy="2112194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文本框 228"/>
          <p:cNvSpPr txBox="1"/>
          <p:nvPr/>
        </p:nvSpPr>
        <p:spPr>
          <a:xfrm>
            <a:off x="9818243" y="5219397"/>
            <a:ext cx="1160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拿走</a:t>
            </a:r>
            <a:r>
              <a:rPr lang="en-US" altLang="zh-CN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1200">
              <a:solidFill>
                <a:srgbClr val="F92E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左大括号 229"/>
          <p:cNvSpPr/>
          <p:nvPr/>
        </p:nvSpPr>
        <p:spPr>
          <a:xfrm rot="16200000">
            <a:off x="10303260" y="4178836"/>
            <a:ext cx="53765" cy="2112194"/>
          </a:xfrm>
          <a:prstGeom prst="leftBrace">
            <a:avLst>
              <a:gd name="adj1" fmla="val 52414"/>
              <a:gd name="adj2" fmla="val 50521"/>
            </a:avLst>
          </a:prstGeom>
          <a:ln>
            <a:solidFill>
              <a:srgbClr val="00A1E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557052" y="1265382"/>
            <a:ext cx="1977984" cy="970882"/>
            <a:chOff x="5894149" y="1905837"/>
            <a:chExt cx="1684730" cy="825592"/>
          </a:xfrm>
        </p:grpSpPr>
        <p:grpSp>
          <p:nvGrpSpPr>
            <p:cNvPr id="19" name="组合 18"/>
            <p:cNvGrpSpPr/>
            <p:nvPr/>
          </p:nvGrpSpPr>
          <p:grpSpPr>
            <a:xfrm>
              <a:off x="5909493" y="1905837"/>
              <a:ext cx="319294" cy="815705"/>
              <a:chOff x="6881098" y="2256301"/>
              <a:chExt cx="360566" cy="1057236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7" name="图片 11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0" name="图片 11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26" name="组合 125"/>
            <p:cNvGrpSpPr/>
            <p:nvPr/>
          </p:nvGrpSpPr>
          <p:grpSpPr>
            <a:xfrm>
              <a:off x="6579790" y="1915724"/>
              <a:ext cx="319294" cy="815705"/>
              <a:chOff x="6881098" y="2256301"/>
              <a:chExt cx="360566" cy="1057236"/>
            </a:xfrm>
          </p:grpSpPr>
          <p:pic>
            <p:nvPicPr>
              <p:cNvPr id="127" name="图片 12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3" name="图片 13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6" name="图片 13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38" name="组合 137"/>
            <p:cNvGrpSpPr/>
            <p:nvPr/>
          </p:nvGrpSpPr>
          <p:grpSpPr>
            <a:xfrm>
              <a:off x="7249794" y="1915724"/>
              <a:ext cx="319294" cy="815705"/>
              <a:chOff x="6881098" y="2256301"/>
              <a:chExt cx="360566" cy="1057236"/>
            </a:xfrm>
          </p:grpSpPr>
          <p:pic>
            <p:nvPicPr>
              <p:cNvPr id="139" name="图片 13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4" name="图片 14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6" name="图片 14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8" name="图片 14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4" name="弧形 3"/>
            <p:cNvSpPr/>
            <p:nvPr/>
          </p:nvSpPr>
          <p:spPr>
            <a:xfrm>
              <a:off x="5894149" y="2265523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弧形 232"/>
            <p:cNvSpPr/>
            <p:nvPr/>
          </p:nvSpPr>
          <p:spPr>
            <a:xfrm>
              <a:off x="6562376" y="2283076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弧形 233"/>
            <p:cNvSpPr/>
            <p:nvPr/>
          </p:nvSpPr>
          <p:spPr>
            <a:xfrm>
              <a:off x="7239674" y="2284167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10251" y="2624278"/>
            <a:ext cx="3928430" cy="1084400"/>
            <a:chOff x="5510251" y="2624278"/>
            <a:chExt cx="3928430" cy="1084400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510740" y="2741929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757546" y="2746479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277158" y="2745441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993509" y="2749707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743269" y="2735374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7040219" y="2742661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496464" y="2735374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005396" y="2740404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254294" y="2746479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0" name="组合 149"/>
            <p:cNvGrpSpPr/>
            <p:nvPr/>
          </p:nvGrpSpPr>
          <p:grpSpPr>
            <a:xfrm>
              <a:off x="5607153" y="2624278"/>
              <a:ext cx="348141" cy="974601"/>
              <a:chOff x="6881098" y="2256301"/>
              <a:chExt cx="360566" cy="1057236"/>
            </a:xfrm>
          </p:grpSpPr>
          <p:pic>
            <p:nvPicPr>
              <p:cNvPr id="151" name="图片 15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2" name="图片 15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3" name="图片 15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4" name="图片 15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5" name="图片 15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6" name="图片 15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7" name="图片 15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0" name="图片 15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62" name="组合 161"/>
            <p:cNvGrpSpPr/>
            <p:nvPr/>
          </p:nvGrpSpPr>
          <p:grpSpPr>
            <a:xfrm>
              <a:off x="6338011" y="2636090"/>
              <a:ext cx="348141" cy="974601"/>
              <a:chOff x="6881098" y="2256301"/>
              <a:chExt cx="360566" cy="1057236"/>
            </a:xfrm>
          </p:grpSpPr>
          <p:pic>
            <p:nvPicPr>
              <p:cNvPr id="163" name="图片 16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4" name="图片 16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5" name="图片 16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6" name="图片 16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7" name="图片 16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8" name="图片 16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9" name="图片 16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0" name="图片 16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1" name="图片 17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235190" y="2745964"/>
              <a:ext cx="86207" cy="8569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2" name="左大括号 221"/>
            <p:cNvSpPr/>
            <p:nvPr/>
          </p:nvSpPr>
          <p:spPr>
            <a:xfrm rot="16200000">
              <a:off x="6091998" y="3028607"/>
              <a:ext cx="98324" cy="1261817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弧形 234"/>
            <p:cNvSpPr/>
            <p:nvPr/>
          </p:nvSpPr>
          <p:spPr>
            <a:xfrm>
              <a:off x="5580361" y="3037916"/>
              <a:ext cx="398249" cy="91495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弧形 235"/>
            <p:cNvSpPr/>
            <p:nvPr/>
          </p:nvSpPr>
          <p:spPr>
            <a:xfrm>
              <a:off x="6306543" y="3041656"/>
              <a:ext cx="398249" cy="91495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弧形 238"/>
            <p:cNvSpPr/>
            <p:nvPr/>
          </p:nvSpPr>
          <p:spPr>
            <a:xfrm>
              <a:off x="6957675" y="3129411"/>
              <a:ext cx="2481006" cy="71427"/>
            </a:xfrm>
            <a:prstGeom prst="arc">
              <a:avLst>
                <a:gd name="adj1" fmla="val 6099"/>
                <a:gd name="adj2" fmla="val 10815307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36063" y="4073776"/>
            <a:ext cx="1219814" cy="1089600"/>
            <a:chOff x="5536063" y="4073776"/>
            <a:chExt cx="1219814" cy="1089600"/>
          </a:xfrm>
        </p:grpSpPr>
        <p:grpSp>
          <p:nvGrpSpPr>
            <p:cNvPr id="188" name="组合 187"/>
            <p:cNvGrpSpPr/>
            <p:nvPr/>
          </p:nvGrpSpPr>
          <p:grpSpPr>
            <a:xfrm>
              <a:off x="5561776" y="4073776"/>
              <a:ext cx="385232" cy="1076552"/>
              <a:chOff x="6881098" y="2256301"/>
              <a:chExt cx="360566" cy="1057236"/>
            </a:xfrm>
          </p:grpSpPr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2" name="图片 19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5" name="图片 19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00" name="组合 199"/>
            <p:cNvGrpSpPr/>
            <p:nvPr/>
          </p:nvGrpSpPr>
          <p:grpSpPr>
            <a:xfrm>
              <a:off x="6370500" y="4086824"/>
              <a:ext cx="385232" cy="1076552"/>
              <a:chOff x="6881098" y="2256301"/>
              <a:chExt cx="360566" cy="1057236"/>
            </a:xfrm>
          </p:grpSpPr>
          <p:pic>
            <p:nvPicPr>
              <p:cNvPr id="201" name="图片 20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881098" y="236505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44404" y="228772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2614" y="2256301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4" name="图片 20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02924" y="227592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5" name="图片 20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9252" y="237334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6" name="图片 20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56243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79852" y="23442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14509" y="2420499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011920" y="2455483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24454" y="2443596"/>
                <a:ext cx="82412" cy="85805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7" name="弧形 236"/>
            <p:cNvSpPr/>
            <p:nvPr/>
          </p:nvSpPr>
          <p:spPr>
            <a:xfrm>
              <a:off x="5536063" y="4554828"/>
              <a:ext cx="398249" cy="91495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弧形 237"/>
            <p:cNvSpPr/>
            <p:nvPr/>
          </p:nvSpPr>
          <p:spPr>
            <a:xfrm>
              <a:off x="6357628" y="4553925"/>
              <a:ext cx="398249" cy="91495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1" name="内容占位符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8764" y="1652168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  <p:bldP spid="58" grpId="0"/>
      <p:bldP spid="35" grpId="0" advAuto="1000" build="p"/>
      <p:bldP spid="231" grpId="0" advAuto="1000" build="p"/>
      <p:bldP spid="5" grpId="0"/>
      <p:bldP spid="6" grpId="0" animBg="1"/>
      <p:bldP spid="218" grpId="0"/>
      <p:bldP spid="219" grpId="0" animBg="1"/>
      <p:bldP spid="220" grpId="0"/>
      <p:bldP spid="223" grpId="0"/>
      <p:bldP spid="224" grpId="0" animBg="1"/>
      <p:bldP spid="20" grpId="0" animBg="1"/>
      <p:bldP spid="225" grpId="0"/>
      <p:bldP spid="226" grpId="0" animBg="1"/>
      <p:bldP spid="227" grpId="0"/>
      <p:bldP spid="228" grpId="0" animBg="1"/>
      <p:bldP spid="229" grpId="0"/>
      <p:bldP spid="2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文本框 48"/>
          <p:cNvSpPr txBox="1"/>
          <p:nvPr/>
        </p:nvSpPr>
        <p:spPr>
          <a:xfrm>
            <a:off x="266168" y="3974020"/>
            <a:ext cx="1682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Tx/>
              <a:buNone/>
              <a:defRPr sz="360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A1E9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先算：</a:t>
            </a:r>
            <a:endParaRPr lang="zh-CN" altLang="en-US" sz="3200" dirty="0">
              <a:solidFill>
                <a:srgbClr val="00A1E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841" y="4591240"/>
            <a:ext cx="1682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A1E9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再算：</a:t>
            </a:r>
            <a:endParaRPr lang="zh-CN" altLang="en-US" sz="3200" dirty="0">
              <a:solidFill>
                <a:srgbClr val="00A1E9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81" name="Rectangle 15"/>
          <p:cNvSpPr>
            <a:spLocks noChangeArrowheads="1"/>
          </p:cNvSpPr>
          <p:nvPr/>
        </p:nvSpPr>
        <p:spPr bwMode="auto">
          <a:xfrm>
            <a:off x="1041265" y="2428290"/>
            <a:ext cx="14993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EE498D"/>
                </a:solidFill>
              </a:rPr>
              <a:t>34-6=</a:t>
            </a:r>
            <a:endParaRPr lang="en-US" altLang="zh-CN" sz="3200" dirty="0">
              <a:solidFill>
                <a:srgbClr val="00A1E9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378450" y="2474457"/>
            <a:ext cx="1699910" cy="55399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28</a:t>
            </a:r>
            <a:r>
              <a:rPr lang="zh-CN" altLang="en-US" sz="3600" b="1">
                <a:solidFill>
                  <a:srgbClr val="EE498D"/>
                </a:solidFill>
              </a:rPr>
              <a:t>（个）</a:t>
            </a:r>
            <a:endParaRPr lang="zh-CN" altLang="en-US" sz="3000" b="1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0798" y="3950054"/>
            <a:ext cx="2532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498D"/>
                </a:solidFill>
              </a:rPr>
              <a:t>14-6=8</a:t>
            </a:r>
            <a:endParaRPr lang="zh-CN" altLang="en-US" sz="3200" b="1" dirty="0">
              <a:solidFill>
                <a:srgbClr val="EE498D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2471" y="4582421"/>
            <a:ext cx="2532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498D"/>
                </a:solidFill>
                <a:latin typeface="+mn-ea"/>
              </a:rPr>
              <a:t>8+20=28</a:t>
            </a:r>
            <a:endParaRPr lang="zh-CN" altLang="en-US" sz="3200" b="1" dirty="0">
              <a:solidFill>
                <a:srgbClr val="EE498D"/>
              </a:solidFill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9826" y="3306587"/>
            <a:ext cx="8127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Tx/>
              <a:buNone/>
              <a:defRPr sz="360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A1E9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想：</a:t>
            </a:r>
            <a:endParaRPr lang="zh-CN" altLang="en-US" sz="3200" dirty="0">
              <a:solidFill>
                <a:srgbClr val="00A1E9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306009" y="3300895"/>
            <a:ext cx="3876963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498D"/>
                </a:solidFill>
              </a:rPr>
              <a:t>34</a:t>
            </a:r>
            <a:r>
              <a:rPr lang="zh-CN" altLang="en-US" sz="3200" b="1" dirty="0">
                <a:solidFill>
                  <a:srgbClr val="EE498D"/>
                </a:solidFill>
              </a:rPr>
              <a:t>可以分成</a:t>
            </a:r>
            <a:r>
              <a:rPr lang="en-US" altLang="zh-CN" sz="3200" b="1" dirty="0">
                <a:solidFill>
                  <a:srgbClr val="EE498D"/>
                </a:solidFill>
              </a:rPr>
              <a:t>20</a:t>
            </a:r>
            <a:r>
              <a:rPr lang="zh-CN" altLang="en-US" sz="3200" b="1" dirty="0">
                <a:solidFill>
                  <a:srgbClr val="EE498D"/>
                </a:solidFill>
              </a:rPr>
              <a:t>和</a:t>
            </a:r>
            <a:r>
              <a:rPr lang="en-US" altLang="zh-CN" sz="3200" b="1" dirty="0">
                <a:solidFill>
                  <a:srgbClr val="EE498D"/>
                </a:solidFill>
              </a:rPr>
              <a:t>14</a:t>
            </a:r>
            <a:endParaRPr lang="zh-CN" altLang="en-US" sz="3200" b="1" dirty="0">
              <a:solidFill>
                <a:srgbClr val="EE498D"/>
              </a:solidFill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1008225" y="1682892"/>
            <a:ext cx="3182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方法二：口算</a:t>
            </a:r>
            <a:endParaRPr lang="zh-CN" altLang="en-US" sz="3200" b="1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98506" y="1628795"/>
            <a:ext cx="5887734" cy="4231014"/>
            <a:chOff x="5498506" y="1628795"/>
            <a:chExt cx="5887734" cy="4231014"/>
          </a:xfrm>
        </p:grpSpPr>
        <p:grpSp>
          <p:nvGrpSpPr>
            <p:cNvPr id="298" name="组合 297"/>
            <p:cNvGrpSpPr/>
            <p:nvPr/>
          </p:nvGrpSpPr>
          <p:grpSpPr>
            <a:xfrm>
              <a:off x="8148993" y="1757560"/>
              <a:ext cx="927354" cy="792619"/>
              <a:chOff x="8148993" y="1394147"/>
              <a:chExt cx="927354" cy="792619"/>
            </a:xfrm>
          </p:grpSpPr>
          <p:pic>
            <p:nvPicPr>
              <p:cNvPr id="299" name="图片 29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148993" y="1406396"/>
                <a:ext cx="85682" cy="7785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0" name="图片 29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418018" y="1406396"/>
                <a:ext cx="85682" cy="7785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1" name="图片 30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711854" y="1408233"/>
                <a:ext cx="85682" cy="7785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2" name="图片 30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990665" y="1394147"/>
                <a:ext cx="85682" cy="77853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303" name="文本框 302"/>
            <p:cNvSpPr txBox="1"/>
            <p:nvPr/>
          </p:nvSpPr>
          <p:spPr>
            <a:xfrm>
              <a:off x="6315173" y="2676710"/>
              <a:ext cx="9191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4" name="左大括号 303"/>
            <p:cNvSpPr/>
            <p:nvPr/>
          </p:nvSpPr>
          <p:spPr>
            <a:xfrm rot="16200000">
              <a:off x="6479323" y="1658680"/>
              <a:ext cx="121501" cy="2024620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8354214" y="2658796"/>
              <a:ext cx="6916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6" name="左大括号 305"/>
            <p:cNvSpPr/>
            <p:nvPr/>
          </p:nvSpPr>
          <p:spPr>
            <a:xfrm rot="16200000">
              <a:off x="8586361" y="2103774"/>
              <a:ext cx="46293" cy="1035808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9863616" y="3112618"/>
              <a:ext cx="867865" cy="871257"/>
              <a:chOff x="9863616" y="2749205"/>
              <a:chExt cx="867865" cy="871257"/>
            </a:xfrm>
          </p:grpSpPr>
          <p:pic>
            <p:nvPicPr>
              <p:cNvPr id="308" name="图片 30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863616" y="2761649"/>
                <a:ext cx="86207" cy="85694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9" name="图片 3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113458" y="2761649"/>
                <a:ext cx="86207" cy="85694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0" name="图片 30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386344" y="2763517"/>
                <a:ext cx="86207" cy="85694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1" name="图片 31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645274" y="2749205"/>
                <a:ext cx="86207" cy="85694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312" name="文本框 311"/>
            <p:cNvSpPr txBox="1"/>
            <p:nvPr/>
          </p:nvSpPr>
          <p:spPr>
            <a:xfrm>
              <a:off x="5878432" y="4028716"/>
              <a:ext cx="9191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3" name="文本框 312"/>
            <p:cNvSpPr txBox="1"/>
            <p:nvPr/>
          </p:nvSpPr>
          <p:spPr>
            <a:xfrm>
              <a:off x="8595918" y="4047855"/>
              <a:ext cx="8476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4" name="左大括号 313"/>
            <p:cNvSpPr/>
            <p:nvPr/>
          </p:nvSpPr>
          <p:spPr>
            <a:xfrm rot="16200000">
              <a:off x="8811905" y="2142347"/>
              <a:ext cx="108964" cy="3795104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矩形 314"/>
            <p:cNvSpPr/>
            <p:nvPr/>
          </p:nvSpPr>
          <p:spPr>
            <a:xfrm>
              <a:off x="9274045" y="4497472"/>
              <a:ext cx="2112195" cy="1056198"/>
            </a:xfrm>
            <a:prstGeom prst="rect">
              <a:avLst/>
            </a:prstGeom>
            <a:noFill/>
            <a:ln w="22225">
              <a:solidFill>
                <a:srgbClr val="F92EA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6" name="组合 315"/>
            <p:cNvGrpSpPr/>
            <p:nvPr/>
          </p:nvGrpSpPr>
          <p:grpSpPr>
            <a:xfrm>
              <a:off x="7147523" y="4559907"/>
              <a:ext cx="4125824" cy="977674"/>
              <a:chOff x="7147523" y="4196494"/>
              <a:chExt cx="4125824" cy="977674"/>
            </a:xfrm>
          </p:grpSpPr>
          <p:pic>
            <p:nvPicPr>
              <p:cNvPr id="317" name="图片 31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668174" y="4203735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8" name="图片 31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941275" y="4208760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9" name="图片 31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409706" y="4207613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0" name="图片 31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350209" y="4212327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1" name="图片 32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032019" y="4196494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2" name="图片 32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147523" y="4204543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3" name="图片 32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758919" y="4196494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4" name="图片 32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215531" y="4202050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5" name="图片 32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490948" y="4208760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6" name="图片 32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617639" y="4208192"/>
                <a:ext cx="95392" cy="94659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7" name="图片 32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313019" y="4225518"/>
                <a:ext cx="95392" cy="9465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8" name="图片 32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589480" y="4225518"/>
                <a:ext cx="95392" cy="9465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9" name="图片 32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891437" y="4227580"/>
                <a:ext cx="95392" cy="9465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0" name="图片 32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1177955" y="4211772"/>
                <a:ext cx="95392" cy="9465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331" name="文本框 330"/>
            <p:cNvSpPr txBox="1"/>
            <p:nvPr/>
          </p:nvSpPr>
          <p:spPr>
            <a:xfrm>
              <a:off x="5866687" y="5559349"/>
              <a:ext cx="9191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2" name="左大括号 331"/>
            <p:cNvSpPr/>
            <p:nvPr/>
          </p:nvSpPr>
          <p:spPr>
            <a:xfrm rot="16200000">
              <a:off x="6080253" y="4922653"/>
              <a:ext cx="98324" cy="1261817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文本框 332"/>
            <p:cNvSpPr txBox="1"/>
            <p:nvPr/>
          </p:nvSpPr>
          <p:spPr>
            <a:xfrm>
              <a:off x="7637094" y="5553561"/>
              <a:ext cx="11604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还剩</a:t>
              </a:r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4" name="左大括号 333"/>
            <p:cNvSpPr/>
            <p:nvPr/>
          </p:nvSpPr>
          <p:spPr>
            <a:xfrm rot="16200000">
              <a:off x="8122111" y="4513000"/>
              <a:ext cx="53765" cy="2112194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文本框 334"/>
            <p:cNvSpPr txBox="1"/>
            <p:nvPr/>
          </p:nvSpPr>
          <p:spPr>
            <a:xfrm>
              <a:off x="9818243" y="5582810"/>
              <a:ext cx="11604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拿走</a:t>
              </a:r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6" name="左大括号 335"/>
            <p:cNvSpPr/>
            <p:nvPr/>
          </p:nvSpPr>
          <p:spPr>
            <a:xfrm rot="16200000">
              <a:off x="10303260" y="4542249"/>
              <a:ext cx="53765" cy="2112194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7" name="组合 336"/>
            <p:cNvGrpSpPr/>
            <p:nvPr/>
          </p:nvGrpSpPr>
          <p:grpSpPr>
            <a:xfrm>
              <a:off x="5557052" y="1628795"/>
              <a:ext cx="1977984" cy="970882"/>
              <a:chOff x="5894149" y="1905837"/>
              <a:chExt cx="1684730" cy="825592"/>
            </a:xfrm>
          </p:grpSpPr>
          <p:grpSp>
            <p:nvGrpSpPr>
              <p:cNvPr id="338" name="组合 337"/>
              <p:cNvGrpSpPr/>
              <p:nvPr/>
            </p:nvGrpSpPr>
            <p:grpSpPr>
              <a:xfrm>
                <a:off x="5909493" y="1905837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364" name="图片 36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5" name="图片 36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6" name="图片 36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7" name="图片 36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8" name="图片 36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9" name="图片 36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70" name="图片 36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71" name="图片 37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72" name="图片 37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73" name="图片 37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339" name="组合 338"/>
              <p:cNvGrpSpPr/>
              <p:nvPr/>
            </p:nvGrpSpPr>
            <p:grpSpPr>
              <a:xfrm>
                <a:off x="6579790" y="1915724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354" name="图片 35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5" name="图片 35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6" name="图片 35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7" name="图片 35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8" name="图片 35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9" name="图片 35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0" name="图片 35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1" name="图片 36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2" name="图片 36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3" name="图片 36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340" name="组合 339"/>
              <p:cNvGrpSpPr/>
              <p:nvPr/>
            </p:nvGrpSpPr>
            <p:grpSpPr>
              <a:xfrm>
                <a:off x="7249794" y="1915724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344" name="图片 34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5" name="图片 34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6" name="图片 34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7" name="图片 34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8" name="图片 34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9" name="图片 34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0" name="图片 34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1" name="图片 35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2" name="图片 35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3" name="图片 35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sp>
            <p:nvSpPr>
              <p:cNvPr id="341" name="弧形 340"/>
              <p:cNvSpPr/>
              <p:nvPr/>
            </p:nvSpPr>
            <p:spPr>
              <a:xfrm>
                <a:off x="5894149" y="2265523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弧形 341"/>
              <p:cNvSpPr/>
              <p:nvPr/>
            </p:nvSpPr>
            <p:spPr>
              <a:xfrm>
                <a:off x="6562376" y="2283076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弧形 342"/>
              <p:cNvSpPr/>
              <p:nvPr/>
            </p:nvSpPr>
            <p:spPr>
              <a:xfrm>
                <a:off x="7239674" y="2284167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5510251" y="2987691"/>
              <a:ext cx="3928430" cy="1084400"/>
              <a:chOff x="5510251" y="2624278"/>
              <a:chExt cx="3928430" cy="1084400"/>
            </a:xfrm>
          </p:grpSpPr>
          <p:pic>
            <p:nvPicPr>
              <p:cNvPr id="375" name="图片 37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510740" y="2741929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6" name="图片 37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757546" y="2746479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7" name="图片 37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277158" y="2745441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8" name="图片 37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993509" y="2749707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9" name="图片 37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743269" y="2735374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0" name="图片 37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040219" y="2742661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1" name="图片 38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496464" y="2735374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2" name="图片 38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005396" y="2740404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3" name="图片 38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254294" y="2746479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384" name="组合 383"/>
              <p:cNvGrpSpPr/>
              <p:nvPr/>
            </p:nvGrpSpPr>
            <p:grpSpPr>
              <a:xfrm>
                <a:off x="5607153" y="2624278"/>
                <a:ext cx="348141" cy="974601"/>
                <a:chOff x="6881098" y="2256301"/>
                <a:chExt cx="360566" cy="1057236"/>
              </a:xfrm>
            </p:grpSpPr>
            <p:pic>
              <p:nvPicPr>
                <p:cNvPr id="401" name="图片 40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2" name="图片 40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3" name="图片 40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4" name="图片 40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5" name="图片 40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6" name="图片 40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7" name="图片 40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8" name="图片 40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9" name="图片 40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0" name="图片 40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385" name="组合 384"/>
              <p:cNvGrpSpPr/>
              <p:nvPr/>
            </p:nvGrpSpPr>
            <p:grpSpPr>
              <a:xfrm>
                <a:off x="6338011" y="2636090"/>
                <a:ext cx="348141" cy="974601"/>
                <a:chOff x="6881098" y="2256301"/>
                <a:chExt cx="360566" cy="1057236"/>
              </a:xfrm>
            </p:grpSpPr>
            <p:pic>
              <p:nvPicPr>
                <p:cNvPr id="391" name="图片 39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2" name="图片 39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3" name="图片 39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4" name="图片 39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5" name="图片 39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6" name="图片 39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7" name="图片 39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8" name="图片 39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9" name="图片 39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0" name="图片 39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386" name="图片 38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235190" y="2745964"/>
                <a:ext cx="86207" cy="8569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87" name="左大括号 386"/>
              <p:cNvSpPr/>
              <p:nvPr/>
            </p:nvSpPr>
            <p:spPr>
              <a:xfrm rot="16200000">
                <a:off x="6091998" y="3028607"/>
                <a:ext cx="98324" cy="1261817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弧形 387"/>
              <p:cNvSpPr/>
              <p:nvPr/>
            </p:nvSpPr>
            <p:spPr>
              <a:xfrm>
                <a:off x="5580361" y="3037916"/>
                <a:ext cx="398249" cy="91495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弧形 388"/>
              <p:cNvSpPr/>
              <p:nvPr/>
            </p:nvSpPr>
            <p:spPr>
              <a:xfrm>
                <a:off x="6306543" y="3041656"/>
                <a:ext cx="398249" cy="91495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弧形 389"/>
              <p:cNvSpPr/>
              <p:nvPr/>
            </p:nvSpPr>
            <p:spPr>
              <a:xfrm>
                <a:off x="6957675" y="3129411"/>
                <a:ext cx="2481006" cy="71427"/>
              </a:xfrm>
              <a:prstGeom prst="arc">
                <a:avLst>
                  <a:gd name="adj1" fmla="val 6099"/>
                  <a:gd name="adj2" fmla="val 10815307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1" name="组合 410"/>
            <p:cNvGrpSpPr/>
            <p:nvPr/>
          </p:nvGrpSpPr>
          <p:grpSpPr>
            <a:xfrm>
              <a:off x="5536063" y="4437189"/>
              <a:ext cx="1219814" cy="1089600"/>
              <a:chOff x="5536063" y="4073776"/>
              <a:chExt cx="1219814" cy="1089600"/>
            </a:xfrm>
          </p:grpSpPr>
          <p:grpSp>
            <p:nvGrpSpPr>
              <p:cNvPr id="412" name="组合 411"/>
              <p:cNvGrpSpPr/>
              <p:nvPr/>
            </p:nvGrpSpPr>
            <p:grpSpPr>
              <a:xfrm>
                <a:off x="5561776" y="4073776"/>
                <a:ext cx="385232" cy="1076552"/>
                <a:chOff x="6881098" y="2256301"/>
                <a:chExt cx="360566" cy="1057236"/>
              </a:xfrm>
            </p:grpSpPr>
            <p:pic>
              <p:nvPicPr>
                <p:cNvPr id="426" name="图片 42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7" name="图片 42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8" name="图片 42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9" name="图片 42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0" name="图片 42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1" name="图片 43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2" name="图片 43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3" name="图片 43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4" name="图片 43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35" name="图片 43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413" name="组合 412"/>
              <p:cNvGrpSpPr/>
              <p:nvPr/>
            </p:nvGrpSpPr>
            <p:grpSpPr>
              <a:xfrm>
                <a:off x="6370500" y="4086824"/>
                <a:ext cx="385232" cy="1076552"/>
                <a:chOff x="6881098" y="2256301"/>
                <a:chExt cx="360566" cy="1057236"/>
              </a:xfrm>
            </p:grpSpPr>
            <p:pic>
              <p:nvPicPr>
                <p:cNvPr id="416" name="图片 41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7" name="图片 41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8" name="图片 41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9" name="图片 41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0" name="图片 41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1" name="图片 42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2" name="图片 42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3" name="图片 42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4" name="图片 42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5" name="图片 42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sp>
            <p:nvSpPr>
              <p:cNvPr id="414" name="弧形 413"/>
              <p:cNvSpPr/>
              <p:nvPr/>
            </p:nvSpPr>
            <p:spPr>
              <a:xfrm>
                <a:off x="5536063" y="4554828"/>
                <a:ext cx="398249" cy="91495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弧形 414"/>
              <p:cNvSpPr/>
              <p:nvPr/>
            </p:nvSpPr>
            <p:spPr>
              <a:xfrm>
                <a:off x="6357628" y="4553925"/>
                <a:ext cx="398249" cy="91495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55" name="内容占位符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55699" y="1427157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  <p:bldP spid="81" grpId="0"/>
      <p:bldP spid="84" grpId="0"/>
      <p:bldP spid="5" grpId="0"/>
      <p:bldP spid="6" grpId="0"/>
      <p:bldP spid="46" grpId="0"/>
      <p:bldP spid="50" grpId="0"/>
      <p:bldP spid="1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3" name="Text Box 4"/>
          <p:cNvSpPr txBox="1">
            <a:spLocks noChangeArrowheads="1"/>
          </p:cNvSpPr>
          <p:nvPr/>
        </p:nvSpPr>
        <p:spPr bwMode="auto">
          <a:xfrm>
            <a:off x="812984" y="2982995"/>
            <a:ext cx="1563114" cy="5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EE498D"/>
                </a:solidFill>
              </a:rPr>
              <a:t>34-6=</a:t>
            </a:r>
            <a:endParaRPr lang="zh-CN" altLang="en-US">
              <a:solidFill>
                <a:srgbClr val="00A1E9"/>
              </a:solidFill>
            </a:endParaRPr>
          </a:p>
        </p:txBody>
      </p:sp>
      <p:sp>
        <p:nvSpPr>
          <p:cNvPr id="89" name="Text Box 16"/>
          <p:cNvSpPr txBox="1">
            <a:spLocks noChangeArrowheads="1"/>
          </p:cNvSpPr>
          <p:nvPr/>
        </p:nvSpPr>
        <p:spPr bwMode="auto">
          <a:xfrm>
            <a:off x="7175784" y="4278422"/>
            <a:ext cx="10359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3 4</a:t>
            </a:r>
            <a:endParaRPr lang="zh-CN" altLang="en-US" sz="4000">
              <a:solidFill>
                <a:srgbClr val="EE498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Text Box 17"/>
          <p:cNvSpPr txBox="1">
            <a:spLocks noChangeArrowheads="1"/>
          </p:cNvSpPr>
          <p:nvPr/>
        </p:nvSpPr>
        <p:spPr bwMode="auto">
          <a:xfrm>
            <a:off x="6877639" y="4744804"/>
            <a:ext cx="846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Text Box 18"/>
          <p:cNvSpPr txBox="1">
            <a:spLocks noChangeArrowheads="1"/>
          </p:cNvSpPr>
          <p:nvPr/>
        </p:nvSpPr>
        <p:spPr bwMode="auto">
          <a:xfrm>
            <a:off x="7448947" y="4702778"/>
            <a:ext cx="8569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4000">
              <a:solidFill>
                <a:srgbClr val="EE498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Line 19"/>
          <p:cNvSpPr>
            <a:spLocks noChangeShapeType="1"/>
          </p:cNvSpPr>
          <p:nvPr/>
        </p:nvSpPr>
        <p:spPr bwMode="auto">
          <a:xfrm>
            <a:off x="6656536" y="5363621"/>
            <a:ext cx="157489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/>
          </a:p>
        </p:txBody>
      </p:sp>
      <p:sp>
        <p:nvSpPr>
          <p:cNvPr id="95" name="箭头 442"/>
          <p:cNvSpPr>
            <a:spLocks noChangeShapeType="1"/>
          </p:cNvSpPr>
          <p:nvPr/>
        </p:nvSpPr>
        <p:spPr bwMode="auto">
          <a:xfrm flipV="1">
            <a:off x="8008551" y="3769675"/>
            <a:ext cx="222876" cy="402390"/>
          </a:xfrm>
          <a:prstGeom prst="line">
            <a:avLst/>
          </a:prstGeom>
          <a:noFill/>
          <a:ln w="444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" name="AutoShape 26"/>
          <p:cNvSpPr>
            <a:spLocks noChangeArrowheads="1"/>
          </p:cNvSpPr>
          <p:nvPr/>
        </p:nvSpPr>
        <p:spPr bwMode="auto">
          <a:xfrm flipV="1">
            <a:off x="7375511" y="4376048"/>
            <a:ext cx="48748" cy="57997"/>
          </a:xfrm>
          <a:prstGeom prst="flowChartConnector">
            <a:avLst/>
          </a:prstGeom>
          <a:solidFill>
            <a:srgbClr val="F92EAB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箭头 452"/>
          <p:cNvSpPr>
            <a:spLocks noChangeShapeType="1"/>
          </p:cNvSpPr>
          <p:nvPr/>
        </p:nvSpPr>
        <p:spPr bwMode="auto">
          <a:xfrm flipH="1" flipV="1">
            <a:off x="7016832" y="3794001"/>
            <a:ext cx="262448" cy="347483"/>
          </a:xfrm>
          <a:prstGeom prst="line">
            <a:avLst/>
          </a:prstGeom>
          <a:solidFill>
            <a:srgbClr val="C6F7F3"/>
          </a:solidFill>
          <a:ln w="47625">
            <a:solidFill>
              <a:srgbClr val="0070C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solidFill>
                <a:srgbClr val="00A1E9"/>
              </a:solidFill>
            </a:endParaRPr>
          </a:p>
        </p:txBody>
      </p:sp>
      <p:sp>
        <p:nvSpPr>
          <p:cNvPr id="103" name="Text Box 33"/>
          <p:cNvSpPr txBox="1">
            <a:spLocks noChangeArrowheads="1"/>
          </p:cNvSpPr>
          <p:nvPr/>
        </p:nvSpPr>
        <p:spPr bwMode="auto">
          <a:xfrm>
            <a:off x="2086983" y="2981658"/>
            <a:ext cx="17521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EE498D"/>
                </a:solidFill>
              </a:rPr>
              <a:t>28</a:t>
            </a:r>
            <a:r>
              <a:rPr lang="zh-CN" altLang="en-US" sz="3600" dirty="0">
                <a:solidFill>
                  <a:srgbClr val="EE498D"/>
                </a:solidFill>
              </a:rPr>
              <a:t>（个）</a:t>
            </a:r>
            <a:endParaRPr lang="zh-CN" altLang="en-US" b="0" dirty="0">
              <a:solidFill>
                <a:srgbClr val="00A1E9"/>
              </a:solidFill>
            </a:endParaRPr>
          </a:p>
        </p:txBody>
      </p:sp>
      <p:sp>
        <p:nvSpPr>
          <p:cNvPr id="104" name="Text Box 27"/>
          <p:cNvSpPr txBox="1">
            <a:spLocks noChangeArrowheads="1"/>
          </p:cNvSpPr>
          <p:nvPr/>
        </p:nvSpPr>
        <p:spPr bwMode="auto">
          <a:xfrm>
            <a:off x="7720900" y="5217011"/>
            <a:ext cx="4536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EE498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4000">
              <a:solidFill>
                <a:srgbClr val="EE498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Text Box 32"/>
          <p:cNvSpPr txBox="1">
            <a:spLocks noChangeArrowheads="1"/>
          </p:cNvSpPr>
          <p:nvPr/>
        </p:nvSpPr>
        <p:spPr bwMode="auto">
          <a:xfrm>
            <a:off x="7173364" y="5221003"/>
            <a:ext cx="4536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4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74310" y="4231304"/>
            <a:ext cx="3120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个位上的数不够减，从十位退</a:t>
            </a:r>
            <a:r>
              <a:rPr lang="en-US" altLang="zh-CN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</a:t>
            </a:r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作</a:t>
            </a:r>
            <a:r>
              <a:rPr lang="en-US" altLang="zh-CN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10</a:t>
            </a:r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再减。</a:t>
            </a:r>
            <a:endParaRPr lang="zh-CN" altLang="en-US" sz="2400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93387" y="1987815"/>
            <a:ext cx="3463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方法三：竖式计算</a:t>
            </a:r>
            <a:endParaRPr lang="zh-CN" altLang="en-US" sz="3200" b="1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5542310" y="3229150"/>
            <a:ext cx="1505921" cy="601576"/>
          </a:xfrm>
          <a:prstGeom prst="roundRect">
            <a:avLst>
              <a:gd name="adj" fmla="val 28024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十位上的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退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还剩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3" name="矩形: 圆角 182"/>
          <p:cNvSpPr/>
          <p:nvPr/>
        </p:nvSpPr>
        <p:spPr>
          <a:xfrm>
            <a:off x="8071016" y="2645312"/>
            <a:ext cx="2949677" cy="1186917"/>
          </a:xfrm>
          <a:prstGeom prst="roundRect">
            <a:avLst>
              <a:gd name="adj" fmla="val 28024"/>
            </a:avLst>
          </a:prstGeom>
          <a:solidFill>
            <a:srgbClr val="BE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个位上的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减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不够减，从十位上退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，在十位的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上点一个退位点来表示退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en-US" altLang="zh-CN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dirty="0">
                <a:solidFill>
                  <a:srgbClr val="00A1E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" name="矩形: 圆角 183"/>
          <p:cNvSpPr/>
          <p:nvPr/>
        </p:nvSpPr>
        <p:spPr>
          <a:xfrm>
            <a:off x="7189666" y="4130476"/>
            <a:ext cx="437327" cy="226043"/>
          </a:xfrm>
          <a:prstGeom prst="roundRect">
            <a:avLst>
              <a:gd name="adj" fmla="val 2802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2</a:t>
            </a:r>
            <a:endParaRPr lang="zh-CN" altLang="en-US" sz="1600"/>
          </a:p>
        </p:txBody>
      </p:sp>
      <p:sp>
        <p:nvSpPr>
          <p:cNvPr id="185" name="矩形: 圆角 184"/>
          <p:cNvSpPr/>
          <p:nvPr/>
        </p:nvSpPr>
        <p:spPr>
          <a:xfrm>
            <a:off x="7730162" y="4141484"/>
            <a:ext cx="437327" cy="226043"/>
          </a:xfrm>
          <a:prstGeom prst="roundRect">
            <a:avLst>
              <a:gd name="adj" fmla="val 2802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/>
              <a:t>14</a:t>
            </a:r>
            <a:endParaRPr lang="zh-CN" altLang="en-US" sz="1600"/>
          </a:p>
        </p:txBody>
      </p:sp>
      <p:grpSp>
        <p:nvGrpSpPr>
          <p:cNvPr id="3" name="组合 2"/>
          <p:cNvGrpSpPr/>
          <p:nvPr/>
        </p:nvGrpSpPr>
        <p:grpSpPr>
          <a:xfrm>
            <a:off x="5889186" y="420445"/>
            <a:ext cx="4769578" cy="2039028"/>
            <a:chOff x="5844283" y="1905837"/>
            <a:chExt cx="5014824" cy="3811001"/>
          </a:xfrm>
        </p:grpSpPr>
        <p:pic>
          <p:nvPicPr>
            <p:cNvPr id="186" name="图片 18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101811" y="2025749"/>
              <a:ext cx="72979" cy="662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7" name="图片 18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0951" y="2025749"/>
              <a:ext cx="72979" cy="662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8" name="图片 18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81223" y="2027311"/>
              <a:ext cx="72979" cy="662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18698" y="2015333"/>
              <a:ext cx="72979" cy="662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0" name="文本框 189"/>
            <p:cNvSpPr txBox="1"/>
            <p:nvPr/>
          </p:nvSpPr>
          <p:spPr>
            <a:xfrm>
              <a:off x="6529361" y="2665246"/>
              <a:ext cx="782896" cy="517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1" name="左大括号 190"/>
            <p:cNvSpPr/>
            <p:nvPr/>
          </p:nvSpPr>
          <p:spPr>
            <a:xfrm rot="16200000">
              <a:off x="6720055" y="1929844"/>
              <a:ext cx="103319" cy="1724452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8286428" y="2692240"/>
              <a:ext cx="658565" cy="517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200">
                <a:solidFill>
                  <a:srgbClr val="F92E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3" name="左大括号 192"/>
            <p:cNvSpPr/>
            <p:nvPr/>
          </p:nvSpPr>
          <p:spPr>
            <a:xfrm rot="16200000">
              <a:off x="8443646" y="2235360"/>
              <a:ext cx="77660" cy="1068828"/>
            </a:xfrm>
            <a:prstGeom prst="leftBrace">
              <a:avLst>
                <a:gd name="adj1" fmla="val 52414"/>
                <a:gd name="adj2" fmla="val 50521"/>
              </a:avLst>
            </a:prstGeom>
            <a:ln>
              <a:solidFill>
                <a:srgbClr val="00A1E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4" name="组合 193"/>
            <p:cNvGrpSpPr/>
            <p:nvPr/>
          </p:nvGrpSpPr>
          <p:grpSpPr>
            <a:xfrm>
              <a:off x="5854287" y="3061378"/>
              <a:ext cx="4474780" cy="1354384"/>
              <a:chOff x="5854287" y="3061378"/>
              <a:chExt cx="4474780" cy="1354384"/>
            </a:xfrm>
          </p:grpSpPr>
          <p:pic>
            <p:nvPicPr>
              <p:cNvPr id="195" name="图片 19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558185" y="3161423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768400" y="3165292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359234" y="3164409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821120" y="3168037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9" name="图片 19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607981" y="3155849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0" name="图片 19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157423" y="3162045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397767" y="3155849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979504" y="3160126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191501" y="3165292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204" name="组合 203"/>
              <p:cNvGrpSpPr/>
              <p:nvPr/>
            </p:nvGrpSpPr>
            <p:grpSpPr>
              <a:xfrm>
                <a:off x="5936822" y="3061378"/>
                <a:ext cx="296526" cy="828754"/>
                <a:chOff x="6881098" y="2256301"/>
                <a:chExt cx="360566" cy="1057236"/>
              </a:xfrm>
            </p:grpSpPr>
            <p:pic>
              <p:nvPicPr>
                <p:cNvPr id="225" name="图片 22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6" name="图片 22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7" name="图片 22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8" name="图片 22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9" name="图片 22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0" name="图片 22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1" name="图片 23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2" name="图片 23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3" name="图片 23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4" name="图片 23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05" name="组合 204"/>
              <p:cNvGrpSpPr/>
              <p:nvPr/>
            </p:nvGrpSpPr>
            <p:grpSpPr>
              <a:xfrm>
                <a:off x="6559324" y="3071422"/>
                <a:ext cx="296526" cy="828754"/>
                <a:chOff x="6881098" y="2256301"/>
                <a:chExt cx="360566" cy="1057236"/>
              </a:xfrm>
            </p:grpSpPr>
            <p:pic>
              <p:nvPicPr>
                <p:cNvPr id="215" name="图片 21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6" name="图片 21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7" name="图片 21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8" name="图片 21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9" name="图片 21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0" name="图片 21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1" name="图片 22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2" name="图片 22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3" name="图片 22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4" name="图片 22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206" name="图片 20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026970" y="3164854"/>
                <a:ext cx="73426" cy="72870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562226" y="3178192"/>
                <a:ext cx="73426" cy="72870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775027" y="3178192"/>
                <a:ext cx="73426" cy="72870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007455" y="3179780"/>
                <a:ext cx="73426" cy="72870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27996" y="3167610"/>
                <a:ext cx="73426" cy="72870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11" name="文本框 210"/>
              <p:cNvSpPr txBox="1"/>
              <p:nvPr/>
            </p:nvSpPr>
            <p:spPr>
              <a:xfrm>
                <a:off x="6173423" y="3859006"/>
                <a:ext cx="782896" cy="51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个十</a:t>
                </a:r>
                <a:endPara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2" name="左大括号 211"/>
              <p:cNvSpPr/>
              <p:nvPr/>
            </p:nvSpPr>
            <p:spPr>
              <a:xfrm rot="16200000">
                <a:off x="6349853" y="3404324"/>
                <a:ext cx="83610" cy="1074741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8477362" y="3898043"/>
                <a:ext cx="721938" cy="51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个一</a:t>
                </a:r>
                <a:endPara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4" name="左大括号 213"/>
              <p:cNvSpPr/>
              <p:nvPr/>
            </p:nvSpPr>
            <p:spPr>
              <a:xfrm rot="16200000">
                <a:off x="8666516" y="2339903"/>
                <a:ext cx="92658" cy="3232445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5" name="矩形 234"/>
            <p:cNvSpPr/>
            <p:nvPr/>
          </p:nvSpPr>
          <p:spPr>
            <a:xfrm>
              <a:off x="9060064" y="4345224"/>
              <a:ext cx="1799043" cy="898141"/>
            </a:xfrm>
            <a:prstGeom prst="rect">
              <a:avLst/>
            </a:prstGeom>
            <a:noFill/>
            <a:ln w="15875">
              <a:solidFill>
                <a:srgbClr val="F92EA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5844283" y="4293962"/>
              <a:ext cx="5014824" cy="1422876"/>
              <a:chOff x="5844283" y="4293962"/>
              <a:chExt cx="5014824" cy="1422876"/>
            </a:xfrm>
          </p:grpSpPr>
          <p:pic>
            <p:nvPicPr>
              <p:cNvPr id="237" name="图片 23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692278" y="4404473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8" name="图片 23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924889" y="4408746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472130" y="4407771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124936" y="4411779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1" name="图片 24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853921" y="4398316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2" name="图片 24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7248818" y="4405160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3" name="图片 24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621310" y="4398316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4" name="图片 24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158484" y="4403040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5" name="图片 24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8393068" y="4408746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246" name="组合 245"/>
              <p:cNvGrpSpPr/>
              <p:nvPr/>
            </p:nvGrpSpPr>
            <p:grpSpPr>
              <a:xfrm>
                <a:off x="5898173" y="4293962"/>
                <a:ext cx="328118" cy="915449"/>
                <a:chOff x="6881098" y="2256301"/>
                <a:chExt cx="360566" cy="1057236"/>
              </a:xfrm>
            </p:grpSpPr>
            <p:pic>
              <p:nvPicPr>
                <p:cNvPr id="269" name="图片 26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0" name="图片 26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1" name="图片 27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2" name="图片 27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3" name="图片 27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4" name="图片 27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5" name="图片 27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6" name="图片 27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7" name="图片 27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8" name="图片 27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47" name="组合 246"/>
              <p:cNvGrpSpPr/>
              <p:nvPr/>
            </p:nvGrpSpPr>
            <p:grpSpPr>
              <a:xfrm>
                <a:off x="6586996" y="4305057"/>
                <a:ext cx="328118" cy="915449"/>
                <a:chOff x="6881098" y="2256301"/>
                <a:chExt cx="360566" cy="1057236"/>
              </a:xfrm>
            </p:grpSpPr>
            <p:pic>
              <p:nvPicPr>
                <p:cNvPr id="259" name="图片 25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0" name="图片 25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1" name="图片 26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2" name="图片 26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3" name="图片 26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4" name="图片 26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5" name="图片 26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6" name="图片 26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7" name="图片 26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8" name="图片 26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248" name="图片 24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9352717" y="4408263"/>
                <a:ext cx="81249" cy="80493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9" name="图片 24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945001" y="4422996"/>
                <a:ext cx="81249" cy="80493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0" name="图片 24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180474" y="4422996"/>
                <a:ext cx="81249" cy="80493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1" name="图片 25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437663" y="4424750"/>
                <a:ext cx="81249" cy="80493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2" name="图片 25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681702" y="4411307"/>
                <a:ext cx="81249" cy="80493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53" name="文本框 252"/>
              <p:cNvSpPr txBox="1"/>
              <p:nvPr/>
            </p:nvSpPr>
            <p:spPr>
              <a:xfrm>
                <a:off x="6141314" y="5176898"/>
                <a:ext cx="782896" cy="51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个十</a:t>
                </a:r>
                <a:endPara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4" name="左大括号 253"/>
              <p:cNvSpPr/>
              <p:nvPr/>
            </p:nvSpPr>
            <p:spPr>
              <a:xfrm rot="16200000">
                <a:off x="6339849" y="4705902"/>
                <a:ext cx="83610" cy="1074741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文本框 254"/>
              <p:cNvSpPr txBox="1"/>
              <p:nvPr/>
            </p:nvSpPr>
            <p:spPr>
              <a:xfrm>
                <a:off x="7672563" y="5199119"/>
                <a:ext cx="988396" cy="51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还剩</a:t>
                </a:r>
                <a:r>
                  <a:rPr lang="en-US" altLang="zh-CN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个一</a:t>
                </a:r>
                <a:endPara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6" name="左大括号 255"/>
              <p:cNvSpPr/>
              <p:nvPr/>
            </p:nvSpPr>
            <p:spPr>
              <a:xfrm rot="16200000">
                <a:off x="8078952" y="4356962"/>
                <a:ext cx="45719" cy="1799042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文本框 256"/>
              <p:cNvSpPr txBox="1"/>
              <p:nvPr/>
            </p:nvSpPr>
            <p:spPr>
              <a:xfrm>
                <a:off x="9537481" y="5174171"/>
                <a:ext cx="988396" cy="51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拿走</a:t>
                </a:r>
                <a:r>
                  <a:rPr lang="en-US" altLang="zh-CN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1200">
                    <a:solidFill>
                      <a:srgbClr val="F92EAB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个一</a:t>
                </a:r>
                <a:endParaRPr lang="zh-CN" altLang="en-US" sz="1200">
                  <a:solidFill>
                    <a:srgbClr val="F92EAB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8" name="左大括号 257"/>
              <p:cNvSpPr/>
              <p:nvPr/>
            </p:nvSpPr>
            <p:spPr>
              <a:xfrm rot="16200000">
                <a:off x="9936726" y="4381834"/>
                <a:ext cx="45719" cy="1799042"/>
              </a:xfrm>
              <a:prstGeom prst="leftBrace">
                <a:avLst>
                  <a:gd name="adj1" fmla="val 52414"/>
                  <a:gd name="adj2" fmla="val 50521"/>
                </a:avLst>
              </a:prstGeom>
              <a:ln>
                <a:solidFill>
                  <a:srgbClr val="00A1E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5894149" y="1905837"/>
              <a:ext cx="1684730" cy="825592"/>
              <a:chOff x="5894149" y="1905837"/>
              <a:chExt cx="1684730" cy="825592"/>
            </a:xfrm>
          </p:grpSpPr>
          <p:grpSp>
            <p:nvGrpSpPr>
              <p:cNvPr id="280" name="组合 279"/>
              <p:cNvGrpSpPr/>
              <p:nvPr/>
            </p:nvGrpSpPr>
            <p:grpSpPr>
              <a:xfrm>
                <a:off x="5909493" y="1905837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306" name="图片 30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7" name="图片 30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8" name="图片 30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9" name="图片 30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0" name="图片 30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1" name="图片 31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2" name="图片 31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3" name="图片 31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4" name="图片 31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15" name="图片 31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81" name="组合 280"/>
              <p:cNvGrpSpPr/>
              <p:nvPr/>
            </p:nvGrpSpPr>
            <p:grpSpPr>
              <a:xfrm>
                <a:off x="6579790" y="1915724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296" name="图片 29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7" name="图片 29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8" name="图片 29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9" name="图片 29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0" name="图片 29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1" name="图片 30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2" name="图片 30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3" name="图片 30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4" name="图片 30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05" name="图片 30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82" name="组合 281"/>
              <p:cNvGrpSpPr/>
              <p:nvPr/>
            </p:nvGrpSpPr>
            <p:grpSpPr>
              <a:xfrm>
                <a:off x="7249794" y="1915724"/>
                <a:ext cx="319294" cy="815705"/>
                <a:chOff x="6881098" y="2256301"/>
                <a:chExt cx="360566" cy="1057236"/>
              </a:xfrm>
            </p:grpSpPr>
            <p:pic>
              <p:nvPicPr>
                <p:cNvPr id="286" name="图片 285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881098" y="236505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87" name="图片 286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44404" y="228772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88" name="图片 28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2614" y="2256301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89" name="图片 288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02924" y="227592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0" name="图片 289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59252" y="237334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1" name="图片 290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56243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2" name="图片 291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79852" y="23442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3" name="图片 29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114509" y="2420499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4" name="图片 293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011920" y="2455483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95" name="图片 294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6924454" y="2443596"/>
                  <a:ext cx="82412" cy="858054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sp>
            <p:nvSpPr>
              <p:cNvPr id="283" name="弧形 282"/>
              <p:cNvSpPr/>
              <p:nvPr/>
            </p:nvSpPr>
            <p:spPr>
              <a:xfrm>
                <a:off x="5894149" y="2265523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弧形 283"/>
              <p:cNvSpPr/>
              <p:nvPr/>
            </p:nvSpPr>
            <p:spPr>
              <a:xfrm>
                <a:off x="6562376" y="2283076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弧形 284"/>
              <p:cNvSpPr/>
              <p:nvPr/>
            </p:nvSpPr>
            <p:spPr>
              <a:xfrm>
                <a:off x="7239674" y="2284167"/>
                <a:ext cx="339205" cy="77803"/>
              </a:xfrm>
              <a:prstGeom prst="arc">
                <a:avLst>
                  <a:gd name="adj1" fmla="val 21305276"/>
                  <a:gd name="adj2" fmla="val 11221353"/>
                </a:avLst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6" name="弧形 315"/>
            <p:cNvSpPr/>
            <p:nvPr/>
          </p:nvSpPr>
          <p:spPr>
            <a:xfrm>
              <a:off x="5914002" y="3413116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弧形 316"/>
            <p:cNvSpPr/>
            <p:nvPr/>
          </p:nvSpPr>
          <p:spPr>
            <a:xfrm>
              <a:off x="6532521" y="3416296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弧形 317"/>
            <p:cNvSpPr/>
            <p:nvPr/>
          </p:nvSpPr>
          <p:spPr>
            <a:xfrm>
              <a:off x="7087117" y="3490919"/>
              <a:ext cx="2113174" cy="60738"/>
            </a:xfrm>
            <a:prstGeom prst="arc">
              <a:avLst>
                <a:gd name="adj1" fmla="val 6099"/>
                <a:gd name="adj2" fmla="val 10815307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弧形 318"/>
            <p:cNvSpPr/>
            <p:nvPr/>
          </p:nvSpPr>
          <p:spPr>
            <a:xfrm>
              <a:off x="5876272" y="4703026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弧形 319"/>
            <p:cNvSpPr/>
            <p:nvPr/>
          </p:nvSpPr>
          <p:spPr>
            <a:xfrm>
              <a:off x="6576032" y="4702258"/>
              <a:ext cx="339205" cy="77803"/>
            </a:xfrm>
            <a:prstGeom prst="arc">
              <a:avLst>
                <a:gd name="adj1" fmla="val 21305276"/>
                <a:gd name="adj2" fmla="val 11221353"/>
              </a:avLst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8" name="内容占位符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8438" y="1716216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9" grpId="0"/>
      <p:bldP spid="90" grpId="0"/>
      <p:bldP spid="91" grpId="0"/>
      <p:bldP spid="92" grpId="0" animBg="1"/>
      <p:bldP spid="95" grpId="0" animBg="1"/>
      <p:bldP spid="98" grpId="0" animBg="1"/>
      <p:bldP spid="100" grpId="0" animBg="1"/>
      <p:bldP spid="103" grpId="0"/>
      <p:bldP spid="104" grpId="0"/>
      <p:bldP spid="105" grpId="0"/>
      <p:bldP spid="106" grpId="0"/>
      <p:bldP spid="182" grpId="0"/>
      <p:bldP spid="2" grpId="0" animBg="1"/>
      <p:bldP spid="183" grpId="0" animBg="1"/>
      <p:bldP spid="184" grpId="0" animBg="1"/>
      <p:bldP spid="1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文本框 24"/>
          <p:cNvSpPr txBox="1"/>
          <p:nvPr/>
        </p:nvSpPr>
        <p:spPr>
          <a:xfrm>
            <a:off x="1145533" y="1875259"/>
            <a:ext cx="320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会用竖式计算吗？</a:t>
            </a:r>
            <a:endParaRPr lang="zh-CN" altLang="en-US" sz="3200" b="1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5760915" y="1835265"/>
            <a:ext cx="20515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A1E9"/>
                </a:solidFill>
              </a:rPr>
              <a:t>44-7=</a:t>
            </a:r>
            <a:endParaRPr lang="en-US" altLang="zh-CN" sz="3600">
              <a:solidFill>
                <a:srgbClr val="00A1E9"/>
              </a:solidFill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8654946" y="1835264"/>
            <a:ext cx="20515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A1E9"/>
                </a:solidFill>
              </a:rPr>
              <a:t>50-8=</a:t>
            </a:r>
            <a:endParaRPr lang="en-US" altLang="zh-CN" sz="3600">
              <a:solidFill>
                <a:srgbClr val="00A1E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63865" y="2967732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4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99764" y="2967732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00A1E9"/>
                </a:solidFill>
              </a:rPr>
              <a:t>4</a:t>
            </a:r>
            <a:endParaRPr lang="zh-CN" altLang="en-US" sz="3200" b="1">
              <a:solidFill>
                <a:srgbClr val="00A1E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63865" y="3549645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7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63865" y="4160070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7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9764" y="4138174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00A1E9"/>
                </a:solidFill>
              </a:rPr>
              <a:t>3</a:t>
            </a:r>
            <a:endParaRPr lang="zh-CN" altLang="en-US" sz="3200" b="1">
              <a:solidFill>
                <a:srgbClr val="00A1E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88876" y="3569040"/>
            <a:ext cx="40689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-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788875" y="4145647"/>
            <a:ext cx="1620089" cy="0"/>
          </a:xfrm>
          <a:prstGeom prst="line">
            <a:avLst/>
          </a:prstGeom>
          <a:ln w="28575">
            <a:solidFill>
              <a:srgbClr val="00A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680737" y="2924728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0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56663" y="2924728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00A1E9"/>
                </a:solidFill>
              </a:rPr>
              <a:t>5</a:t>
            </a:r>
            <a:endParaRPr lang="zh-CN" altLang="en-US" sz="3200" b="1">
              <a:solidFill>
                <a:srgbClr val="00A1E9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80737" y="3553684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8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680737" y="4203974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2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56663" y="4205650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00A1E9"/>
                </a:solidFill>
              </a:rPr>
              <a:t>4</a:t>
            </a:r>
            <a:endParaRPr lang="zh-CN" altLang="en-US" sz="3200" b="1">
              <a:solidFill>
                <a:srgbClr val="00A1E9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79757" y="3574646"/>
            <a:ext cx="459476" cy="492443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3200" b="1">
                <a:solidFill>
                  <a:srgbClr val="EE498D"/>
                </a:solidFill>
              </a:rPr>
              <a:t>-</a:t>
            </a:r>
            <a:endParaRPr lang="zh-CN" altLang="en-US" sz="3200" b="1">
              <a:solidFill>
                <a:srgbClr val="EE498D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579757" y="4145647"/>
            <a:ext cx="1555472" cy="0"/>
          </a:xfrm>
          <a:prstGeom prst="line">
            <a:avLst/>
          </a:prstGeom>
          <a:ln w="28575">
            <a:solidFill>
              <a:srgbClr val="00A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7108565" y="1853884"/>
            <a:ext cx="664877" cy="61555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00A1E9"/>
                </a:solidFill>
              </a:rPr>
              <a:t>37</a:t>
            </a:r>
            <a:endParaRPr lang="zh-CN" altLang="en-US" sz="4000" b="1">
              <a:solidFill>
                <a:srgbClr val="EE498D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994795" y="1840666"/>
            <a:ext cx="664877" cy="61555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00A1E9"/>
                </a:solidFill>
              </a:rPr>
              <a:t>42</a:t>
            </a:r>
            <a:endParaRPr lang="zh-CN" altLang="en-US" sz="4000" b="1">
              <a:solidFill>
                <a:srgbClr val="EE498D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28011" y="1764414"/>
            <a:ext cx="645431" cy="615740"/>
          </a:xfrm>
          <a:prstGeom prst="rect">
            <a:avLst/>
          </a:prstGeom>
        </p:spPr>
      </p:pic>
      <p:sp>
        <p:nvSpPr>
          <p:cNvPr id="48" name="AutoShape 26"/>
          <p:cNvSpPr>
            <a:spLocks noChangeArrowheads="1"/>
          </p:cNvSpPr>
          <p:nvPr/>
        </p:nvSpPr>
        <p:spPr bwMode="auto">
          <a:xfrm flipV="1">
            <a:off x="6507954" y="2967645"/>
            <a:ext cx="47538" cy="49398"/>
          </a:xfrm>
          <a:prstGeom prst="flowChartConnector">
            <a:avLst/>
          </a:prstGeom>
          <a:solidFill>
            <a:srgbClr val="EE498D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AutoShape 26"/>
          <p:cNvSpPr>
            <a:spLocks noChangeArrowheads="1"/>
          </p:cNvSpPr>
          <p:nvPr/>
        </p:nvSpPr>
        <p:spPr bwMode="auto">
          <a:xfrm flipV="1">
            <a:off x="9333435" y="2932164"/>
            <a:ext cx="45719" cy="45719"/>
          </a:xfrm>
          <a:prstGeom prst="flowChartConnector">
            <a:avLst/>
          </a:prstGeom>
          <a:solidFill>
            <a:srgbClr val="EE498D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72878" y="2688873"/>
            <a:ext cx="3001370" cy="105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个位上的数不够减，从十位退</a:t>
            </a:r>
            <a:r>
              <a:rPr lang="en-US" altLang="zh-CN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</a:t>
            </a:r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作</a:t>
            </a:r>
            <a:r>
              <a:rPr lang="en-US" altLang="zh-CN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10</a:t>
            </a:r>
            <a:r>
              <a:rPr lang="zh-CN" altLang="en-US" sz="2400" dirty="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再减。</a:t>
            </a:r>
            <a:endParaRPr lang="zh-CN" altLang="en-US" sz="2400" dirty="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94794" y="1775262"/>
            <a:ext cx="645431" cy="6157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7350" y="4109378"/>
            <a:ext cx="1090366" cy="678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08063" y="5077535"/>
            <a:ext cx="1090366" cy="67889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59870" y="4218554"/>
            <a:ext cx="1090366" cy="678894"/>
          </a:xfrm>
          <a:prstGeom prst="rect">
            <a:avLst/>
          </a:prstGeom>
        </p:spPr>
      </p:pic>
      <p:pic>
        <p:nvPicPr>
          <p:cNvPr id="51" name="内容占位符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05838" y="1622681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4" grpId="0"/>
      <p:bldP spid="35" grpId="0"/>
      <p:bldP spid="38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48" grpId="0" animBg="1"/>
      <p:bldP spid="49" grpId="0" animBg="1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96107" y="1856338"/>
            <a:ext cx="2644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找错误并改正</a:t>
            </a:r>
            <a:endParaRPr lang="zh-CN" altLang="en-US" sz="3200" b="1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5682788" y="1443927"/>
            <a:ext cx="19012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A1E9"/>
                </a:solidFill>
              </a:rPr>
              <a:t>64-6=4</a:t>
            </a:r>
            <a:endParaRPr lang="en-US" altLang="zh-CN" sz="3600">
              <a:solidFill>
                <a:srgbClr val="00A1E9"/>
              </a:solidFill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8450618" y="1401901"/>
            <a:ext cx="1899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0A1E9"/>
                </a:solidFill>
              </a:rPr>
              <a:t>52-7=55</a:t>
            </a:r>
            <a:endParaRPr lang="en-US" altLang="zh-CN" sz="3600">
              <a:solidFill>
                <a:srgbClr val="00A1E9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82318" y="2091676"/>
            <a:ext cx="1306121" cy="1299073"/>
            <a:chOff x="5982318" y="2771610"/>
            <a:chExt cx="1306121" cy="1299073"/>
          </a:xfrm>
        </p:grpSpPr>
        <p:sp>
          <p:nvSpPr>
            <p:cNvPr id="26" name="文本框 25"/>
            <p:cNvSpPr txBox="1"/>
            <p:nvPr/>
          </p:nvSpPr>
          <p:spPr>
            <a:xfrm>
              <a:off x="6788881" y="2771610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4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302720" y="2785335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6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308685" y="3191662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6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800707" y="3639796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4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982318" y="3184759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-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6017165" y="3639796"/>
              <a:ext cx="1252702" cy="3631"/>
            </a:xfrm>
            <a:prstGeom prst="line">
              <a:avLst/>
            </a:prstGeom>
            <a:ln w="28575">
              <a:solidFill>
                <a:srgbClr val="00A1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6944174" y="1454152"/>
            <a:ext cx="664877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58</a:t>
            </a:r>
            <a:endParaRPr lang="zh-CN" altLang="en-US" sz="3600" b="1">
              <a:solidFill>
                <a:srgbClr val="EE498D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798890" y="4469422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4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12297" y="4473932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6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82135" y="4831863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6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782135" y="5265403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EE498D"/>
                </a:solidFill>
              </a:rPr>
              <a:t>8</a:t>
            </a:r>
            <a:endParaRPr lang="zh-CN" altLang="en-US" sz="2800" b="1">
              <a:solidFill>
                <a:srgbClr val="EE498D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95964" y="5261241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EE498D"/>
                </a:solidFill>
              </a:rPr>
              <a:t>5</a:t>
            </a:r>
            <a:endParaRPr lang="zh-CN" altLang="en-US" sz="2800" b="1">
              <a:solidFill>
                <a:srgbClr val="EE498D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874894" y="4733149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-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959104" y="5264076"/>
            <a:ext cx="1397227" cy="0"/>
          </a:xfrm>
          <a:prstGeom prst="line">
            <a:avLst/>
          </a:prstGeom>
          <a:ln w="28575">
            <a:solidFill>
              <a:srgbClr val="00A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437267" y="3763320"/>
            <a:ext cx="7176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改正：</a:t>
            </a:r>
            <a:endParaRPr lang="zh-CN" altLang="en-US" sz="200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963046" y="3787739"/>
            <a:ext cx="7176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EE498D"/>
                </a:solidFill>
                <a:latin typeface="迷你简少儿" panose="03000509000000000000" pitchFamily="65" charset="-122"/>
                <a:ea typeface="迷你简少儿" panose="03000509000000000000" pitchFamily="65" charset="-122"/>
              </a:rPr>
              <a:t>改正：</a:t>
            </a:r>
            <a:endParaRPr lang="zh-CN" altLang="en-US" sz="2000">
              <a:solidFill>
                <a:srgbClr val="EE498D"/>
              </a:solidFill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44668" y="2025794"/>
            <a:ext cx="1822571" cy="152868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744667" y="4287889"/>
            <a:ext cx="1822571" cy="152868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AutoShape 26"/>
          <p:cNvSpPr>
            <a:spLocks noChangeArrowheads="1"/>
          </p:cNvSpPr>
          <p:nvPr/>
        </p:nvSpPr>
        <p:spPr bwMode="auto">
          <a:xfrm flipV="1">
            <a:off x="6532353" y="4462878"/>
            <a:ext cx="45719" cy="45720"/>
          </a:xfrm>
          <a:prstGeom prst="flowChartConnector">
            <a:avLst/>
          </a:prstGeom>
          <a:solidFill>
            <a:srgbClr val="EE498D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719821" y="1440343"/>
            <a:ext cx="664877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EE498D"/>
                </a:solidFill>
              </a:rPr>
              <a:t>45</a:t>
            </a:r>
            <a:endParaRPr lang="zh-CN" altLang="en-US" sz="3600" b="1">
              <a:solidFill>
                <a:srgbClr val="EE498D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657287" y="2158900"/>
            <a:ext cx="1411728" cy="1226868"/>
            <a:chOff x="5865317" y="3204499"/>
            <a:chExt cx="1411728" cy="1226868"/>
          </a:xfrm>
        </p:grpSpPr>
        <p:sp>
          <p:nvSpPr>
            <p:cNvPr id="83" name="文本框 82"/>
            <p:cNvSpPr txBox="1"/>
            <p:nvPr/>
          </p:nvSpPr>
          <p:spPr>
            <a:xfrm>
              <a:off x="6789313" y="3204499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2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302720" y="3209009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5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772558" y="3566940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7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772558" y="4000480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5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286387" y="3996318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5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865317" y="3468226"/>
              <a:ext cx="487732" cy="43088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36000" tIns="0" rIns="36000" bIns="0" rtlCol="0" anchor="ctr" anchorCtr="1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00A1E9"/>
                  </a:solidFill>
                </a:rPr>
                <a:t>-</a:t>
              </a:r>
              <a:endParaRPr lang="zh-CN" altLang="en-US" sz="2800" b="1">
                <a:solidFill>
                  <a:srgbClr val="00A1E9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5949527" y="3999153"/>
              <a:ext cx="1249898" cy="0"/>
            </a:xfrm>
            <a:prstGeom prst="line">
              <a:avLst/>
            </a:prstGeom>
            <a:ln w="28575">
              <a:solidFill>
                <a:srgbClr val="00A1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矩形 89"/>
          <p:cNvSpPr/>
          <p:nvPr/>
        </p:nvSpPr>
        <p:spPr>
          <a:xfrm>
            <a:off x="8527060" y="2032783"/>
            <a:ext cx="1822571" cy="152868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9581283" y="4469422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2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094690" y="4473932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5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564528" y="4831863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7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564528" y="5265403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EE498D"/>
                </a:solidFill>
              </a:rPr>
              <a:t>5</a:t>
            </a:r>
            <a:endParaRPr lang="zh-CN" altLang="en-US" sz="2800" b="1">
              <a:solidFill>
                <a:srgbClr val="EE498D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078357" y="5261241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EE498D"/>
                </a:solidFill>
              </a:rPr>
              <a:t>4</a:t>
            </a:r>
            <a:endParaRPr lang="zh-CN" altLang="en-US" sz="2800" b="1">
              <a:solidFill>
                <a:srgbClr val="EE498D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657287" y="4733149"/>
            <a:ext cx="487732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0" rIns="36000" bIns="0" rtlCol="0" anchor="ctr" anchorCtr="1">
            <a:spAutoFit/>
          </a:bodyPr>
          <a:lstStyle/>
          <a:p>
            <a:pPr algn="ctr"/>
            <a:r>
              <a:rPr lang="en-US" altLang="zh-CN" sz="2800" b="1">
                <a:solidFill>
                  <a:srgbClr val="00A1E9"/>
                </a:solidFill>
              </a:rPr>
              <a:t>-</a:t>
            </a:r>
            <a:endParaRPr lang="zh-CN" altLang="en-US" sz="2800" b="1">
              <a:solidFill>
                <a:srgbClr val="00A1E9"/>
              </a:solidFill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8741497" y="5264076"/>
            <a:ext cx="1397227" cy="0"/>
          </a:xfrm>
          <a:prstGeom prst="line">
            <a:avLst/>
          </a:prstGeom>
          <a:ln w="28575">
            <a:solidFill>
              <a:srgbClr val="00A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8527060" y="4287889"/>
            <a:ext cx="1822571" cy="152868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AutoShape 26"/>
          <p:cNvSpPr>
            <a:spLocks noChangeArrowheads="1"/>
          </p:cNvSpPr>
          <p:nvPr/>
        </p:nvSpPr>
        <p:spPr bwMode="auto">
          <a:xfrm flipV="1">
            <a:off x="9314746" y="4462878"/>
            <a:ext cx="45719" cy="45719"/>
          </a:xfrm>
          <a:prstGeom prst="flowChartConnector">
            <a:avLst/>
          </a:prstGeom>
          <a:solidFill>
            <a:srgbClr val="EE498D"/>
          </a:solidFill>
          <a:ln w="9525">
            <a:noFill/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6359" y="3175305"/>
            <a:ext cx="1090366" cy="678894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17072" y="4143462"/>
            <a:ext cx="1090366" cy="678894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68879" y="3284481"/>
            <a:ext cx="1090366" cy="678894"/>
          </a:xfrm>
          <a:prstGeom prst="rect">
            <a:avLst/>
          </a:prstGeom>
        </p:spPr>
      </p:pic>
      <p:pic>
        <p:nvPicPr>
          <p:cNvPr id="50" name="内容占位符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5838" y="1622681"/>
            <a:ext cx="581891" cy="840510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59" grpId="0"/>
      <p:bldP spid="60" grpId="0"/>
      <p:bldP spid="62" grpId="0"/>
      <p:bldP spid="63" grpId="0"/>
      <p:bldP spid="64" grpId="0"/>
      <p:bldP spid="78" grpId="0" animBg="1"/>
      <p:bldP spid="80" grpId="0" animBg="1"/>
      <p:bldP spid="94" grpId="0"/>
      <p:bldP spid="95" grpId="0"/>
      <p:bldP spid="96" grpId="0"/>
      <p:bldP spid="97" grpId="0"/>
      <p:bldP spid="98" grpId="0"/>
      <p:bldP spid="99" grpId="0"/>
      <p:bldP spid="102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79072bd-b329-44e6-96a4-807d0f061c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WPS 演示</Application>
  <PresentationFormat>自定义</PresentationFormat>
  <Paragraphs>274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Wingdings</vt:lpstr>
      <vt:lpstr>迷你简少儿</vt:lpstr>
      <vt:lpstr>楷体</vt:lpstr>
      <vt:lpstr>华文新魏</vt:lpstr>
      <vt:lpstr>Calibri</vt:lpstr>
      <vt:lpstr>黑体</vt:lpstr>
      <vt:lpstr>华文楷体</vt:lpstr>
      <vt:lpstr>Arial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2021-06-27T14:27:00Z</cp:lastPrinted>
  <dcterms:created xsi:type="dcterms:W3CDTF">2021-06-27T14:27:00Z</dcterms:created>
  <dcterms:modified xsi:type="dcterms:W3CDTF">2023-01-27T10:47:09Z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5D5772EDA643481095B1C950D2496CCF</vt:lpwstr>
  </property>
  <property fmtid="{D5CDD505-2E9C-101B-9397-08002B2CF9AE}" pid="7" name="KSOProductBuildVer">
    <vt:lpwstr>2052-11.1.0.13703</vt:lpwstr>
  </property>
</Properties>
</file>