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79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3" r:id="rId17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409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4099" name="日期占位符 409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3076" name="幻灯片图像占位符 4099"/>
          <p:cNvSpPr>
            <a:spLocks noRot="1" noChangeArrowheads="1" noTextEdit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文本占位符 4100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102" name="页脚占位符 410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4103" name="灯片编号占位符 410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AEE59B49-48A3-46CC-B872-985F65FA0642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25815E-9AB2-4B1E-B0F2-2859D6B5E9D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2578B2-890B-4CE1-AC9B-3690A987195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C57134-47BD-4B55-8086-419060BAA75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B1E8EC-1E1B-41CA-AE12-4E63756AEA1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BA78A4-7585-4FDD-834C-64909E39FA7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3ABE8C-32F3-4D6F-9F54-A9F19C325E1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8DEFDD-900D-4FB2-B9B5-AC018AB200E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3B7B02-114D-4A00-938E-52F8FB5CF9A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5E7623-17E2-4DE6-A288-4C9697D7348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8E3977-B081-4F8D-900A-D1A9FED0203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D3A39A-6059-475F-BA8D-36B8DD0D84B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52E9FA-D517-4866-9D2F-74B302B71A7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6A9BAB83-6D25-4C7D-8105-3B3A4FC39AC7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2.png"/><Relationship Id="rId7" Type="http://schemas.openxmlformats.org/officeDocument/2006/relationships/image" Target="../media/image21.png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png"/><Relationship Id="rId3" Type="http://schemas.openxmlformats.org/officeDocument/2006/relationships/slide" Target="slide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6"/>
          <p:cNvSpPr txBox="1">
            <a:spLocks noChangeArrowheads="1"/>
          </p:cNvSpPr>
          <p:nvPr/>
        </p:nvSpPr>
        <p:spPr bwMode="auto">
          <a:xfrm>
            <a:off x="-1587" y="1412776"/>
            <a:ext cx="9144000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买铅</a:t>
            </a:r>
            <a:r>
              <a:rPr lang="zh-CN" altLang="en-US" sz="8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笔</a:t>
            </a:r>
            <a:endParaRPr lang="en-US" altLang="zh-CN" sz="8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8" name="Text Box 7"/>
          <p:cNvSpPr txBox="1">
            <a:spLocks noChangeArrowheads="1"/>
          </p:cNvSpPr>
          <p:nvPr/>
        </p:nvSpPr>
        <p:spPr bwMode="auto">
          <a:xfrm>
            <a:off x="1587" y="3933056"/>
            <a:ext cx="91424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</a:rPr>
              <a:t>北师大版一年级下册</a:t>
            </a:r>
            <a:endParaRPr lang="zh-CN" altLang="en-US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93863" y="1427163"/>
            <a:ext cx="5137150" cy="183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30500" y="3919538"/>
            <a:ext cx="383857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54338" y="4097338"/>
            <a:ext cx="295116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FF"/>
                </a:solidFill>
                <a:latin typeface="Times New Roman" panose="02020603050405020304" pitchFamily="18" charset="0"/>
              </a:rPr>
              <a:t>17       9       8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AutoShape 2"/>
          <p:cNvSpPr>
            <a:spLocks noChangeArrowheads="1"/>
          </p:cNvSpPr>
          <p:nvPr/>
        </p:nvSpPr>
        <p:spPr bwMode="auto">
          <a:xfrm>
            <a:off x="3889375" y="2636838"/>
            <a:ext cx="647700" cy="647700"/>
          </a:xfrm>
          <a:prstGeom prst="roundRect">
            <a:avLst>
              <a:gd name="adj" fmla="val 25981"/>
            </a:avLst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38" name="Text Box 3"/>
          <p:cNvSpPr txBox="1">
            <a:spLocks noChangeArrowheads="1"/>
          </p:cNvSpPr>
          <p:nvPr/>
        </p:nvSpPr>
        <p:spPr bwMode="auto">
          <a:xfrm>
            <a:off x="1403350" y="2636838"/>
            <a:ext cx="649288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4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endParaRPr lang="zh-CN" altLang="en-US" sz="40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339" name="Text Box 4"/>
          <p:cNvSpPr txBox="1">
            <a:spLocks noChangeArrowheads="1"/>
          </p:cNvSpPr>
          <p:nvPr/>
        </p:nvSpPr>
        <p:spPr bwMode="auto">
          <a:xfrm>
            <a:off x="2124075" y="2636838"/>
            <a:ext cx="6477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000" dirty="0">
                <a:latin typeface="Times New Roman" panose="02020603050405020304" pitchFamily="18" charset="0"/>
                <a:ea typeface="楷体" panose="02010609060101010101" pitchFamily="49" charset="-122"/>
              </a:rPr>
              <a:t>－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0" name="Text Box 5"/>
          <p:cNvSpPr txBox="1">
            <a:spLocks noChangeArrowheads="1"/>
          </p:cNvSpPr>
          <p:nvPr/>
        </p:nvSpPr>
        <p:spPr bwMode="auto">
          <a:xfrm>
            <a:off x="2662238" y="2636838"/>
            <a:ext cx="649287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000"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1" name="Text Box 6"/>
          <p:cNvSpPr txBox="1">
            <a:spLocks noChangeArrowheads="1"/>
          </p:cNvSpPr>
          <p:nvPr/>
        </p:nvSpPr>
        <p:spPr bwMode="auto">
          <a:xfrm>
            <a:off x="3240088" y="2636838"/>
            <a:ext cx="649287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00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3889375" y="2638425"/>
            <a:ext cx="649288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00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3" name="AutoShape 8"/>
          <p:cNvSpPr>
            <a:spLocks noChangeArrowheads="1"/>
          </p:cNvSpPr>
          <p:nvPr/>
        </p:nvSpPr>
        <p:spPr bwMode="auto">
          <a:xfrm>
            <a:off x="3902075" y="3860800"/>
            <a:ext cx="647700" cy="647700"/>
          </a:xfrm>
          <a:prstGeom prst="roundRect">
            <a:avLst>
              <a:gd name="adj" fmla="val 25981"/>
            </a:avLst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4" name="Text Box 9"/>
          <p:cNvSpPr txBox="1">
            <a:spLocks noChangeArrowheads="1"/>
          </p:cNvSpPr>
          <p:nvPr/>
        </p:nvSpPr>
        <p:spPr bwMode="auto">
          <a:xfrm>
            <a:off x="1416050" y="3860800"/>
            <a:ext cx="6477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4000">
                <a:latin typeface="Times New Roman" panose="02020603050405020304" pitchFamily="18" charset="0"/>
                <a:ea typeface="楷体" panose="02010609060101010101" pitchFamily="49" charset="-122"/>
              </a:rPr>
              <a:t>8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5" name="Text Box 10"/>
          <p:cNvSpPr txBox="1">
            <a:spLocks noChangeArrowheads="1"/>
          </p:cNvSpPr>
          <p:nvPr/>
        </p:nvSpPr>
        <p:spPr bwMode="auto">
          <a:xfrm>
            <a:off x="2135188" y="3860800"/>
            <a:ext cx="649287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000">
                <a:latin typeface="Times New Roman" panose="02020603050405020304" pitchFamily="18" charset="0"/>
                <a:ea typeface="楷体" panose="02010609060101010101" pitchFamily="49" charset="-122"/>
              </a:rPr>
              <a:t>－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6" name="Text Box 11"/>
          <p:cNvSpPr txBox="1">
            <a:spLocks noChangeArrowheads="1"/>
          </p:cNvSpPr>
          <p:nvPr/>
        </p:nvSpPr>
        <p:spPr bwMode="auto">
          <a:xfrm>
            <a:off x="2674938" y="3860800"/>
            <a:ext cx="649287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000"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7" name="Text Box 12"/>
          <p:cNvSpPr txBox="1">
            <a:spLocks noChangeArrowheads="1"/>
          </p:cNvSpPr>
          <p:nvPr/>
        </p:nvSpPr>
        <p:spPr bwMode="auto">
          <a:xfrm>
            <a:off x="3252788" y="3860800"/>
            <a:ext cx="649287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00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3902075" y="3862388"/>
            <a:ext cx="6477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000"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9" name="Text Box 14"/>
          <p:cNvSpPr txBox="1">
            <a:spLocks noChangeArrowheads="1"/>
          </p:cNvSpPr>
          <p:nvPr/>
        </p:nvSpPr>
        <p:spPr bwMode="auto">
          <a:xfrm>
            <a:off x="1093788" y="1397000"/>
            <a:ext cx="34559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</a:rPr>
              <a:t>1.</a:t>
            </a: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算一算。</a:t>
            </a:r>
            <a:endParaRPr lang="zh-CN" altLang="en-US" sz="32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4350" name="Picture 15" descr="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2600" y="1495425"/>
            <a:ext cx="48895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1" name="Picture 16" descr="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27538" y="4294188"/>
            <a:ext cx="4244975" cy="172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52" name="Group 17"/>
          <p:cNvGrpSpPr/>
          <p:nvPr/>
        </p:nvGrpSpPr>
        <p:grpSpPr bwMode="auto">
          <a:xfrm>
            <a:off x="3444875" y="284163"/>
            <a:ext cx="2730500" cy="1371600"/>
            <a:chOff x="3992" y="432"/>
            <a:chExt cx="1720" cy="864"/>
          </a:xfrm>
        </p:grpSpPr>
        <p:pic>
          <p:nvPicPr>
            <p:cNvPr id="14353" name="Picture 18" descr="模板图片副本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032" y="432"/>
              <a:ext cx="1680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54" name="Rectangle 2"/>
            <p:cNvSpPr>
              <a:spLocks noChangeArrowheads="1"/>
            </p:cNvSpPr>
            <p:nvPr/>
          </p:nvSpPr>
          <p:spPr bwMode="auto">
            <a:xfrm>
              <a:off x="3992" y="558"/>
              <a:ext cx="1536" cy="384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400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课后练习</a:t>
              </a:r>
              <a:endParaRPr lang="zh-CN" altLang="en-US" sz="40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 bldLvl="0"/>
      <p:bldP spid="16391" grpId="1" bldLvl="0"/>
      <p:bldP spid="16397" grpId="0" bldLvl="0"/>
      <p:bldP spid="16397" grpId="1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Box 4"/>
          <p:cNvSpPr txBox="1">
            <a:spLocks noChangeArrowheads="1"/>
          </p:cNvSpPr>
          <p:nvPr/>
        </p:nvSpPr>
        <p:spPr bwMode="auto">
          <a:xfrm>
            <a:off x="735013" y="1517650"/>
            <a:ext cx="37639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</a:rPr>
              <a:t>2.</a:t>
            </a: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圈一圈，算一算。</a:t>
            </a:r>
            <a:endParaRPr lang="zh-CN" altLang="en-US" sz="32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1" cstate="email">
            <a:lum bright="-10000" contrast="30000"/>
          </a:blip>
          <a:srcRect/>
          <a:stretch>
            <a:fillRect/>
          </a:stretch>
        </p:blipFill>
        <p:spPr bwMode="auto">
          <a:xfrm>
            <a:off x="357188" y="2455863"/>
            <a:ext cx="3881437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 cstate="email">
            <a:lum bright="-20000" contrast="40000"/>
          </a:blip>
          <a:srcRect/>
          <a:stretch>
            <a:fillRect/>
          </a:stretch>
        </p:blipFill>
        <p:spPr bwMode="auto">
          <a:xfrm>
            <a:off x="4695825" y="2541588"/>
            <a:ext cx="3690938" cy="195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4" name="AutoShape 68"/>
          <p:cNvSpPr>
            <a:spLocks noChangeArrowheads="1"/>
          </p:cNvSpPr>
          <p:nvPr/>
        </p:nvSpPr>
        <p:spPr bwMode="auto">
          <a:xfrm>
            <a:off x="1738313" y="3268663"/>
            <a:ext cx="2300287" cy="1092200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00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706" name="Freeform 10"/>
          <p:cNvSpPr>
            <a:spLocks noChangeArrowheads="1"/>
          </p:cNvSpPr>
          <p:nvPr/>
        </p:nvSpPr>
        <p:spPr bwMode="auto">
          <a:xfrm>
            <a:off x="4835525" y="3052763"/>
            <a:ext cx="2184400" cy="1247775"/>
          </a:xfrm>
          <a:custGeom>
            <a:avLst/>
            <a:gdLst>
              <a:gd name="T0" fmla="*/ 70 w 1678"/>
              <a:gd name="T1" fmla="*/ 413 h 786"/>
              <a:gd name="T2" fmla="*/ 126 w 1678"/>
              <a:gd name="T3" fmla="*/ 59 h 786"/>
              <a:gd name="T4" fmla="*/ 826 w 1678"/>
              <a:gd name="T5" fmla="*/ 59 h 786"/>
              <a:gd name="T6" fmla="*/ 1354 w 1678"/>
              <a:gd name="T7" fmla="*/ 73 h 786"/>
              <a:gd name="T8" fmla="*/ 1361 w 1678"/>
              <a:gd name="T9" fmla="*/ 211 h 786"/>
              <a:gd name="T10" fmla="*/ 1312 w 1678"/>
              <a:gd name="T11" fmla="*/ 309 h 786"/>
              <a:gd name="T12" fmla="*/ 1347 w 1678"/>
              <a:gd name="T13" fmla="*/ 426 h 786"/>
              <a:gd name="T14" fmla="*/ 1527 w 1678"/>
              <a:gd name="T15" fmla="*/ 378 h 786"/>
              <a:gd name="T16" fmla="*/ 1604 w 1678"/>
              <a:gd name="T17" fmla="*/ 510 h 786"/>
              <a:gd name="T18" fmla="*/ 1590 w 1678"/>
              <a:gd name="T19" fmla="*/ 746 h 786"/>
              <a:gd name="T20" fmla="*/ 1076 w 1678"/>
              <a:gd name="T21" fmla="*/ 753 h 786"/>
              <a:gd name="T22" fmla="*/ 535 w 1678"/>
              <a:gd name="T23" fmla="*/ 773 h 786"/>
              <a:gd name="T24" fmla="*/ 146 w 1678"/>
              <a:gd name="T25" fmla="*/ 690 h 786"/>
              <a:gd name="T26" fmla="*/ 70 w 1678"/>
              <a:gd name="T27" fmla="*/ 413 h 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78" h="786">
                <a:moveTo>
                  <a:pt x="70" y="413"/>
                </a:moveTo>
                <a:cubicBezTo>
                  <a:pt x="67" y="308"/>
                  <a:pt x="0" y="118"/>
                  <a:pt x="126" y="59"/>
                </a:cubicBezTo>
                <a:cubicBezTo>
                  <a:pt x="252" y="0"/>
                  <a:pt x="621" y="57"/>
                  <a:pt x="826" y="59"/>
                </a:cubicBezTo>
                <a:cubicBezTo>
                  <a:pt x="1031" y="61"/>
                  <a:pt x="1265" y="48"/>
                  <a:pt x="1354" y="73"/>
                </a:cubicBezTo>
                <a:cubicBezTo>
                  <a:pt x="1443" y="98"/>
                  <a:pt x="1368" y="172"/>
                  <a:pt x="1361" y="211"/>
                </a:cubicBezTo>
                <a:cubicBezTo>
                  <a:pt x="1354" y="250"/>
                  <a:pt x="1314" y="273"/>
                  <a:pt x="1312" y="309"/>
                </a:cubicBezTo>
                <a:cubicBezTo>
                  <a:pt x="1310" y="345"/>
                  <a:pt x="1311" y="415"/>
                  <a:pt x="1347" y="426"/>
                </a:cubicBezTo>
                <a:cubicBezTo>
                  <a:pt x="1383" y="437"/>
                  <a:pt x="1484" y="364"/>
                  <a:pt x="1527" y="378"/>
                </a:cubicBezTo>
                <a:cubicBezTo>
                  <a:pt x="1570" y="392"/>
                  <a:pt x="1594" y="449"/>
                  <a:pt x="1604" y="510"/>
                </a:cubicBezTo>
                <a:cubicBezTo>
                  <a:pt x="1614" y="571"/>
                  <a:pt x="1678" y="706"/>
                  <a:pt x="1590" y="746"/>
                </a:cubicBezTo>
                <a:cubicBezTo>
                  <a:pt x="1502" y="786"/>
                  <a:pt x="1252" y="749"/>
                  <a:pt x="1076" y="753"/>
                </a:cubicBezTo>
                <a:cubicBezTo>
                  <a:pt x="900" y="757"/>
                  <a:pt x="690" y="784"/>
                  <a:pt x="535" y="773"/>
                </a:cubicBezTo>
                <a:cubicBezTo>
                  <a:pt x="380" y="762"/>
                  <a:pt x="222" y="751"/>
                  <a:pt x="146" y="690"/>
                </a:cubicBezTo>
                <a:cubicBezTo>
                  <a:pt x="70" y="629"/>
                  <a:pt x="73" y="518"/>
                  <a:pt x="70" y="413"/>
                </a:cubicBezTo>
                <a:close/>
              </a:path>
            </a:pathLst>
          </a:custGeom>
          <a:noFill/>
          <a:ln w="28575">
            <a:solidFill>
              <a:srgbClr val="00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2105025" y="2624138"/>
            <a:ext cx="649288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endParaRPr lang="en-US" altLang="zh-CN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6359525" y="2624138"/>
            <a:ext cx="649288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7</a:t>
            </a:r>
            <a:endParaRPr lang="en-US" altLang="zh-CN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4" grpId="0" bldLvl="0" animBg="1"/>
      <p:bldP spid="16391" grpId="0" bldLvl="0"/>
      <p:bldP spid="16391" grpId="1" bldLvl="0"/>
      <p:bldP spid="2" grpId="0" bldLvl="0"/>
      <p:bldP spid="2" grpId="1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4"/>
          <p:cNvSpPr txBox="1">
            <a:spLocks noChangeArrowheads="1"/>
          </p:cNvSpPr>
          <p:nvPr/>
        </p:nvSpPr>
        <p:spPr bwMode="auto">
          <a:xfrm>
            <a:off x="857250" y="1384300"/>
            <a:ext cx="2928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 算一算。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1" cstate="email">
            <a:lum bright="-10000" contrast="30000"/>
          </a:blip>
          <a:srcRect/>
          <a:stretch>
            <a:fillRect/>
          </a:stretch>
        </p:blipFill>
        <p:spPr bwMode="auto">
          <a:xfrm>
            <a:off x="357188" y="2581275"/>
            <a:ext cx="8531225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6843713" y="2876550"/>
            <a:ext cx="649287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14</a:t>
            </a:r>
            <a:endParaRPr lang="en-US" altLang="zh-CN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6854825" y="3471863"/>
            <a:ext cx="649288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endParaRPr lang="en-US" altLang="zh-CN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 bldLvl="0"/>
      <p:bldP spid="16391" grpId="1" bldLvl="0"/>
      <p:bldP spid="2" grpId="0" bldLvl="0"/>
      <p:bldP spid="2" grpId="1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Group 4"/>
          <p:cNvGrpSpPr/>
          <p:nvPr/>
        </p:nvGrpSpPr>
        <p:grpSpPr bwMode="auto">
          <a:xfrm>
            <a:off x="3198813" y="301625"/>
            <a:ext cx="2730500" cy="1371600"/>
            <a:chOff x="3992" y="432"/>
            <a:chExt cx="1720" cy="864"/>
          </a:xfrm>
        </p:grpSpPr>
        <p:pic>
          <p:nvPicPr>
            <p:cNvPr id="17410" name="Picture 5" descr="模板图片副本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032" y="432"/>
              <a:ext cx="1680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1" name="Rectangle 2"/>
            <p:cNvSpPr>
              <a:spLocks noChangeArrowheads="1"/>
            </p:cNvSpPr>
            <p:nvPr/>
          </p:nvSpPr>
          <p:spPr bwMode="auto">
            <a:xfrm>
              <a:off x="3992" y="544"/>
              <a:ext cx="1536" cy="384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4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40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7412" name="Rectangle 7"/>
          <p:cNvSpPr>
            <a:spLocks noChangeArrowheads="1"/>
          </p:cNvSpPr>
          <p:nvPr/>
        </p:nvSpPr>
        <p:spPr bwMode="auto">
          <a:xfrm>
            <a:off x="1517650" y="2252663"/>
            <a:ext cx="6094413" cy="119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通过这节课的学习活动，你有什么收获？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ChangeArrowheads="1"/>
          </p:cNvSpPr>
          <p:nvPr/>
        </p:nvSpPr>
        <p:spPr bwMode="auto">
          <a:xfrm>
            <a:off x="1600200" y="2055813"/>
            <a:ext cx="6773863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从课后习题中选取；</a:t>
            </a:r>
            <a:endParaRPr lang="zh-CN" altLang="en-US" sz="36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完成练习册本课时的习题。</a:t>
            </a:r>
            <a:endParaRPr lang="zh-CN" altLang="en-US" sz="36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8434" name="Group 3"/>
          <p:cNvGrpSpPr/>
          <p:nvPr/>
        </p:nvGrpSpPr>
        <p:grpSpPr bwMode="auto">
          <a:xfrm>
            <a:off x="3198813" y="301625"/>
            <a:ext cx="2730500" cy="1371600"/>
            <a:chOff x="3992" y="432"/>
            <a:chExt cx="1720" cy="864"/>
          </a:xfrm>
        </p:grpSpPr>
        <p:pic>
          <p:nvPicPr>
            <p:cNvPr id="18435" name="Picture 4" descr="模板图片副本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032" y="432"/>
              <a:ext cx="1680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36" name="Rectangle 2"/>
            <p:cNvSpPr>
              <a:spLocks noChangeArrowheads="1"/>
            </p:cNvSpPr>
            <p:nvPr/>
          </p:nvSpPr>
          <p:spPr bwMode="auto">
            <a:xfrm>
              <a:off x="3992" y="544"/>
              <a:ext cx="1536" cy="384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4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课后作业</a:t>
              </a:r>
              <a:endParaRPr lang="zh-CN" altLang="en-US" sz="40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68538" y="1700213"/>
            <a:ext cx="6072187" cy="345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 descr="1"/>
          <p:cNvPicPr>
            <a:picLocks noChangeAspect="1" noChangeArrowheads="1"/>
          </p:cNvPicPr>
          <p:nvPr/>
        </p:nvPicPr>
        <p:blipFill>
          <a:blip r:embed="rId2" cstate="email"/>
          <a:srcRect b="-453"/>
          <a:stretch>
            <a:fillRect/>
          </a:stretch>
        </p:blipFill>
        <p:spPr bwMode="auto">
          <a:xfrm>
            <a:off x="-106363" y="2492375"/>
            <a:ext cx="283051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 descr="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70650" y="1231900"/>
            <a:ext cx="24765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468313" y="5422900"/>
            <a:ext cx="345598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>
                <a:latin typeface="Times New Roman" panose="02020603050405020304" pitchFamily="18" charset="0"/>
                <a:ea typeface="楷体" panose="02010609060101010101" pitchFamily="49" charset="-122"/>
              </a:rPr>
              <a:t>还剩几支铅笔？</a:t>
            </a:r>
            <a:endParaRPr lang="zh-CN" altLang="en-US" sz="36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5127" name="Group 27"/>
          <p:cNvGrpSpPr/>
          <p:nvPr/>
        </p:nvGrpSpPr>
        <p:grpSpPr bwMode="auto">
          <a:xfrm>
            <a:off x="3521075" y="487363"/>
            <a:ext cx="2730500" cy="1371600"/>
            <a:chOff x="3992" y="432"/>
            <a:chExt cx="1720" cy="864"/>
          </a:xfrm>
        </p:grpSpPr>
        <p:pic>
          <p:nvPicPr>
            <p:cNvPr id="5128" name="Picture 28" descr="模板图片副本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032" y="432"/>
              <a:ext cx="1680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9" name="Rectangle 2"/>
            <p:cNvSpPr>
              <a:spLocks noChangeArrowheads="1"/>
            </p:cNvSpPr>
            <p:nvPr/>
          </p:nvSpPr>
          <p:spPr bwMode="auto">
            <a:xfrm>
              <a:off x="3992" y="557"/>
              <a:ext cx="1536" cy="384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40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新课导入</a:t>
              </a:r>
              <a:endParaRPr lang="zh-CN" alt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5" name="Group 46"/>
          <p:cNvGrpSpPr/>
          <p:nvPr/>
        </p:nvGrpSpPr>
        <p:grpSpPr bwMode="auto">
          <a:xfrm>
            <a:off x="3279775" y="112713"/>
            <a:ext cx="2730500" cy="1371600"/>
            <a:chOff x="3992" y="432"/>
            <a:chExt cx="1720" cy="864"/>
          </a:xfrm>
        </p:grpSpPr>
        <p:pic>
          <p:nvPicPr>
            <p:cNvPr id="6146" name="Picture 47" descr="模板图片副本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032" y="432"/>
              <a:ext cx="1680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47" name="Rectangle 2"/>
            <p:cNvSpPr>
              <a:spLocks noChangeArrowheads="1"/>
            </p:cNvSpPr>
            <p:nvPr/>
          </p:nvSpPr>
          <p:spPr bwMode="auto">
            <a:xfrm>
              <a:off x="3992" y="558"/>
              <a:ext cx="1536" cy="384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40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推进新课</a:t>
              </a:r>
              <a:endParaRPr lang="zh-CN" alt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850" y="2724150"/>
            <a:ext cx="8996363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847975" y="1676400"/>
            <a:ext cx="34401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你知道了什么信息？</a:t>
            </a:r>
            <a:endParaRPr lang="zh-CN" altLang="en-US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778125" y="4410075"/>
            <a:ext cx="3441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怎样解决这个问题呢？</a:t>
            </a:r>
            <a:endParaRPr lang="zh-CN" altLang="en-US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151" name="图片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95375" y="4129088"/>
            <a:ext cx="1997075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9" name="Object 3"/>
          <p:cNvGraphicFramePr>
            <a:graphicFrameLocks noChangeAspect="1"/>
          </p:cNvGraphicFramePr>
          <p:nvPr/>
        </p:nvGraphicFramePr>
        <p:xfrm>
          <a:off x="1614488" y="946150"/>
          <a:ext cx="7543800" cy="591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6" name="" r:id="rId1" imgW="1069975" imgH="770890" progId="">
                  <p:embed/>
                </p:oleObj>
              </mc:Choice>
              <mc:Fallback>
                <p:oleObj name="" r:id="rId1" imgW="1069975" imgH="77089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4488" y="946150"/>
                        <a:ext cx="7543800" cy="5911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170" name="Picture 7" descr="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800000">
            <a:off x="4154488" y="4892675"/>
            <a:ext cx="17621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8" descr="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800000">
            <a:off x="4414838" y="4878388"/>
            <a:ext cx="17621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9" descr="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800000">
            <a:off x="4659313" y="4905375"/>
            <a:ext cx="17621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10" descr="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800000">
            <a:off x="4916488" y="4905375"/>
            <a:ext cx="17621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 descr="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800000">
            <a:off x="5221288" y="4905375"/>
            <a:ext cx="17621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12" descr="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800000">
            <a:off x="5526088" y="4878388"/>
            <a:ext cx="17621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4" name="Picture 13" descr="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800000">
            <a:off x="5830888" y="4878388"/>
            <a:ext cx="17621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5" name="Picture 14" descr="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800000">
            <a:off x="6159500" y="4878388"/>
            <a:ext cx="176213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6" name="Picture 15" descr="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800000">
            <a:off x="6464300" y="4878388"/>
            <a:ext cx="176213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7" name="Picture 16" descr="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800000">
            <a:off x="6769100" y="4878388"/>
            <a:ext cx="176213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8" name="Picture 17" descr="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800000">
            <a:off x="7073900" y="4892675"/>
            <a:ext cx="176213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9" name="Picture 18" descr="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800000">
            <a:off x="7378700" y="4892675"/>
            <a:ext cx="176213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60" name="Picture 19" descr="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800000">
            <a:off x="7659688" y="4892675"/>
            <a:ext cx="17621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61" name="Picture 20" descr="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800000">
            <a:off x="7988300" y="4892675"/>
            <a:ext cx="176213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62" name="Picture 21" descr="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800000">
            <a:off x="8293100" y="4892675"/>
            <a:ext cx="176213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763" name="Group 19"/>
          <p:cNvGrpSpPr/>
          <p:nvPr/>
        </p:nvGrpSpPr>
        <p:grpSpPr bwMode="auto">
          <a:xfrm>
            <a:off x="5087938" y="2786063"/>
            <a:ext cx="2916237" cy="928687"/>
            <a:chOff x="0" y="0"/>
            <a:chExt cx="4251" cy="1157"/>
          </a:xfrm>
        </p:grpSpPr>
        <p:grpSp>
          <p:nvGrpSpPr>
            <p:cNvPr id="7186" name="Group 32"/>
            <p:cNvGrpSpPr>
              <a:grpSpLocks noChangeAspect="1"/>
            </p:cNvGrpSpPr>
            <p:nvPr/>
          </p:nvGrpSpPr>
          <p:grpSpPr bwMode="auto">
            <a:xfrm>
              <a:off x="1899" y="96"/>
              <a:ext cx="2352" cy="891"/>
              <a:chOff x="0" y="0"/>
              <a:chExt cx="2352" cy="891"/>
            </a:xfrm>
          </p:grpSpPr>
          <p:pic>
            <p:nvPicPr>
              <p:cNvPr id="7187" name="Picture 4" descr="1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0" y="9"/>
                <a:ext cx="144" cy="8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88" name="Picture 5" descr="1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45" y="0"/>
                <a:ext cx="144" cy="8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89" name="Picture 6" descr="1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490" y="0"/>
                <a:ext cx="144" cy="8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90" name="Picture 7" descr="1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736" y="0"/>
                <a:ext cx="144" cy="8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91" name="Picture 8" descr="1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981" y="0"/>
                <a:ext cx="144" cy="8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92" name="Picture 9" descr="1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226" y="0"/>
                <a:ext cx="144" cy="8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93" name="Picture 10" descr="1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472" y="0"/>
                <a:ext cx="144" cy="8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94" name="Picture 11" descr="1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717" y="0"/>
                <a:ext cx="144" cy="8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95" name="Picture 12" descr="1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962" y="0"/>
                <a:ext cx="144" cy="8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96" name="Picture 13" descr="1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208" y="0"/>
                <a:ext cx="144" cy="8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7197" name="Group 30"/>
            <p:cNvGrpSpPr/>
            <p:nvPr/>
          </p:nvGrpSpPr>
          <p:grpSpPr bwMode="auto">
            <a:xfrm>
              <a:off x="0" y="0"/>
              <a:ext cx="528" cy="1065"/>
              <a:chOff x="0" y="0"/>
              <a:chExt cx="528" cy="1065"/>
            </a:xfrm>
          </p:grpSpPr>
          <p:grpSp>
            <p:nvGrpSpPr>
              <p:cNvPr id="7198" name="Group 14"/>
              <p:cNvGrpSpPr>
                <a:grpSpLocks noChangeAspect="1"/>
              </p:cNvGrpSpPr>
              <p:nvPr/>
            </p:nvGrpSpPr>
            <p:grpSpPr bwMode="auto">
              <a:xfrm>
                <a:off x="26" y="0"/>
                <a:ext cx="480" cy="1065"/>
                <a:chOff x="0" y="0"/>
                <a:chExt cx="480" cy="1065"/>
              </a:xfrm>
            </p:grpSpPr>
            <p:pic>
              <p:nvPicPr>
                <p:cNvPr id="7199" name="Picture 15" descr="1"/>
                <p:cNvPicPr>
                  <a:picLocks noChangeAspect="1" noChangeArrowheads="1"/>
                </p:cNvPicPr>
                <p:nvPr/>
              </p:nvPicPr>
              <p:blipFill>
                <a:blip r:embed="rId4" cstate="email"/>
                <a:srcRect/>
                <a:stretch>
                  <a:fillRect/>
                </a:stretch>
              </p:blipFill>
              <p:spPr bwMode="auto">
                <a:xfrm>
                  <a:off x="312" y="3"/>
                  <a:ext cx="144" cy="8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200" name="Picture 16" descr="1"/>
                <p:cNvPicPr>
                  <a:picLocks noChangeAspect="1" noChangeArrowheads="1"/>
                </p:cNvPicPr>
                <p:nvPr/>
              </p:nvPicPr>
              <p:blipFill>
                <a:blip r:embed="rId4" cstate="email"/>
                <a:srcRect/>
                <a:stretch>
                  <a:fillRect/>
                </a:stretch>
              </p:blipFill>
              <p:spPr bwMode="auto">
                <a:xfrm>
                  <a:off x="72" y="0"/>
                  <a:ext cx="144" cy="8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201" name="Picture 17" descr="1"/>
                <p:cNvPicPr>
                  <a:picLocks noChangeAspect="1" noChangeArrowheads="1"/>
                </p:cNvPicPr>
                <p:nvPr/>
              </p:nvPicPr>
              <p:blipFill>
                <a:blip r:embed="rId4" cstate="email"/>
                <a:srcRect/>
                <a:stretch>
                  <a:fillRect/>
                </a:stretch>
              </p:blipFill>
              <p:spPr bwMode="auto">
                <a:xfrm>
                  <a:off x="192" y="3"/>
                  <a:ext cx="144" cy="8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202" name="Picture 18" descr="1"/>
                <p:cNvPicPr>
                  <a:picLocks noChangeAspect="1" noChangeArrowheads="1"/>
                </p:cNvPicPr>
                <p:nvPr/>
              </p:nvPicPr>
              <p:blipFill>
                <a:blip r:embed="rId4" cstate="email"/>
                <a:srcRect/>
                <a:stretch>
                  <a:fillRect/>
                </a:stretch>
              </p:blipFill>
              <p:spPr bwMode="auto">
                <a:xfrm>
                  <a:off x="0" y="81"/>
                  <a:ext cx="144" cy="8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203" name="Picture 19" descr="1"/>
                <p:cNvPicPr>
                  <a:picLocks noChangeAspect="1" noChangeArrowheads="1"/>
                </p:cNvPicPr>
                <p:nvPr/>
              </p:nvPicPr>
              <p:blipFill>
                <a:blip r:embed="rId4" cstate="email"/>
                <a:srcRect/>
                <a:stretch>
                  <a:fillRect/>
                </a:stretch>
              </p:blipFill>
              <p:spPr bwMode="auto">
                <a:xfrm>
                  <a:off x="96" y="81"/>
                  <a:ext cx="144" cy="8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204" name="Picture 20" descr="1"/>
                <p:cNvPicPr>
                  <a:picLocks noChangeAspect="1" noChangeArrowheads="1"/>
                </p:cNvPicPr>
                <p:nvPr/>
              </p:nvPicPr>
              <p:blipFill>
                <a:blip r:embed="rId4" cstate="email"/>
                <a:srcRect/>
                <a:stretch>
                  <a:fillRect/>
                </a:stretch>
              </p:blipFill>
              <p:spPr bwMode="auto">
                <a:xfrm>
                  <a:off x="216" y="87"/>
                  <a:ext cx="144" cy="8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205" name="Picture 21" descr="1"/>
                <p:cNvPicPr>
                  <a:picLocks noChangeAspect="1" noChangeArrowheads="1"/>
                </p:cNvPicPr>
                <p:nvPr/>
              </p:nvPicPr>
              <p:blipFill>
                <a:blip r:embed="rId4" cstate="email"/>
                <a:srcRect/>
                <a:stretch>
                  <a:fillRect/>
                </a:stretch>
              </p:blipFill>
              <p:spPr bwMode="auto">
                <a:xfrm>
                  <a:off x="336" y="87"/>
                  <a:ext cx="144" cy="8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206" name="Picture 22" descr="1"/>
                <p:cNvPicPr>
                  <a:picLocks noChangeAspect="1" noChangeArrowheads="1"/>
                </p:cNvPicPr>
                <p:nvPr/>
              </p:nvPicPr>
              <p:blipFill>
                <a:blip r:embed="rId4" cstate="email"/>
                <a:srcRect/>
                <a:stretch>
                  <a:fillRect/>
                </a:stretch>
              </p:blipFill>
              <p:spPr bwMode="auto">
                <a:xfrm>
                  <a:off x="48" y="177"/>
                  <a:ext cx="144" cy="8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207" name="Picture 23" descr="1"/>
                <p:cNvPicPr>
                  <a:picLocks noChangeAspect="1" noChangeArrowheads="1"/>
                </p:cNvPicPr>
                <p:nvPr/>
              </p:nvPicPr>
              <p:blipFill>
                <a:blip r:embed="rId4" cstate="email"/>
                <a:srcRect/>
                <a:stretch>
                  <a:fillRect/>
                </a:stretch>
              </p:blipFill>
              <p:spPr bwMode="auto">
                <a:xfrm>
                  <a:off x="156" y="177"/>
                  <a:ext cx="144" cy="8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208" name="Picture 24" descr="1"/>
                <p:cNvPicPr>
                  <a:picLocks noChangeAspect="1" noChangeArrowheads="1"/>
                </p:cNvPicPr>
                <p:nvPr/>
              </p:nvPicPr>
              <p:blipFill>
                <a:blip r:embed="rId4" cstate="email"/>
                <a:srcRect/>
                <a:stretch>
                  <a:fillRect/>
                </a:stretch>
              </p:blipFill>
              <p:spPr bwMode="auto">
                <a:xfrm>
                  <a:off x="264" y="183"/>
                  <a:ext cx="144" cy="8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7209" name="Freeform 25"/>
              <p:cNvSpPr>
                <a:spLocks noChangeArrowheads="1"/>
              </p:cNvSpPr>
              <p:nvPr/>
            </p:nvSpPr>
            <p:spPr bwMode="auto">
              <a:xfrm>
                <a:off x="0" y="550"/>
                <a:ext cx="528" cy="96"/>
              </a:xfrm>
              <a:custGeom>
                <a:avLst/>
                <a:gdLst>
                  <a:gd name="T0" fmla="*/ 0 w 432"/>
                  <a:gd name="T1" fmla="*/ 0 h 152"/>
                  <a:gd name="T2" fmla="*/ 192 w 432"/>
                  <a:gd name="T3" fmla="*/ 144 h 152"/>
                  <a:gd name="T4" fmla="*/ 432 w 432"/>
                  <a:gd name="T5" fmla="*/ 4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" h="152">
                    <a:moveTo>
                      <a:pt x="0" y="0"/>
                    </a:moveTo>
                    <a:cubicBezTo>
                      <a:pt x="60" y="68"/>
                      <a:pt x="120" y="136"/>
                      <a:pt x="192" y="144"/>
                    </a:cubicBezTo>
                    <a:cubicBezTo>
                      <a:pt x="264" y="152"/>
                      <a:pt x="392" y="72"/>
                      <a:pt x="432" y="48"/>
                    </a:cubicBezTo>
                  </a:path>
                </a:pathLst>
              </a:custGeom>
              <a:noFill/>
              <a:ln w="63500">
                <a:solidFill>
                  <a:srgbClr val="0000FF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10" name="Freeform 29"/>
              <p:cNvSpPr>
                <a:spLocks noChangeArrowheads="1"/>
              </p:cNvSpPr>
              <p:nvPr/>
            </p:nvSpPr>
            <p:spPr bwMode="auto">
              <a:xfrm>
                <a:off x="0" y="462"/>
                <a:ext cx="528" cy="96"/>
              </a:xfrm>
              <a:custGeom>
                <a:avLst/>
                <a:gdLst>
                  <a:gd name="T0" fmla="*/ 0 w 432"/>
                  <a:gd name="T1" fmla="*/ 0 h 152"/>
                  <a:gd name="T2" fmla="*/ 192 w 432"/>
                  <a:gd name="T3" fmla="*/ 144 h 152"/>
                  <a:gd name="T4" fmla="*/ 432 w 432"/>
                  <a:gd name="T5" fmla="*/ 4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" h="152">
                    <a:moveTo>
                      <a:pt x="0" y="0"/>
                    </a:moveTo>
                    <a:cubicBezTo>
                      <a:pt x="60" y="68"/>
                      <a:pt x="120" y="136"/>
                      <a:pt x="192" y="144"/>
                    </a:cubicBezTo>
                    <a:cubicBezTo>
                      <a:pt x="264" y="152"/>
                      <a:pt x="392" y="72"/>
                      <a:pt x="432" y="48"/>
                    </a:cubicBezTo>
                  </a:path>
                </a:pathLst>
              </a:custGeom>
              <a:noFill/>
              <a:ln w="63500">
                <a:solidFill>
                  <a:srgbClr val="0000FF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211" name="Text Box 31"/>
            <p:cNvSpPr txBox="1">
              <a:spLocks noChangeArrowheads="1"/>
            </p:cNvSpPr>
            <p:nvPr/>
          </p:nvSpPr>
          <p:spPr bwMode="auto">
            <a:xfrm>
              <a:off x="806" y="86"/>
              <a:ext cx="671" cy="10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5000">
                  <a:latin typeface="Times New Roman" panose="02020603050405020304" pitchFamily="18" charset="0"/>
                </a:rPr>
                <a:t>=</a:t>
              </a:r>
              <a:endParaRPr lang="en-US" altLang="zh-CN" sz="5000">
                <a:latin typeface="Times New Roman" panose="02020603050405020304" pitchFamily="18" charset="0"/>
              </a:endParaRPr>
            </a:p>
          </p:txBody>
        </p:sp>
      </p:grpSp>
      <p:sp>
        <p:nvSpPr>
          <p:cNvPr id="7212" name="圆角矩形 48"/>
          <p:cNvSpPr>
            <a:spLocks noChangeArrowheads="1"/>
          </p:cNvSpPr>
          <p:nvPr/>
        </p:nvSpPr>
        <p:spPr bwMode="auto">
          <a:xfrm>
            <a:off x="741363" y="1484313"/>
            <a:ext cx="4529137" cy="62865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accent1"/>
            </a:solidFill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一根一根地减，还剩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13" name="椭圆形标注 49"/>
          <p:cNvSpPr>
            <a:spLocks noChangeArrowheads="1"/>
          </p:cNvSpPr>
          <p:nvPr/>
        </p:nvSpPr>
        <p:spPr bwMode="auto">
          <a:xfrm>
            <a:off x="301625" y="3482975"/>
            <a:ext cx="2625725" cy="688975"/>
          </a:xfrm>
          <a:prstGeom prst="wedgeEllipseCallout">
            <a:avLst>
              <a:gd name="adj1" fmla="val 44005"/>
              <a:gd name="adj2" fmla="val 59093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dirty="0">
                <a:latin typeface="Times New Roman" panose="02020603050405020304" pitchFamily="18" charset="0"/>
              </a:rPr>
              <a:t>可以这样做。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97088" y="300038"/>
            <a:ext cx="2332037" cy="246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圆角矩形 33"/>
          <p:cNvSpPr>
            <a:spLocks noChangeArrowheads="1"/>
          </p:cNvSpPr>
          <p:nvPr/>
        </p:nvSpPr>
        <p:spPr bwMode="auto">
          <a:xfrm>
            <a:off x="4244975" y="730250"/>
            <a:ext cx="2749550" cy="14827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accent1"/>
            </a:solidFill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把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15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分成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10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10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－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9=1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1+5=6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40" name="Picture 35" descr="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30475" y="2820988"/>
            <a:ext cx="215900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36" descr="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38438" y="2827338"/>
            <a:ext cx="215900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37" descr="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51163" y="2827338"/>
            <a:ext cx="217487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38" descr="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55950" y="2820988"/>
            <a:ext cx="215900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39" descr="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73438" y="2827338"/>
            <a:ext cx="217487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40" descr="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89338" y="2822575"/>
            <a:ext cx="217487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41" descr="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03650" y="2820988"/>
            <a:ext cx="217488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42" descr="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08438" y="2827338"/>
            <a:ext cx="217487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43" descr="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24338" y="2827338"/>
            <a:ext cx="217487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44" descr="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5025" y="2820988"/>
            <a:ext cx="215900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45" descr="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60925" y="2827338"/>
            <a:ext cx="215900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46" descr="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6825" y="2822575"/>
            <a:ext cx="217488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47" descr="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92725" y="2828925"/>
            <a:ext cx="217488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48" descr="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08625" y="2827338"/>
            <a:ext cx="217488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4" name="Group 64"/>
          <p:cNvGrpSpPr/>
          <p:nvPr/>
        </p:nvGrpSpPr>
        <p:grpSpPr bwMode="auto">
          <a:xfrm>
            <a:off x="2197100" y="2760663"/>
            <a:ext cx="2232025" cy="1093787"/>
            <a:chOff x="0" y="0"/>
            <a:chExt cx="3513" cy="1722"/>
          </a:xfrm>
        </p:grpSpPr>
        <p:sp>
          <p:nvSpPr>
            <p:cNvPr id="8210" name="AutoShape 65"/>
            <p:cNvSpPr>
              <a:spLocks noChangeArrowheads="1"/>
            </p:cNvSpPr>
            <p:nvPr/>
          </p:nvSpPr>
          <p:spPr bwMode="auto">
            <a:xfrm>
              <a:off x="523" y="0"/>
              <a:ext cx="2990" cy="1723"/>
            </a:xfrm>
            <a:prstGeom prst="roundRect">
              <a:avLst>
                <a:gd name="adj" fmla="val 16667"/>
              </a:avLst>
            </a:prstGeom>
            <a:noFill/>
            <a:ln w="31750">
              <a:solidFill>
                <a:srgbClr val="0000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211" name="箭头 951"/>
            <p:cNvSpPr>
              <a:spLocks noChangeShapeType="1"/>
            </p:cNvSpPr>
            <p:nvPr/>
          </p:nvSpPr>
          <p:spPr bwMode="auto">
            <a:xfrm flipH="1">
              <a:off x="0" y="928"/>
              <a:ext cx="523" cy="1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57" name="Picture 73" descr="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38650" y="2820988"/>
            <a:ext cx="215900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13" name="椭圆形标注 38"/>
          <p:cNvSpPr>
            <a:spLocks noChangeArrowheads="1"/>
          </p:cNvSpPr>
          <p:nvPr/>
        </p:nvSpPr>
        <p:spPr bwMode="auto">
          <a:xfrm>
            <a:off x="47625" y="282575"/>
            <a:ext cx="2089150" cy="1096963"/>
          </a:xfrm>
          <a:prstGeom prst="wedgeEllipseCallout">
            <a:avLst>
              <a:gd name="adj1" fmla="val 44005"/>
              <a:gd name="adj2" fmla="val 59093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dirty="0">
                <a:latin typeface="Times New Roman" panose="02020603050405020304" pitchFamily="18" charset="0"/>
              </a:rPr>
              <a:t>还可以怎么做呢？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55950" y="4149080"/>
            <a:ext cx="5808068" cy="232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70833 0.000000 " pathEditMode="relative" rAng="0" ptsTypes="">
                                      <p:cBhvr>
                                        <p:cTn id="45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70833 0.000000 " pathEditMode="relative" rAng="0" ptsTypes="">
                                      <p:cBhvr>
                                        <p:cTn id="47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70833 0.000000 " pathEditMode="relative" rAng="0" ptsTypes="">
                                      <p:cBhvr>
                                        <p:cTn id="49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70833 0.000000 " pathEditMode="relative" rAng="0" ptsTypes="">
                                      <p:cBhvr>
                                        <p:cTn id="51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70833 0.000000 " pathEditMode="relative" rAng="0" ptsTypes="">
                                      <p:cBhvr>
                                        <p:cTn id="53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78750 0.000000 " pathEditMode="relative" rAng="0" ptsTypes="">
                                      <p:cBhvr>
                                        <p:cTn id="61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78750 0.000000 " pathEditMode="relative" rAng="0" ptsTypes="">
                                      <p:cBhvr>
                                        <p:cTn id="6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78750 0.000000 " pathEditMode="relative" rAng="0" ptsTypes="">
                                      <p:cBhvr>
                                        <p:cTn id="6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78750 0.000000 " pathEditMode="relative" rAng="0" ptsTypes="">
                                      <p:cBhvr>
                                        <p:cTn id="6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78750 0.000000 " pathEditMode="relative" rAng="0" ptsTypes="">
                                      <p:cBhvr>
                                        <p:cTn id="6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78750 0.000000 " pathEditMode="relative" rAng="0" ptsTypes="">
                                      <p:cBhvr>
                                        <p:cTn id="7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78750 0.000000 " pathEditMode="relative" rAng="0" ptsTypes="">
                                      <p:cBhvr>
                                        <p:cTn id="73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78750 0.000000 " pathEditMode="relative" rAng="0" ptsTypes="">
                                      <p:cBhvr>
                                        <p:cTn id="75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78750 0.000000 " pathEditMode="relative" rAng="0" ptsTypes="">
                                      <p:cBhvr>
                                        <p:cTn id="77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78750 0.000000 " pathEditMode="relative" rAng="0" ptsTypes="">
                                      <p:cBhvr>
                                        <p:cTn id="79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552 0.000000 L 0.065691 0.000000 " pathEditMode="relative" rAng="0" ptsTypes="">
                                      <p:cBhvr>
                                        <p:cTn id="83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>
            <a:spLocks noChangeArrowheads="1"/>
          </p:cNvSpPr>
          <p:nvPr/>
        </p:nvSpPr>
        <p:spPr bwMode="auto">
          <a:xfrm>
            <a:off x="4770438" y="1230313"/>
            <a:ext cx="2498725" cy="14827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accent1"/>
            </a:solidFill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把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分成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15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－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5=10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10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－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4=6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27" name="Picture 49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98738" y="3760788"/>
            <a:ext cx="2159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50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06700" y="3754438"/>
            <a:ext cx="2159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51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19425" y="3754438"/>
            <a:ext cx="217488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52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24213" y="3748088"/>
            <a:ext cx="2159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53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41700" y="3754438"/>
            <a:ext cx="217488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54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657600" y="3748088"/>
            <a:ext cx="217488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55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71913" y="3748088"/>
            <a:ext cx="217487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56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076700" y="3754438"/>
            <a:ext cx="217488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57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92600" y="3754438"/>
            <a:ext cx="217488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58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97388" y="3748088"/>
            <a:ext cx="215900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59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13288" y="3748088"/>
            <a:ext cx="2159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60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929188" y="3754438"/>
            <a:ext cx="2159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61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145088" y="3748088"/>
            <a:ext cx="217487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62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60988" y="3754438"/>
            <a:ext cx="217487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63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76888" y="3754438"/>
            <a:ext cx="217487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2" name="Group 67"/>
          <p:cNvGrpSpPr/>
          <p:nvPr/>
        </p:nvGrpSpPr>
        <p:grpSpPr bwMode="auto">
          <a:xfrm>
            <a:off x="5484813" y="3681413"/>
            <a:ext cx="1425575" cy="1093787"/>
            <a:chOff x="0" y="0"/>
            <a:chExt cx="2244" cy="1722"/>
          </a:xfrm>
        </p:grpSpPr>
        <p:sp>
          <p:nvSpPr>
            <p:cNvPr id="9234" name="AutoShape 68"/>
            <p:cNvSpPr>
              <a:spLocks noChangeArrowheads="1"/>
            </p:cNvSpPr>
            <p:nvPr/>
          </p:nvSpPr>
          <p:spPr bwMode="auto">
            <a:xfrm>
              <a:off x="0" y="0"/>
              <a:ext cx="1745" cy="1723"/>
            </a:xfrm>
            <a:prstGeom prst="roundRect">
              <a:avLst>
                <a:gd name="adj" fmla="val 16667"/>
              </a:avLst>
            </a:prstGeom>
            <a:noFill/>
            <a:ln w="31750">
              <a:solidFill>
                <a:srgbClr val="0000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235" name="箭头 951"/>
            <p:cNvSpPr>
              <a:spLocks noChangeShapeType="1"/>
            </p:cNvSpPr>
            <p:nvPr/>
          </p:nvSpPr>
          <p:spPr bwMode="auto">
            <a:xfrm>
              <a:off x="1722" y="927"/>
              <a:ext cx="523" cy="1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5" name="Group 70"/>
          <p:cNvGrpSpPr/>
          <p:nvPr/>
        </p:nvGrpSpPr>
        <p:grpSpPr bwMode="auto">
          <a:xfrm>
            <a:off x="3863975" y="3698875"/>
            <a:ext cx="1074738" cy="1093788"/>
            <a:chOff x="0" y="0"/>
            <a:chExt cx="2244" cy="1722"/>
          </a:xfrm>
        </p:grpSpPr>
        <p:sp>
          <p:nvSpPr>
            <p:cNvPr id="9237" name="AutoShape 71"/>
            <p:cNvSpPr>
              <a:spLocks noChangeArrowheads="1"/>
            </p:cNvSpPr>
            <p:nvPr/>
          </p:nvSpPr>
          <p:spPr bwMode="auto">
            <a:xfrm>
              <a:off x="0" y="0"/>
              <a:ext cx="1745" cy="1723"/>
            </a:xfrm>
            <a:prstGeom prst="roundRect">
              <a:avLst>
                <a:gd name="adj" fmla="val 16667"/>
              </a:avLst>
            </a:prstGeom>
            <a:noFill/>
            <a:ln w="31750">
              <a:solidFill>
                <a:srgbClr val="0000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238" name="箭头 951"/>
            <p:cNvSpPr>
              <a:spLocks noChangeShapeType="1"/>
            </p:cNvSpPr>
            <p:nvPr/>
          </p:nvSpPr>
          <p:spPr bwMode="auto">
            <a:xfrm>
              <a:off x="1722" y="927"/>
              <a:ext cx="523" cy="1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39" name="椭圆形标注 47"/>
          <p:cNvSpPr>
            <a:spLocks noChangeArrowheads="1"/>
          </p:cNvSpPr>
          <p:nvPr/>
        </p:nvSpPr>
        <p:spPr bwMode="auto">
          <a:xfrm>
            <a:off x="0" y="133350"/>
            <a:ext cx="2089150" cy="1096963"/>
          </a:xfrm>
          <a:prstGeom prst="wedgeEllipseCallout">
            <a:avLst>
              <a:gd name="adj1" fmla="val 44005"/>
              <a:gd name="adj2" fmla="val 59093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>
                <a:latin typeface="Times New Roman" panose="02020603050405020304" pitchFamily="18" charset="0"/>
              </a:rPr>
              <a:t>还可以怎么做呢？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40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4688" y="752475"/>
            <a:ext cx="2765425" cy="282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86597 0.000000 " pathEditMode="relative" rAng="0" ptsTypes="">
                                      <p:cBhvr>
                                        <p:cTn id="4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86597 0.000000 " pathEditMode="relative" rAng="0" ptsTypes="">
                                      <p:cBhvr>
                                        <p:cTn id="47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86597 0.000000 " pathEditMode="relative" rAng="0" ptsTypes="">
                                      <p:cBhvr>
                                        <p:cTn id="4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86597 0.000000 " pathEditMode="relative" rAng="0" ptsTypes="">
                                      <p:cBhvr>
                                        <p:cTn id="51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86597 0.000000 " pathEditMode="relative" rAng="0" ptsTypes="">
                                      <p:cBhvr>
                                        <p:cTn id="5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55139 0.000000 " pathEditMode="relative" rAng="0" ptsTypes="">
                                      <p:cBhvr>
                                        <p:cTn id="6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55139 0.000000 " pathEditMode="relative" rAng="0" ptsTypes="">
                                      <p:cBhvr>
                                        <p:cTn id="6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55139 0.000000 " pathEditMode="relative" rAng="0" ptsTypes="">
                                      <p:cBhvr>
                                        <p:cTn id="7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55139 0.000000 " pathEditMode="relative" rAng="0" ptsTypes="">
                                      <p:cBhvr>
                                        <p:cTn id="7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55139 0.000000 " pathEditMode="relative" rAng="0" ptsTypes="">
                                      <p:cBhvr>
                                        <p:cTn id="7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>
            <a:spLocks noChangeArrowheads="1"/>
          </p:cNvSpPr>
          <p:nvPr/>
        </p:nvSpPr>
        <p:spPr bwMode="auto">
          <a:xfrm>
            <a:off x="1928813" y="2319338"/>
            <a:ext cx="3402012" cy="14827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accent1"/>
            </a:solidFill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再添上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就是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15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了。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9+6=15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15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－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9=6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0242" name="Picture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864225" y="2033588"/>
            <a:ext cx="2717800" cy="315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椭圆形标注 7"/>
          <p:cNvSpPr>
            <a:spLocks noChangeArrowheads="1"/>
          </p:cNvSpPr>
          <p:nvPr/>
        </p:nvSpPr>
        <p:spPr bwMode="auto">
          <a:xfrm>
            <a:off x="4821238" y="479425"/>
            <a:ext cx="2087562" cy="1096963"/>
          </a:xfrm>
          <a:prstGeom prst="wedgeEllipseCallout">
            <a:avLst>
              <a:gd name="adj1" fmla="val 44005"/>
              <a:gd name="adj2" fmla="val 59093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>
                <a:latin typeface="Times New Roman" panose="02020603050405020304" pitchFamily="18" charset="0"/>
              </a:rPr>
              <a:t>还可以怎么做呢？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AutoShape 2"/>
          <p:cNvSpPr>
            <a:spLocks noChangeArrowheads="1"/>
          </p:cNvSpPr>
          <p:nvPr/>
        </p:nvSpPr>
        <p:spPr bwMode="auto">
          <a:xfrm>
            <a:off x="5364163" y="836613"/>
            <a:ext cx="647700" cy="647700"/>
          </a:xfrm>
          <a:prstGeom prst="roundRect">
            <a:avLst>
              <a:gd name="adj" fmla="val 25981"/>
            </a:avLst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66" name="Text Box 3"/>
          <p:cNvSpPr txBox="1">
            <a:spLocks noChangeArrowheads="1"/>
          </p:cNvSpPr>
          <p:nvPr/>
        </p:nvSpPr>
        <p:spPr bwMode="auto">
          <a:xfrm>
            <a:off x="1028700" y="5840413"/>
            <a:ext cx="11668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folHlink"/>
                </a:solidFill>
                <a:latin typeface="Times New Roman" panose="02020603050405020304" pitchFamily="18" charset="0"/>
                <a:ea typeface="华文琥珀" pitchFamily="2" charset="-122"/>
              </a:rPr>
              <a:t>工具箱</a:t>
            </a:r>
            <a:endParaRPr lang="zh-CN" altLang="en-US" sz="2400">
              <a:solidFill>
                <a:schemeClr val="folHlink"/>
              </a:solidFill>
              <a:latin typeface="Times New Roman" panose="02020603050405020304" pitchFamily="18" charset="0"/>
              <a:ea typeface="华文琥珀" pitchFamily="2" charset="-122"/>
            </a:endParaRPr>
          </a:p>
        </p:txBody>
      </p:sp>
      <p:sp>
        <p:nvSpPr>
          <p:cNvPr id="11267" name="Text Box 4"/>
          <p:cNvSpPr txBox="1">
            <a:spLocks noChangeArrowheads="1"/>
          </p:cNvSpPr>
          <p:nvPr/>
        </p:nvSpPr>
        <p:spPr bwMode="auto">
          <a:xfrm>
            <a:off x="2878138" y="836613"/>
            <a:ext cx="649287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000">
                <a:latin typeface="Times New Roman" panose="02020603050405020304" pitchFamily="18" charset="0"/>
                <a:ea typeface="楷体" panose="02010609060101010101" pitchFamily="49" charset="-122"/>
              </a:rPr>
              <a:t>15</a:t>
            </a:r>
            <a:endParaRPr lang="zh-CN" altLang="en-US" sz="40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268" name="Text Box 5"/>
          <p:cNvSpPr txBox="1">
            <a:spLocks noChangeArrowheads="1"/>
          </p:cNvSpPr>
          <p:nvPr/>
        </p:nvSpPr>
        <p:spPr bwMode="auto">
          <a:xfrm>
            <a:off x="3598863" y="836613"/>
            <a:ext cx="649287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000">
                <a:latin typeface="Times New Roman" panose="02020603050405020304" pitchFamily="18" charset="0"/>
                <a:ea typeface="楷体" panose="02010609060101010101" pitchFamily="49" charset="-122"/>
              </a:rPr>
              <a:t>－</a:t>
            </a:r>
            <a:endParaRPr lang="zh-CN" altLang="en-US" sz="40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269" name="Text Box 6"/>
          <p:cNvSpPr txBox="1">
            <a:spLocks noChangeArrowheads="1"/>
          </p:cNvSpPr>
          <p:nvPr/>
        </p:nvSpPr>
        <p:spPr bwMode="auto">
          <a:xfrm>
            <a:off x="4137025" y="835025"/>
            <a:ext cx="649288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000"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  <a:endParaRPr lang="zh-CN" altLang="en-US" sz="40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270" name="Text Box 7"/>
          <p:cNvSpPr txBox="1">
            <a:spLocks noChangeArrowheads="1"/>
          </p:cNvSpPr>
          <p:nvPr/>
        </p:nvSpPr>
        <p:spPr bwMode="auto">
          <a:xfrm>
            <a:off x="4714875" y="835025"/>
            <a:ext cx="649288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00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endParaRPr lang="zh-CN" altLang="en-US" sz="40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5364163" y="838200"/>
            <a:ext cx="649287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000"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72" name="Picture 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36800" y="5794375"/>
            <a:ext cx="43497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Picture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48150" y="5938838"/>
            <a:ext cx="2249488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4" name="AutoShape 11"/>
          <p:cNvSpPr>
            <a:spLocks noChangeArrowheads="1"/>
          </p:cNvSpPr>
          <p:nvPr/>
        </p:nvSpPr>
        <p:spPr bwMode="auto">
          <a:xfrm flipH="1">
            <a:off x="7026275" y="5938838"/>
            <a:ext cx="334963" cy="331787"/>
          </a:xfrm>
          <a:prstGeom prst="cube">
            <a:avLst>
              <a:gd name="adj" fmla="val 25000"/>
            </a:avLst>
          </a:prstGeom>
          <a:solidFill>
            <a:srgbClr val="0099FF"/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75" name="Picture 1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>
            <a:lum bright="-24000" contrast="42000"/>
          </a:blip>
          <a:srcRect l="-392" b="-304"/>
          <a:stretch>
            <a:fillRect/>
          </a:stretch>
        </p:blipFill>
        <p:spPr bwMode="auto">
          <a:xfrm>
            <a:off x="3127375" y="5770563"/>
            <a:ext cx="652463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6" name="Picture 1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740650" y="5673725"/>
            <a:ext cx="527050" cy="74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7" name="Rectangle 14"/>
          <p:cNvSpPr>
            <a:spLocks noChangeArrowheads="1"/>
          </p:cNvSpPr>
          <p:nvPr/>
        </p:nvSpPr>
        <p:spPr bwMode="auto">
          <a:xfrm>
            <a:off x="900113" y="5649913"/>
            <a:ext cx="7777162" cy="785812"/>
          </a:xfrm>
          <a:prstGeom prst="rect">
            <a:avLst/>
          </a:prstGeom>
          <a:noFill/>
          <a:ln w="57150" cmpd="thinThick">
            <a:solidFill>
              <a:srgbClr val="0099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78" name="Picture 15" descr="3"/>
          <p:cNvPicPr>
            <a:picLocks noChangeAspect="1" noChangeArrowheads="1"/>
          </p:cNvPicPr>
          <p:nvPr/>
        </p:nvPicPr>
        <p:blipFill>
          <a:blip r:embed="rId6" cstate="email"/>
          <a:srcRect r="-137"/>
          <a:stretch>
            <a:fillRect/>
          </a:stretch>
        </p:blipFill>
        <p:spPr bwMode="auto">
          <a:xfrm>
            <a:off x="492125" y="5373688"/>
            <a:ext cx="782638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9" name="Line 16"/>
          <p:cNvSpPr>
            <a:spLocks noChangeShapeType="1"/>
          </p:cNvSpPr>
          <p:nvPr/>
        </p:nvSpPr>
        <p:spPr bwMode="auto">
          <a:xfrm>
            <a:off x="2124075" y="5673725"/>
            <a:ext cx="0" cy="741363"/>
          </a:xfrm>
          <a:prstGeom prst="line">
            <a:avLst/>
          </a:prstGeom>
          <a:noFill/>
          <a:ln w="57150" cmpd="thinThick">
            <a:solidFill>
              <a:srgbClr val="0099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353" name="Picture 17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93713" y="2487613"/>
            <a:ext cx="406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4" name="Picture 18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93713" y="3670300"/>
            <a:ext cx="406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5" name="Picture 19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93713" y="4822825"/>
            <a:ext cx="406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6" name="Picture 20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957388" y="2097088"/>
            <a:ext cx="215900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7" name="Picture 21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168525" y="2097088"/>
            <a:ext cx="215900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8" name="Picture 22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384425" y="2097088"/>
            <a:ext cx="217488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9" name="Picture 23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595563" y="2108200"/>
            <a:ext cx="2159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0" name="Picture 24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806700" y="2108200"/>
            <a:ext cx="2159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1" name="Picture 25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022600" y="2108200"/>
            <a:ext cx="217488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2" name="Picture 26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228975" y="2097088"/>
            <a:ext cx="215900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3" name="Picture 27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440113" y="2097088"/>
            <a:ext cx="217487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4" name="Picture 28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657600" y="2097088"/>
            <a:ext cx="215900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5" name="Picture 29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867150" y="2108200"/>
            <a:ext cx="2159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6" name="Picture 30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078288" y="2108200"/>
            <a:ext cx="217487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7" name="Picture 31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295775" y="2108200"/>
            <a:ext cx="2159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8" name="Picture 32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503738" y="2108200"/>
            <a:ext cx="2159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9" name="Picture 33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714875" y="2108200"/>
            <a:ext cx="2159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70" name="Picture 34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930775" y="2108200"/>
            <a:ext cx="217488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71" name="Picture 35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952625" y="3332163"/>
            <a:ext cx="215900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72" name="Picture 36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160588" y="3338513"/>
            <a:ext cx="215900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73" name="Picture 37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373313" y="3338513"/>
            <a:ext cx="217487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74" name="Picture 38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578100" y="3332163"/>
            <a:ext cx="215900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75" name="Picture 39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795588" y="3338513"/>
            <a:ext cx="217487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76" name="Picture 40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011488" y="3333750"/>
            <a:ext cx="217487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77" name="Picture 41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225800" y="3332163"/>
            <a:ext cx="217488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78" name="Picture 42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430588" y="3338513"/>
            <a:ext cx="217487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79" name="Picture 43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646488" y="3338513"/>
            <a:ext cx="217487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80" name="Picture 44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067175" y="3332163"/>
            <a:ext cx="215900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81" name="Picture 45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283075" y="3338513"/>
            <a:ext cx="215900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82" name="Picture 46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498975" y="3333750"/>
            <a:ext cx="217488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83" name="Picture 47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714875" y="3340100"/>
            <a:ext cx="217488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84" name="Picture 48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930775" y="3338513"/>
            <a:ext cx="217488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85" name="Picture 49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974850" y="4581525"/>
            <a:ext cx="2159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86" name="Picture 50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182813" y="4575175"/>
            <a:ext cx="2159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87" name="Picture 51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395538" y="4575175"/>
            <a:ext cx="217487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88" name="Picture 52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600325" y="4568825"/>
            <a:ext cx="2159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89" name="Picture 53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817813" y="4575175"/>
            <a:ext cx="217487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90" name="Picture 54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033713" y="4568825"/>
            <a:ext cx="217487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91" name="Picture 55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248025" y="4568825"/>
            <a:ext cx="217488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92" name="Picture 56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452813" y="4575175"/>
            <a:ext cx="217487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93" name="Picture 57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668713" y="4575175"/>
            <a:ext cx="217487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94" name="Picture 58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873500" y="4568825"/>
            <a:ext cx="215900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95" name="Picture 59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089400" y="4568825"/>
            <a:ext cx="2159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96" name="Picture 60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305300" y="4575175"/>
            <a:ext cx="2159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97" name="Picture 61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521200" y="4568825"/>
            <a:ext cx="217488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98" name="Picture 62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737100" y="4575175"/>
            <a:ext cx="217488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99" name="Picture 63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953000" y="4575175"/>
            <a:ext cx="217488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64"/>
          <p:cNvGrpSpPr/>
          <p:nvPr/>
        </p:nvGrpSpPr>
        <p:grpSpPr bwMode="auto">
          <a:xfrm>
            <a:off x="1619250" y="3271838"/>
            <a:ext cx="2232025" cy="1093787"/>
            <a:chOff x="0" y="0"/>
            <a:chExt cx="3513" cy="1722"/>
          </a:xfrm>
        </p:grpSpPr>
        <p:sp>
          <p:nvSpPr>
            <p:cNvPr id="11328" name="AutoShape 65"/>
            <p:cNvSpPr>
              <a:spLocks noChangeArrowheads="1"/>
            </p:cNvSpPr>
            <p:nvPr/>
          </p:nvSpPr>
          <p:spPr bwMode="auto">
            <a:xfrm>
              <a:off x="523" y="0"/>
              <a:ext cx="2990" cy="1723"/>
            </a:xfrm>
            <a:prstGeom prst="roundRect">
              <a:avLst>
                <a:gd name="adj" fmla="val 16667"/>
              </a:avLst>
            </a:prstGeom>
            <a:noFill/>
            <a:ln w="31750">
              <a:solidFill>
                <a:srgbClr val="0000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329" name="箭头 951"/>
            <p:cNvSpPr>
              <a:spLocks noChangeShapeType="1"/>
            </p:cNvSpPr>
            <p:nvPr/>
          </p:nvSpPr>
          <p:spPr bwMode="auto">
            <a:xfrm flipH="1">
              <a:off x="0" y="928"/>
              <a:ext cx="523" cy="1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67"/>
          <p:cNvGrpSpPr/>
          <p:nvPr/>
        </p:nvGrpSpPr>
        <p:grpSpPr bwMode="auto">
          <a:xfrm>
            <a:off x="4860925" y="4502150"/>
            <a:ext cx="1425575" cy="1093788"/>
            <a:chOff x="0" y="0"/>
            <a:chExt cx="2244" cy="1722"/>
          </a:xfrm>
        </p:grpSpPr>
        <p:sp>
          <p:nvSpPr>
            <p:cNvPr id="11331" name="AutoShape 68"/>
            <p:cNvSpPr>
              <a:spLocks noChangeArrowheads="1"/>
            </p:cNvSpPr>
            <p:nvPr/>
          </p:nvSpPr>
          <p:spPr bwMode="auto">
            <a:xfrm>
              <a:off x="0" y="0"/>
              <a:ext cx="1745" cy="1723"/>
            </a:xfrm>
            <a:prstGeom prst="roundRect">
              <a:avLst>
                <a:gd name="adj" fmla="val 16667"/>
              </a:avLst>
            </a:prstGeom>
            <a:noFill/>
            <a:ln w="31750">
              <a:solidFill>
                <a:srgbClr val="0000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332" name="箭头 951"/>
            <p:cNvSpPr>
              <a:spLocks noChangeShapeType="1"/>
            </p:cNvSpPr>
            <p:nvPr/>
          </p:nvSpPr>
          <p:spPr bwMode="auto">
            <a:xfrm>
              <a:off x="1722" y="927"/>
              <a:ext cx="523" cy="1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Group 70"/>
          <p:cNvGrpSpPr/>
          <p:nvPr/>
        </p:nvGrpSpPr>
        <p:grpSpPr bwMode="auto">
          <a:xfrm>
            <a:off x="3240088" y="4519613"/>
            <a:ext cx="1074737" cy="1093787"/>
            <a:chOff x="0" y="0"/>
            <a:chExt cx="2244" cy="1722"/>
          </a:xfrm>
        </p:grpSpPr>
        <p:sp>
          <p:nvSpPr>
            <p:cNvPr id="11334" name="AutoShape 71"/>
            <p:cNvSpPr>
              <a:spLocks noChangeArrowheads="1"/>
            </p:cNvSpPr>
            <p:nvPr/>
          </p:nvSpPr>
          <p:spPr bwMode="auto">
            <a:xfrm>
              <a:off x="0" y="0"/>
              <a:ext cx="1745" cy="1723"/>
            </a:xfrm>
            <a:prstGeom prst="roundRect">
              <a:avLst>
                <a:gd name="adj" fmla="val 16667"/>
              </a:avLst>
            </a:prstGeom>
            <a:noFill/>
            <a:ln w="31750">
              <a:solidFill>
                <a:srgbClr val="0000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335" name="箭头 951"/>
            <p:cNvSpPr>
              <a:spLocks noChangeShapeType="1"/>
            </p:cNvSpPr>
            <p:nvPr/>
          </p:nvSpPr>
          <p:spPr bwMode="auto">
            <a:xfrm>
              <a:off x="1722" y="927"/>
              <a:ext cx="523" cy="1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4409" name="Picture 73" descr="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860800" y="3332163"/>
            <a:ext cx="215900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Text Box 3"/>
          <p:cNvSpPr txBox="1">
            <a:spLocks noChangeArrowheads="1"/>
          </p:cNvSpPr>
          <p:nvPr/>
        </p:nvSpPr>
        <p:spPr bwMode="auto">
          <a:xfrm>
            <a:off x="6351588" y="3151188"/>
            <a:ext cx="194468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－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endParaRPr lang="zh-CN" altLang="en-US" sz="32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5" name="Text Box 3"/>
          <p:cNvSpPr txBox="1">
            <a:spLocks noChangeArrowheads="1"/>
          </p:cNvSpPr>
          <p:nvPr/>
        </p:nvSpPr>
        <p:spPr bwMode="auto">
          <a:xfrm>
            <a:off x="6369050" y="3643313"/>
            <a:ext cx="168116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1＋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endParaRPr lang="zh-CN" altLang="en-US" sz="32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6" name="Text Box 3"/>
          <p:cNvSpPr txBox="1">
            <a:spLocks noChangeArrowheads="1"/>
          </p:cNvSpPr>
          <p:nvPr/>
        </p:nvSpPr>
        <p:spPr bwMode="auto">
          <a:xfrm>
            <a:off x="6373813" y="4352925"/>
            <a:ext cx="213836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－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</a:rPr>
              <a:t>10</a:t>
            </a:r>
            <a:endParaRPr lang="zh-CN" altLang="en-US" sz="32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7" name="Text Box 3"/>
          <p:cNvSpPr txBox="1">
            <a:spLocks noChangeArrowheads="1"/>
          </p:cNvSpPr>
          <p:nvPr/>
        </p:nvSpPr>
        <p:spPr bwMode="auto">
          <a:xfrm>
            <a:off x="6342063" y="4983163"/>
            <a:ext cx="19939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－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endParaRPr lang="zh-CN" altLang="en-US" sz="32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8" name="Text Box 4"/>
          <p:cNvSpPr txBox="1">
            <a:spLocks noChangeArrowheads="1"/>
          </p:cNvSpPr>
          <p:nvPr/>
        </p:nvSpPr>
        <p:spPr bwMode="auto">
          <a:xfrm>
            <a:off x="185738" y="1439863"/>
            <a:ext cx="2632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一直点击按钮演示</a:t>
            </a:r>
            <a:endParaRPr lang="zh-CN" altLang="en-US" sz="240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3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rAng="0" ptsTypes="">
                                      <p:cBhvr>
                                        <p:cTn id="53" dur="100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rAng="0" ptsTypes="">
                                      <p:cBhvr>
                                        <p:cTn id="56" dur="100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rAng="0" ptsTypes="">
                                      <p:cBhvr>
                                        <p:cTn id="59" dur="10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rAng="0" ptsTypes="">
                                      <p:cBhvr>
                                        <p:cTn id="62" dur="10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rAng="0" ptsTypes="">
                                      <p:cBhvr>
                                        <p:cTn id="65" dur="10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rAng="0" ptsTypes="">
                                      <p:cBhvr>
                                        <p:cTn id="68" dur="10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rAng="0" ptsTypes="">
                                      <p:cBhvr>
                                        <p:cTn id="71" dur="10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rAng="0" ptsTypes="">
                                      <p:cBhvr>
                                        <p:cTn id="74" dur="10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rAng="0" ptsTypes="">
                                      <p:cBhvr>
                                        <p:cTn id="77" dur="100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53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143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70833 0.000000 " pathEditMode="relative" rAng="0" ptsTypes="">
                                      <p:cBhvr>
                                        <p:cTn id="114" dur="2000" fill="hold"/>
                                        <p:tgtEl>
                                          <p:spTgt spid="143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70833 0.000000 " pathEditMode="relative" rAng="0" ptsTypes="">
                                      <p:cBhvr>
                                        <p:cTn id="116" dur="2000" fill="hold"/>
                                        <p:tgtEl>
                                          <p:spTgt spid="143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70833 0.000000 " pathEditMode="relative" rAng="0" ptsTypes="">
                                      <p:cBhvr>
                                        <p:cTn id="118" dur="20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70833 0.000000 " pathEditMode="relative" rAng="0" ptsTypes="">
                                      <p:cBhvr>
                                        <p:cTn id="120" dur="2000" fill="hold"/>
                                        <p:tgtEl>
                                          <p:spTgt spid="143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70833 0.000000 " pathEditMode="relative" rAng="0" ptsTypes="">
                                      <p:cBhvr>
                                        <p:cTn id="122" dur="2000" fill="hold"/>
                                        <p:tgtEl>
                                          <p:spTgt spid="143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00"/>
                            </p:stCondLst>
                            <p:childTnLst>
                              <p:par>
                                <p:cTn id="1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78750 0.000000 " pathEditMode="relative" rAng="0" ptsTypes="">
                                      <p:cBhvr>
                                        <p:cTn id="130" dur="200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78750 0.000000 " pathEditMode="relative" rAng="0" ptsTypes="">
                                      <p:cBhvr>
                                        <p:cTn id="132" dur="20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78750 0.000000 " pathEditMode="relative" rAng="0" ptsTypes="">
                                      <p:cBhvr>
                                        <p:cTn id="134" dur="200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78750 0.000000 " pathEditMode="relative" rAng="0" ptsTypes="">
                                      <p:cBhvr>
                                        <p:cTn id="136" dur="200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78750 0.000000 " pathEditMode="relative" rAng="0" ptsTypes="">
                                      <p:cBhvr>
                                        <p:cTn id="138" dur="20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78750 0.000000 " pathEditMode="relative" rAng="0" ptsTypes="">
                                      <p:cBhvr>
                                        <p:cTn id="140" dur="2000" fill="hold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78750 0.000000 " pathEditMode="relative" rAng="0" ptsTypes="">
                                      <p:cBhvr>
                                        <p:cTn id="142" dur="200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78750 0.000000 " pathEditMode="relative" rAng="0" ptsTypes="">
                                      <p:cBhvr>
                                        <p:cTn id="144" dur="2000" fill="hold"/>
                                        <p:tgtEl>
                                          <p:spTgt spid="143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78750 0.000000 " pathEditMode="relative" rAng="0" ptsTypes="">
                                      <p:cBhvr>
                                        <p:cTn id="146" dur="2000" fill="hold"/>
                                        <p:tgtEl>
                                          <p:spTgt spid="143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78750 0.000000 " pathEditMode="relative" rAng="0" ptsTypes="">
                                      <p:cBhvr>
                                        <p:cTn id="14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552 0.000000 L 0.065691 0.000000 " pathEditMode="relative" rAng="0" ptsTypes="">
                                      <p:cBhvr>
                                        <p:cTn id="152" dur="2000" fill="hold"/>
                                        <p:tgtEl>
                                          <p:spTgt spid="144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54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143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86597 0.000000 " pathEditMode="relative" rAng="0" ptsTypes="">
                                      <p:cBhvr>
                                        <p:cTn id="196" dur="2000" fill="hold"/>
                                        <p:tgtEl>
                                          <p:spTgt spid="143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86597 0.000000 " pathEditMode="relative" rAng="0" ptsTypes="">
                                      <p:cBhvr>
                                        <p:cTn id="198" dur="20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86597 0.000000 " pathEditMode="relative" rAng="0" ptsTypes="">
                                      <p:cBhvr>
                                        <p:cTn id="200" dur="2000" fill="hold"/>
                                        <p:tgtEl>
                                          <p:spTgt spid="143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86597 0.000000 " pathEditMode="relative" rAng="0" ptsTypes="">
                                      <p:cBhvr>
                                        <p:cTn id="202" dur="2000" fill="hold"/>
                                        <p:tgtEl>
                                          <p:spTgt spid="143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86597 0.000000 " pathEditMode="relative" rAng="0" ptsTypes="">
                                      <p:cBhvr>
                                        <p:cTn id="204" dur="2000" fill="hold"/>
                                        <p:tgtEl>
                                          <p:spTgt spid="143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55139 0.000000 " pathEditMode="relative" rAng="0" ptsTypes="">
                                      <p:cBhvr>
                                        <p:cTn id="218" dur="2000" fill="hold"/>
                                        <p:tgtEl>
                                          <p:spTgt spid="143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55139 0.000000 " pathEditMode="relative" rAng="0" ptsTypes="">
                                      <p:cBhvr>
                                        <p:cTn id="220" dur="2000" fill="hold"/>
                                        <p:tgtEl>
                                          <p:spTgt spid="143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55139 0.000000 " pathEditMode="relative" rAng="0" ptsTypes="">
                                      <p:cBhvr>
                                        <p:cTn id="222" dur="2000" fill="hold"/>
                                        <p:tgtEl>
                                          <p:spTgt spid="143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55139 0.000000 " pathEditMode="relative" rAng="0" ptsTypes="">
                                      <p:cBhvr>
                                        <p:cTn id="224" dur="2000" fill="hold"/>
                                        <p:tgtEl>
                                          <p:spTgt spid="143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55139 0.000000 " pathEditMode="relative" rAng="0" ptsTypes="">
                                      <p:cBhvr>
                                        <p:cTn id="2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55"/>
                  </p:tgtEl>
                </p:cond>
              </p:nextCondLst>
            </p:seq>
          </p:childTnLst>
        </p:cTn>
      </p:par>
    </p:tnLst>
    <p:bldLst>
      <p:bldP spid="14344" grpId="0" bldLvl="0"/>
      <p:bldP spid="74" grpId="0"/>
      <p:bldP spid="75" grpId="0"/>
      <p:bldP spid="76" grpId="0"/>
      <p:bldP spid="77" grpId="0"/>
      <p:bldP spid="7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9" name="Group 17"/>
          <p:cNvGrpSpPr/>
          <p:nvPr/>
        </p:nvGrpSpPr>
        <p:grpSpPr bwMode="auto">
          <a:xfrm>
            <a:off x="3444875" y="284163"/>
            <a:ext cx="2730500" cy="1371600"/>
            <a:chOff x="3992" y="432"/>
            <a:chExt cx="1720" cy="864"/>
          </a:xfrm>
        </p:grpSpPr>
        <p:pic>
          <p:nvPicPr>
            <p:cNvPr id="12290" name="Picture 18" descr="模板图片副本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032" y="432"/>
              <a:ext cx="1680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91" name="Rectangle 2"/>
            <p:cNvSpPr>
              <a:spLocks noChangeArrowheads="1"/>
            </p:cNvSpPr>
            <p:nvPr/>
          </p:nvSpPr>
          <p:spPr bwMode="auto">
            <a:xfrm>
              <a:off x="3992" y="593"/>
              <a:ext cx="1536" cy="384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400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随堂演练</a:t>
              </a:r>
              <a:endParaRPr lang="zh-CN" altLang="en-US" sz="40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2292" name="组合 4"/>
          <p:cNvGrpSpPr/>
          <p:nvPr/>
        </p:nvGrpSpPr>
        <p:grpSpPr bwMode="auto">
          <a:xfrm>
            <a:off x="2238375" y="1833563"/>
            <a:ext cx="5032375" cy="3590925"/>
            <a:chOff x="2238375" y="1633538"/>
            <a:chExt cx="5032220" cy="3590925"/>
          </a:xfrm>
        </p:grpSpPr>
        <p:pic>
          <p:nvPicPr>
            <p:cNvPr id="12293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238375" y="1633538"/>
              <a:ext cx="4667250" cy="3590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4" name="Picture 4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283619" y="2181573"/>
              <a:ext cx="4986976" cy="20447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954338" y="4649788"/>
            <a:ext cx="295116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FF"/>
                </a:solidFill>
                <a:latin typeface="Times New Roman" panose="02020603050405020304" pitchFamily="18" charset="0"/>
              </a:rPr>
              <a:t>18       9       9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p="http://schemas.openxmlformats.org/presentationml/2006/main">
  <p:tag name="KSO_WPP_MARK_KEY" val="dedfcd5e-968f-4cf6-b608-666d2b80f46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337</Words>
  <Application>WPS 演示</Application>
  <PresentationFormat>全屏显示(4:3)</PresentationFormat>
  <Paragraphs>112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微软雅黑</vt:lpstr>
      <vt:lpstr>Times New Roman</vt:lpstr>
      <vt:lpstr>黑体</vt:lpstr>
      <vt:lpstr>楷体</vt:lpstr>
      <vt:lpstr>华文琥珀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9</cp:revision>
  <dcterms:created xsi:type="dcterms:W3CDTF">2019-12-21T13:27:00Z</dcterms:created>
  <dcterms:modified xsi:type="dcterms:W3CDTF">2023-01-28T05:04:39Z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F07CDE2A75444ECA853693D24033AE40</vt:lpwstr>
  </property>
</Properties>
</file>