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076" name="幻灯片图像占位符 40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45D5948-CC72-4BFD-A6DB-E6A2D60957D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82FB0-C13D-4482-A471-EF3E1E4D8ED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9F1161-2C3C-492C-AB59-F2F0382A753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83CE-EC75-4D8A-B728-3EE10558117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DE180D-5BA8-4582-9BE2-CD1AB29ED03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2CBA10-CD7F-47EA-A813-67CD7BF4C83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14BB0D-6CE3-40BF-A4A0-81973A18F35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CC3BE-91FE-45EE-BFA0-6841F80FB4B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EAB46E-64E0-45DC-A8BE-55AA242A0E8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EFFCC-5E57-4F14-A23C-94A5C28AFEF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824966-E5D3-442F-BB76-0FE93777265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A4A30-62DF-4C26-A82F-9FC4C93DA92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7DAAA9-436C-4C79-999B-ED221454CB4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1198DAA2-8DA5-4A0B-970C-A201A3B1E02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GIF"/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jpe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-1587" y="1412776"/>
            <a:ext cx="91440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买铅</a:t>
            </a:r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</a:t>
            </a:r>
            <a:endParaRPr lang="en-US" altLang="zh-CN" sz="8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587" y="3933056"/>
            <a:ext cx="9142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北师大版一年级下册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4"/>
          <p:cNvSpPr txBox="1">
            <a:spLocks noChangeArrowheads="1"/>
          </p:cNvSpPr>
          <p:nvPr/>
        </p:nvSpPr>
        <p:spPr bwMode="auto">
          <a:xfrm>
            <a:off x="627063" y="1230313"/>
            <a:ext cx="423703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看谁一次能算对。</a:t>
            </a:r>
            <a:endParaRPr lang="zh-CN" altLang="en-US" sz="36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220663" y="2249488"/>
            <a:ext cx="893127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71513" y="2832100"/>
            <a:ext cx="16811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657225" y="3767138"/>
            <a:ext cx="16827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2652713" y="2832100"/>
            <a:ext cx="16827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18" name="Text Box 3"/>
          <p:cNvSpPr txBox="1">
            <a:spLocks noChangeArrowheads="1"/>
          </p:cNvSpPr>
          <p:nvPr/>
        </p:nvSpPr>
        <p:spPr bwMode="auto">
          <a:xfrm>
            <a:off x="2652713" y="3767138"/>
            <a:ext cx="16827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19" name="Text Box 3"/>
          <p:cNvSpPr txBox="1">
            <a:spLocks noChangeArrowheads="1"/>
          </p:cNvSpPr>
          <p:nvPr/>
        </p:nvSpPr>
        <p:spPr bwMode="auto">
          <a:xfrm>
            <a:off x="4683125" y="2832100"/>
            <a:ext cx="16811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20" name="Text Box 3"/>
          <p:cNvSpPr txBox="1">
            <a:spLocks noChangeArrowheads="1"/>
          </p:cNvSpPr>
          <p:nvPr/>
        </p:nvSpPr>
        <p:spPr bwMode="auto">
          <a:xfrm>
            <a:off x="4683125" y="3767138"/>
            <a:ext cx="16811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21" name="Text Box 3"/>
          <p:cNvSpPr txBox="1">
            <a:spLocks noChangeArrowheads="1"/>
          </p:cNvSpPr>
          <p:nvPr/>
        </p:nvSpPr>
        <p:spPr bwMode="auto">
          <a:xfrm>
            <a:off x="6702425" y="2832100"/>
            <a:ext cx="16811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22" name="Text Box 3"/>
          <p:cNvSpPr txBox="1">
            <a:spLocks noChangeArrowheads="1"/>
          </p:cNvSpPr>
          <p:nvPr/>
        </p:nvSpPr>
        <p:spPr bwMode="auto">
          <a:xfrm>
            <a:off x="6692900" y="3767138"/>
            <a:ext cx="16827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060575" y="2817813"/>
            <a:ext cx="6492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044700" y="3767138"/>
            <a:ext cx="6492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4033838" y="2832100"/>
            <a:ext cx="6492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4078288" y="3767138"/>
            <a:ext cx="6492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6037263" y="2832100"/>
            <a:ext cx="6492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6037263" y="3767138"/>
            <a:ext cx="6492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8059738" y="2797175"/>
            <a:ext cx="6492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8066088" y="3767138"/>
            <a:ext cx="6492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3331" name="Group 25"/>
          <p:cNvGrpSpPr/>
          <p:nvPr/>
        </p:nvGrpSpPr>
        <p:grpSpPr bwMode="auto">
          <a:xfrm>
            <a:off x="3467100" y="217488"/>
            <a:ext cx="2730500" cy="1371600"/>
            <a:chOff x="3992" y="432"/>
            <a:chExt cx="1720" cy="864"/>
          </a:xfrm>
        </p:grpSpPr>
        <p:pic>
          <p:nvPicPr>
            <p:cNvPr id="13332" name="Picture 26" descr="模板图片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3" name="Rectangle 2"/>
            <p:cNvSpPr>
              <a:spLocks noChangeArrowheads="1"/>
            </p:cNvSpPr>
            <p:nvPr/>
          </p:nvSpPr>
          <p:spPr bwMode="auto">
            <a:xfrm>
              <a:off x="3992" y="593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课后练习</a:t>
              </a:r>
              <a:endPara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4"/>
          <p:cNvSpPr txBox="1">
            <a:spLocks noChangeArrowheads="1"/>
          </p:cNvSpPr>
          <p:nvPr/>
        </p:nvSpPr>
        <p:spPr bwMode="auto">
          <a:xfrm>
            <a:off x="785813" y="876300"/>
            <a:ext cx="3900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说一说，算一算。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 cstate="email"/>
          <a:srcRect b="-116"/>
          <a:stretch>
            <a:fillRect/>
          </a:stretch>
        </p:blipFill>
        <p:spPr bwMode="auto">
          <a:xfrm>
            <a:off x="966788" y="2203450"/>
            <a:ext cx="3538537" cy="2774950"/>
          </a:xfrm>
          <a:prstGeom prst="rect">
            <a:avLst/>
          </a:prstGeom>
          <a:noFill/>
          <a:ln w="38100" cap="sq">
            <a:solidFill>
              <a:srgbClr val="00B05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/>
          <a:srcRect b="-116"/>
          <a:stretch>
            <a:fillRect/>
          </a:stretch>
        </p:blipFill>
        <p:spPr bwMode="auto">
          <a:xfrm>
            <a:off x="4552950" y="2198688"/>
            <a:ext cx="3465513" cy="2779712"/>
          </a:xfrm>
          <a:prstGeom prst="rect">
            <a:avLst/>
          </a:prstGeom>
          <a:noFill/>
          <a:ln w="38100" cap="sq">
            <a:solidFill>
              <a:srgbClr val="00B05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38913" y="1462088"/>
            <a:ext cx="27146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9538" y="1636713"/>
            <a:ext cx="28956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8"/>
          <p:cNvGrpSpPr/>
          <p:nvPr/>
        </p:nvGrpSpPr>
        <p:grpSpPr bwMode="auto">
          <a:xfrm>
            <a:off x="3060700" y="5268913"/>
            <a:ext cx="3060700" cy="649287"/>
            <a:chOff x="2951163" y="5851546"/>
            <a:chExt cx="3060700" cy="649288"/>
          </a:xfrm>
        </p:grpSpPr>
        <p:sp>
          <p:nvSpPr>
            <p:cNvPr id="14343" name="AutoShape 2"/>
            <p:cNvSpPr>
              <a:spLocks noChangeArrowheads="1"/>
            </p:cNvSpPr>
            <p:nvPr/>
          </p:nvSpPr>
          <p:spPr bwMode="auto">
            <a:xfrm>
              <a:off x="5364163" y="5853134"/>
              <a:ext cx="647700" cy="647700"/>
            </a:xfrm>
            <a:prstGeom prst="roundRect">
              <a:avLst>
                <a:gd name="adj" fmla="val 25981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344" name="Text Box 5"/>
            <p:cNvSpPr txBox="1">
              <a:spLocks noChangeArrowheads="1"/>
            </p:cNvSpPr>
            <p:nvPr/>
          </p:nvSpPr>
          <p:spPr bwMode="auto">
            <a:xfrm>
              <a:off x="3598863" y="5853134"/>
              <a:ext cx="649287" cy="615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4000">
                  <a:latin typeface="Times New Roman" panose="02020603050405020304" pitchFamily="18" charset="0"/>
                  <a:ea typeface="楷体" panose="02010609060101010101" pitchFamily="49" charset="-122"/>
                </a:rPr>
                <a:t>－</a:t>
              </a:r>
              <a:endParaRPr lang="zh-CN" altLang="en-US" sz="4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4345" name="Text Box 7"/>
            <p:cNvSpPr txBox="1">
              <a:spLocks noChangeArrowheads="1"/>
            </p:cNvSpPr>
            <p:nvPr/>
          </p:nvSpPr>
          <p:spPr bwMode="auto">
            <a:xfrm>
              <a:off x="4714875" y="5851546"/>
              <a:ext cx="649288" cy="615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4000">
                  <a:latin typeface="Times New Roman" panose="02020603050405020304" pitchFamily="18" charset="0"/>
                  <a:ea typeface="楷体" panose="02010609060101010101" pitchFamily="49" charset="-122"/>
                </a:rPr>
                <a:t>＝</a:t>
              </a:r>
              <a:endParaRPr lang="zh-CN" altLang="en-US" sz="4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4346" name="AutoShape 2"/>
            <p:cNvSpPr>
              <a:spLocks noChangeArrowheads="1"/>
            </p:cNvSpPr>
            <p:nvPr/>
          </p:nvSpPr>
          <p:spPr bwMode="auto">
            <a:xfrm>
              <a:off x="4143372" y="5851546"/>
              <a:ext cx="647700" cy="647700"/>
            </a:xfrm>
            <a:prstGeom prst="roundRect">
              <a:avLst>
                <a:gd name="adj" fmla="val 25981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347" name="AutoShape 2"/>
            <p:cNvSpPr>
              <a:spLocks noChangeArrowheads="1"/>
            </p:cNvSpPr>
            <p:nvPr/>
          </p:nvSpPr>
          <p:spPr bwMode="auto">
            <a:xfrm>
              <a:off x="2951163" y="5853134"/>
              <a:ext cx="647700" cy="647700"/>
            </a:xfrm>
            <a:prstGeom prst="roundRect">
              <a:avLst>
                <a:gd name="adj" fmla="val 25981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8688" name="Text Box 3"/>
          <p:cNvSpPr txBox="1">
            <a:spLocks noChangeArrowheads="1"/>
          </p:cNvSpPr>
          <p:nvPr/>
        </p:nvSpPr>
        <p:spPr bwMode="auto">
          <a:xfrm>
            <a:off x="2087563" y="5294313"/>
            <a:ext cx="48355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7       9        8   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2654300" y="3214688"/>
            <a:ext cx="3060700" cy="649287"/>
            <a:chOff x="2951163" y="5851546"/>
            <a:chExt cx="3060700" cy="649288"/>
          </a:xfrm>
        </p:grpSpPr>
        <p:sp>
          <p:nvSpPr>
            <p:cNvPr id="15362" name="AutoShape 2"/>
            <p:cNvSpPr>
              <a:spLocks noChangeArrowheads="1"/>
            </p:cNvSpPr>
            <p:nvPr/>
          </p:nvSpPr>
          <p:spPr bwMode="auto">
            <a:xfrm>
              <a:off x="5364163" y="5853134"/>
              <a:ext cx="647700" cy="647700"/>
            </a:xfrm>
            <a:prstGeom prst="roundRect">
              <a:avLst>
                <a:gd name="adj" fmla="val 25981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63" name="Text Box 5"/>
            <p:cNvSpPr txBox="1">
              <a:spLocks noChangeArrowheads="1"/>
            </p:cNvSpPr>
            <p:nvPr/>
          </p:nvSpPr>
          <p:spPr bwMode="auto">
            <a:xfrm>
              <a:off x="3598863" y="5853134"/>
              <a:ext cx="649287" cy="615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4000">
                  <a:latin typeface="Times New Roman" panose="02020603050405020304" pitchFamily="18" charset="0"/>
                  <a:ea typeface="楷体" panose="02010609060101010101" pitchFamily="49" charset="-122"/>
                </a:rPr>
                <a:t>－</a:t>
              </a:r>
              <a:endParaRPr lang="zh-CN" altLang="en-US" sz="4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364" name="Text Box 7"/>
            <p:cNvSpPr txBox="1">
              <a:spLocks noChangeArrowheads="1"/>
            </p:cNvSpPr>
            <p:nvPr/>
          </p:nvSpPr>
          <p:spPr bwMode="auto">
            <a:xfrm>
              <a:off x="4714875" y="5851546"/>
              <a:ext cx="649288" cy="615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4000">
                  <a:latin typeface="Times New Roman" panose="02020603050405020304" pitchFamily="18" charset="0"/>
                  <a:ea typeface="楷体" panose="02010609060101010101" pitchFamily="49" charset="-122"/>
                </a:rPr>
                <a:t>＝</a:t>
              </a:r>
              <a:endParaRPr lang="zh-CN" altLang="en-US" sz="4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365" name="AutoShape 2"/>
            <p:cNvSpPr>
              <a:spLocks noChangeArrowheads="1"/>
            </p:cNvSpPr>
            <p:nvPr/>
          </p:nvSpPr>
          <p:spPr bwMode="auto">
            <a:xfrm>
              <a:off x="4143372" y="5851546"/>
              <a:ext cx="647700" cy="647700"/>
            </a:xfrm>
            <a:prstGeom prst="roundRect">
              <a:avLst>
                <a:gd name="adj" fmla="val 25981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4400">
                  <a:latin typeface="Times New Roman" panose="02020603050405020304" pitchFamily="18" charset="0"/>
                  <a:ea typeface="楷体" panose="02010609060101010101" pitchFamily="49" charset="-122"/>
                </a:rPr>
                <a:t>9</a:t>
              </a:r>
              <a:endParaRPr lang="zh-CN" altLang="en-US" sz="4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366" name="AutoShape 2"/>
            <p:cNvSpPr>
              <a:spLocks noChangeArrowheads="1"/>
            </p:cNvSpPr>
            <p:nvPr/>
          </p:nvSpPr>
          <p:spPr bwMode="auto">
            <a:xfrm>
              <a:off x="2951163" y="5853134"/>
              <a:ext cx="647700" cy="647700"/>
            </a:xfrm>
            <a:prstGeom prst="roundRect">
              <a:avLst>
                <a:gd name="adj" fmla="val 25981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367" name="组合 16"/>
          <p:cNvGrpSpPr/>
          <p:nvPr/>
        </p:nvGrpSpPr>
        <p:grpSpPr bwMode="auto">
          <a:xfrm>
            <a:off x="857250" y="1143000"/>
            <a:ext cx="1593850" cy="787400"/>
            <a:chOff x="857224" y="3037405"/>
            <a:chExt cx="1593850" cy="787835"/>
          </a:xfrm>
        </p:grpSpPr>
        <p:pic>
          <p:nvPicPr>
            <p:cNvPr id="15368" name="图片 1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57224" y="3037405"/>
              <a:ext cx="1593850" cy="787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椭圆 13"/>
            <p:cNvSpPr/>
            <p:nvPr/>
          </p:nvSpPr>
          <p:spPr>
            <a:xfrm>
              <a:off x="1000099" y="3501211"/>
              <a:ext cx="1295400" cy="284320"/>
            </a:xfrm>
            <a:prstGeom prst="ellipse">
              <a:avLst/>
            </a:prstGeom>
            <a:gradFill flip="none" rotWithShape="1">
              <a:gsLst>
                <a:gs pos="0">
                  <a:srgbClr val="F0AF2C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16045" y="3228945"/>
              <a:ext cx="986790" cy="5222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拓 展</a:t>
              </a:r>
              <a:endParaRPr lang="zh-CN" alt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371" name="TextBox 18"/>
          <p:cNvSpPr txBox="1">
            <a:spLocks noChangeArrowheads="1"/>
          </p:cNvSpPr>
          <p:nvPr/>
        </p:nvSpPr>
        <p:spPr bwMode="auto">
          <a:xfrm>
            <a:off x="1136650" y="2019300"/>
            <a:ext cx="487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</a:rPr>
              <a:t>你能写出几个算式？算一算。</a:t>
            </a:r>
            <a:endParaRPr lang="zh-CN" altLang="en-US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云形标注 19"/>
          <p:cNvSpPr/>
          <p:nvPr/>
        </p:nvSpPr>
        <p:spPr>
          <a:xfrm>
            <a:off x="5067300" y="3862388"/>
            <a:ext cx="3398838" cy="1214437"/>
          </a:xfrm>
          <a:prstGeom prst="cloudCallout">
            <a:avLst>
              <a:gd name="adj1" fmla="val 31206"/>
              <a:gd name="adj2" fmla="val 97061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发现什么？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14" name="Text Box 3"/>
          <p:cNvSpPr txBox="1">
            <a:spLocks noChangeArrowheads="1"/>
          </p:cNvSpPr>
          <p:nvPr/>
        </p:nvSpPr>
        <p:spPr bwMode="auto">
          <a:xfrm>
            <a:off x="398463" y="4397375"/>
            <a:ext cx="48355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6-9=7   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715" name="Text Box 3"/>
          <p:cNvSpPr txBox="1">
            <a:spLocks noChangeArrowheads="1"/>
          </p:cNvSpPr>
          <p:nvPr/>
        </p:nvSpPr>
        <p:spPr bwMode="auto">
          <a:xfrm>
            <a:off x="398463" y="5113338"/>
            <a:ext cx="48355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5-9=6   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9714" grpId="0"/>
      <p:bldP spid="297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4"/>
          <p:cNvGrpSpPr/>
          <p:nvPr/>
        </p:nvGrpSpPr>
        <p:grpSpPr bwMode="auto">
          <a:xfrm>
            <a:off x="3198813" y="301625"/>
            <a:ext cx="2730500" cy="1371600"/>
            <a:chOff x="3992" y="432"/>
            <a:chExt cx="1720" cy="864"/>
          </a:xfrm>
        </p:grpSpPr>
        <p:pic>
          <p:nvPicPr>
            <p:cNvPr id="16386" name="Picture 5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7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6388" name="Rectangle 7"/>
          <p:cNvSpPr>
            <a:spLocks noChangeArrowheads="1"/>
          </p:cNvSpPr>
          <p:nvPr/>
        </p:nvSpPr>
        <p:spPr bwMode="auto">
          <a:xfrm>
            <a:off x="1517650" y="2252663"/>
            <a:ext cx="609441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通过这节课的学习活动，你有什么收获？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1589936" y="2348880"/>
            <a:ext cx="6773863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从课后习题中选取；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完成练习册本课时的习题。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0" name="Group 3"/>
          <p:cNvGrpSpPr/>
          <p:nvPr/>
        </p:nvGrpSpPr>
        <p:grpSpPr bwMode="auto">
          <a:xfrm>
            <a:off x="3198813" y="301625"/>
            <a:ext cx="2730500" cy="1371600"/>
            <a:chOff x="3992" y="432"/>
            <a:chExt cx="1720" cy="864"/>
          </a:xfrm>
        </p:grpSpPr>
        <p:pic>
          <p:nvPicPr>
            <p:cNvPr id="17411" name="Picture 4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2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11413" y="1484313"/>
            <a:ext cx="6072187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1"/>
          <p:cNvPicPr>
            <a:picLocks noChangeAspect="1" noChangeArrowheads="1"/>
          </p:cNvPicPr>
          <p:nvPr/>
        </p:nvPicPr>
        <p:blipFill>
          <a:blip r:embed="rId2" cstate="email"/>
          <a:srcRect b="-453"/>
          <a:stretch>
            <a:fillRect/>
          </a:stretch>
        </p:blipFill>
        <p:spPr bwMode="auto">
          <a:xfrm>
            <a:off x="-106363" y="2492375"/>
            <a:ext cx="283051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70650" y="1231900"/>
            <a:ext cx="24765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619250" y="5229225"/>
            <a:ext cx="3454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还剩几支铅笔？</a:t>
            </a:r>
            <a:endParaRPr lang="zh-CN" altLang="en-US" sz="36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5127" name="Group 27"/>
          <p:cNvGrpSpPr/>
          <p:nvPr/>
        </p:nvGrpSpPr>
        <p:grpSpPr bwMode="auto">
          <a:xfrm>
            <a:off x="3446463" y="322263"/>
            <a:ext cx="2730500" cy="1371600"/>
            <a:chOff x="3992" y="432"/>
            <a:chExt cx="1720" cy="864"/>
          </a:xfrm>
        </p:grpSpPr>
        <p:pic>
          <p:nvPicPr>
            <p:cNvPr id="5128" name="Picture 28" descr="模板图片副本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9" name="Rectangle 2"/>
            <p:cNvSpPr>
              <a:spLocks noChangeArrowheads="1"/>
            </p:cNvSpPr>
            <p:nvPr/>
          </p:nvSpPr>
          <p:spPr bwMode="auto">
            <a:xfrm>
              <a:off x="3992" y="551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</a:pPr>
              <a:r>
                <a:rPr lang="zh-CN" altLang="en-US" sz="40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新课导入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390525"/>
            <a:ext cx="3824287" cy="296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1013" y="412750"/>
            <a:ext cx="3783012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402013"/>
            <a:ext cx="3789362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92600" y="3402013"/>
            <a:ext cx="3786188" cy="293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 bwMode="auto">
          <a:xfrm>
            <a:off x="2554288" y="1903413"/>
            <a:ext cx="2139950" cy="4064000"/>
            <a:chOff x="3295650" y="1824962"/>
            <a:chExt cx="2139950" cy="4064000"/>
          </a:xfrm>
        </p:grpSpPr>
        <p:pic>
          <p:nvPicPr>
            <p:cNvPr id="7170" name="Picture 1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295650" y="1824962"/>
              <a:ext cx="2139950" cy="406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1" name="Picture 18" descr="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73475" y="5065049"/>
              <a:ext cx="358775" cy="233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72" name="Group 33"/>
          <p:cNvGrpSpPr/>
          <p:nvPr/>
        </p:nvGrpSpPr>
        <p:grpSpPr bwMode="auto">
          <a:xfrm>
            <a:off x="3433763" y="-20638"/>
            <a:ext cx="2730500" cy="1371601"/>
            <a:chOff x="3992" y="432"/>
            <a:chExt cx="1720" cy="864"/>
          </a:xfrm>
        </p:grpSpPr>
        <p:pic>
          <p:nvPicPr>
            <p:cNvPr id="7173" name="Picture 34" descr="模板图片副本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4" name="Rectangle 2"/>
            <p:cNvSpPr>
              <a:spLocks noChangeArrowheads="1"/>
            </p:cNvSpPr>
            <p:nvPr/>
          </p:nvSpPr>
          <p:spPr bwMode="auto">
            <a:xfrm>
              <a:off x="3992" y="580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推进新课</a:t>
              </a:r>
              <a:endPara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175" name="AutoShape 2"/>
          <p:cNvSpPr>
            <a:spLocks noChangeArrowheads="1"/>
          </p:cNvSpPr>
          <p:nvPr/>
        </p:nvSpPr>
        <p:spPr bwMode="auto">
          <a:xfrm>
            <a:off x="4656138" y="1171575"/>
            <a:ext cx="647700" cy="647700"/>
          </a:xfrm>
          <a:prstGeom prst="roundRect">
            <a:avLst>
              <a:gd name="adj" fmla="val 25981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6" name="Text Box 3"/>
          <p:cNvSpPr txBox="1">
            <a:spLocks noChangeArrowheads="1"/>
          </p:cNvSpPr>
          <p:nvPr/>
        </p:nvSpPr>
        <p:spPr bwMode="auto">
          <a:xfrm>
            <a:off x="2170113" y="1171575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 dirty="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endParaRPr lang="zh-CN" altLang="en-US" sz="4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7" name="Text Box 4"/>
          <p:cNvSpPr txBox="1">
            <a:spLocks noChangeArrowheads="1"/>
          </p:cNvSpPr>
          <p:nvPr/>
        </p:nvSpPr>
        <p:spPr bwMode="auto">
          <a:xfrm>
            <a:off x="2890838" y="1171575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8" name="Text Box 5"/>
          <p:cNvSpPr txBox="1">
            <a:spLocks noChangeArrowheads="1"/>
          </p:cNvSpPr>
          <p:nvPr/>
        </p:nvSpPr>
        <p:spPr bwMode="auto">
          <a:xfrm>
            <a:off x="3429000" y="1169988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9" name="Text Box 6"/>
          <p:cNvSpPr txBox="1">
            <a:spLocks noChangeArrowheads="1"/>
          </p:cNvSpPr>
          <p:nvPr/>
        </p:nvSpPr>
        <p:spPr bwMode="auto">
          <a:xfrm>
            <a:off x="4006850" y="1169988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8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2613" y="3829050"/>
            <a:ext cx="14192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5843588" y="2909888"/>
            <a:ext cx="2921000" cy="530225"/>
          </a:xfrm>
          <a:prstGeom prst="wedgeRoundRectCallout">
            <a:avLst>
              <a:gd name="adj1" fmla="val -34606"/>
              <a:gd name="adj2" fmla="val 82088"/>
              <a:gd name="adj3" fmla="val 16667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</a:rPr>
              <a:t>还有别的方法吗？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8"/>
          <p:cNvSpPr txBox="1">
            <a:spLocks noChangeArrowheads="1"/>
          </p:cNvSpPr>
          <p:nvPr/>
        </p:nvSpPr>
        <p:spPr bwMode="auto">
          <a:xfrm>
            <a:off x="1028700" y="5421313"/>
            <a:ext cx="1166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folHlink"/>
                </a:solidFill>
                <a:latin typeface="Times New Roman" panose="02020603050405020304" pitchFamily="18" charset="0"/>
                <a:ea typeface="华文琥珀" pitchFamily="2" charset="-122"/>
              </a:rPr>
              <a:t>工具箱</a:t>
            </a:r>
            <a:endParaRPr lang="zh-CN" altLang="en-US" sz="2400">
              <a:solidFill>
                <a:schemeClr val="folHlink"/>
              </a:solidFill>
              <a:latin typeface="Times New Roman" panose="02020603050405020304" pitchFamily="18" charset="0"/>
              <a:ea typeface="华文琥珀" pitchFamily="2" charset="-122"/>
            </a:endParaRPr>
          </a:p>
        </p:txBody>
      </p:sp>
      <p:pic>
        <p:nvPicPr>
          <p:cNvPr id="8194" name="Picture 9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6800" y="5375275"/>
            <a:ext cx="4349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48150" y="5519738"/>
            <a:ext cx="2249488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AutoShape 11"/>
          <p:cNvSpPr>
            <a:spLocks noChangeArrowheads="1"/>
          </p:cNvSpPr>
          <p:nvPr/>
        </p:nvSpPr>
        <p:spPr bwMode="auto">
          <a:xfrm flipH="1">
            <a:off x="7026275" y="5519738"/>
            <a:ext cx="334963" cy="331787"/>
          </a:xfrm>
          <a:prstGeom prst="cube">
            <a:avLst>
              <a:gd name="adj" fmla="val 25000"/>
            </a:avLst>
          </a:prstGeom>
          <a:solidFill>
            <a:srgbClr val="0099FF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7" name="Picture 12"/>
          <p:cNvPicPr>
            <a:picLocks noChangeAspect="1" noChangeArrowheads="1"/>
          </p:cNvPicPr>
          <p:nvPr/>
        </p:nvPicPr>
        <p:blipFill>
          <a:blip r:embed="rId4" cstate="email">
            <a:lum bright="-24000" contrast="42000"/>
          </a:blip>
          <a:srcRect l="-392" b="-304"/>
          <a:stretch>
            <a:fillRect/>
          </a:stretch>
        </p:blipFill>
        <p:spPr bwMode="auto">
          <a:xfrm>
            <a:off x="3127375" y="5351463"/>
            <a:ext cx="652463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40650" y="5254625"/>
            <a:ext cx="527050" cy="74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Rectangle 14"/>
          <p:cNvSpPr>
            <a:spLocks noChangeArrowheads="1"/>
          </p:cNvSpPr>
          <p:nvPr/>
        </p:nvSpPr>
        <p:spPr bwMode="auto">
          <a:xfrm>
            <a:off x="900113" y="5229225"/>
            <a:ext cx="7777162" cy="785813"/>
          </a:xfrm>
          <a:prstGeom prst="rect">
            <a:avLst/>
          </a:prstGeom>
          <a:noFill/>
          <a:ln w="57150" cmpd="thinThick">
            <a:solidFill>
              <a:srgbClr val="0099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200" name="Picture 15" descr="3"/>
          <p:cNvPicPr>
            <a:picLocks noChangeAspect="1" noChangeArrowheads="1"/>
          </p:cNvPicPr>
          <p:nvPr/>
        </p:nvPicPr>
        <p:blipFill>
          <a:blip r:embed="rId6" cstate="email"/>
          <a:srcRect r="-137"/>
          <a:stretch>
            <a:fillRect/>
          </a:stretch>
        </p:blipFill>
        <p:spPr bwMode="auto">
          <a:xfrm>
            <a:off x="492125" y="4954588"/>
            <a:ext cx="782638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Line 16"/>
          <p:cNvSpPr>
            <a:spLocks noChangeShapeType="1"/>
          </p:cNvSpPr>
          <p:nvPr/>
        </p:nvSpPr>
        <p:spPr bwMode="auto">
          <a:xfrm>
            <a:off x="2124075" y="5254625"/>
            <a:ext cx="0" cy="741363"/>
          </a:xfrm>
          <a:prstGeom prst="line">
            <a:avLst/>
          </a:prstGeom>
          <a:noFill/>
          <a:ln w="57150" cmpd="thinThick">
            <a:solidFill>
              <a:srgbClr val="00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202" name="Picture 1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701800" y="928688"/>
            <a:ext cx="213995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8" name="Picture 18" descr="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079625" y="4167188"/>
            <a:ext cx="3587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9" name="Picture 19" descr="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76563" y="3094038"/>
            <a:ext cx="554037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0" name="Picture 20" descr="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82913" y="2884488"/>
            <a:ext cx="554037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1" name="Picture 21" descr="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76563" y="2674938"/>
            <a:ext cx="554037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2" name="Picture 22" descr="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81325" y="2474913"/>
            <a:ext cx="5540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3" name="Picture 23" descr="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76563" y="2265363"/>
            <a:ext cx="554037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4" name="Picture 24" descr="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81325" y="2055813"/>
            <a:ext cx="5540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5" name="Picture 25" descr="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82913" y="1839913"/>
            <a:ext cx="554037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6" name="Picture 26" descr="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76563" y="1630363"/>
            <a:ext cx="554037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7" name="Picture 27" descr="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82913" y="1420813"/>
            <a:ext cx="554037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8" name="Picture 28" descr="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76563" y="1214438"/>
            <a:ext cx="554037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9" name="AutoShape 29"/>
          <p:cNvSpPr>
            <a:spLocks noChangeArrowheads="1"/>
          </p:cNvSpPr>
          <p:nvPr/>
        </p:nvSpPr>
        <p:spPr bwMode="auto">
          <a:xfrm>
            <a:off x="2978150" y="1214438"/>
            <a:ext cx="552450" cy="1901825"/>
          </a:xfrm>
          <a:prstGeom prst="roundRect">
            <a:avLst>
              <a:gd name="adj" fmla="val 17958"/>
            </a:avLst>
          </a:prstGeom>
          <a:noFill/>
          <a:ln w="38100">
            <a:solidFill>
              <a:srgbClr val="0066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15" name="AutoShape 2"/>
          <p:cNvSpPr>
            <a:spLocks noChangeArrowheads="1"/>
          </p:cNvSpPr>
          <p:nvPr/>
        </p:nvSpPr>
        <p:spPr bwMode="auto">
          <a:xfrm>
            <a:off x="6808788" y="2676525"/>
            <a:ext cx="647700" cy="647700"/>
          </a:xfrm>
          <a:prstGeom prst="roundRect">
            <a:avLst>
              <a:gd name="adj" fmla="val 25981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16" name="Text Box 3"/>
          <p:cNvSpPr txBox="1">
            <a:spLocks noChangeArrowheads="1"/>
          </p:cNvSpPr>
          <p:nvPr/>
        </p:nvSpPr>
        <p:spPr bwMode="auto">
          <a:xfrm>
            <a:off x="4322763" y="2676525"/>
            <a:ext cx="647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17" name="Text Box 4"/>
          <p:cNvSpPr txBox="1">
            <a:spLocks noChangeArrowheads="1"/>
          </p:cNvSpPr>
          <p:nvPr/>
        </p:nvSpPr>
        <p:spPr bwMode="auto">
          <a:xfrm>
            <a:off x="5043488" y="2676525"/>
            <a:ext cx="647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18" name="Text Box 5"/>
          <p:cNvSpPr txBox="1">
            <a:spLocks noChangeArrowheads="1"/>
          </p:cNvSpPr>
          <p:nvPr/>
        </p:nvSpPr>
        <p:spPr bwMode="auto">
          <a:xfrm>
            <a:off x="5580063" y="2674938"/>
            <a:ext cx="6508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19" name="Text Box 6"/>
          <p:cNvSpPr txBox="1">
            <a:spLocks noChangeArrowheads="1"/>
          </p:cNvSpPr>
          <p:nvPr/>
        </p:nvSpPr>
        <p:spPr bwMode="auto">
          <a:xfrm>
            <a:off x="6157913" y="2674938"/>
            <a:ext cx="6508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908800" y="2674938"/>
            <a:ext cx="6477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9" grpId="0" bldLvl="0" animBg="1"/>
      <p:bldP spid="15389" grpId="1" bldLvl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3"/>
          <p:cNvSpPr>
            <a:spLocks noChangeArrowheads="1"/>
          </p:cNvSpPr>
          <p:nvPr/>
        </p:nvSpPr>
        <p:spPr bwMode="auto">
          <a:xfrm>
            <a:off x="674688" y="1109663"/>
            <a:ext cx="762000" cy="914400"/>
          </a:xfrm>
          <a:prstGeom prst="diamond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华文新魏" pitchFamily="2" charset="-122"/>
              </a:rPr>
              <a:t>试</a:t>
            </a:r>
            <a:endParaRPr lang="zh-CN" altLang="en-US" sz="3200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9218" name="AutoShape 4"/>
          <p:cNvSpPr>
            <a:spLocks noChangeArrowheads="1"/>
          </p:cNvSpPr>
          <p:nvPr/>
        </p:nvSpPr>
        <p:spPr bwMode="auto">
          <a:xfrm>
            <a:off x="1436688" y="1109663"/>
            <a:ext cx="762000" cy="914400"/>
          </a:xfrm>
          <a:prstGeom prst="diamond">
            <a:avLst/>
          </a:prstGeom>
          <a:solidFill>
            <a:srgbClr val="00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219" name="AutoShape 5"/>
          <p:cNvSpPr>
            <a:spLocks noChangeArrowheads="1"/>
          </p:cNvSpPr>
          <p:nvPr/>
        </p:nvSpPr>
        <p:spPr bwMode="auto">
          <a:xfrm>
            <a:off x="2198688" y="1109663"/>
            <a:ext cx="762000" cy="914400"/>
          </a:xfrm>
          <a:prstGeom prst="diamond">
            <a:avLst/>
          </a:prstGeom>
          <a:solidFill>
            <a:srgbClr val="99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1512888" y="1262063"/>
            <a:ext cx="533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华文新魏" pitchFamily="2" charset="-122"/>
              </a:rPr>
              <a:t>一</a:t>
            </a:r>
            <a:endParaRPr lang="zh-CN" altLang="en-US" sz="3200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2122488" y="1216025"/>
            <a:ext cx="83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rgbClr val="CCFF33"/>
                </a:solidFill>
                <a:latin typeface="Times New Roman" panose="02020603050405020304" pitchFamily="18" charset="0"/>
                <a:ea typeface="华文新魏" pitchFamily="2" charset="-122"/>
              </a:rPr>
              <a:t>试</a:t>
            </a:r>
            <a:endParaRPr lang="zh-CN" altLang="en-US" sz="3200" dirty="0">
              <a:solidFill>
                <a:srgbClr val="CCFF33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1241425" y="2601913"/>
            <a:ext cx="31369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6633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4000" dirty="0">
                <a:solidFill>
                  <a:srgbClr val="6633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000" dirty="0">
                <a:solidFill>
                  <a:srgbClr val="663300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4000" dirty="0">
                <a:solidFill>
                  <a:srgbClr val="663300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4000" dirty="0">
                <a:solidFill>
                  <a:srgbClr val="663300"/>
                </a:solidFill>
                <a:latin typeface="Times New Roman" panose="02020603050405020304" pitchFamily="18" charset="0"/>
              </a:rPr>
              <a:t>＝</a:t>
            </a:r>
            <a:endParaRPr lang="zh-CN" altLang="en-US" sz="6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5049838" y="2601913"/>
            <a:ext cx="280987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6633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4000" dirty="0">
                <a:solidFill>
                  <a:srgbClr val="6633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4000" dirty="0">
                <a:solidFill>
                  <a:srgbClr val="663300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4000" dirty="0">
                <a:solidFill>
                  <a:srgbClr val="663300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4000" dirty="0">
                <a:solidFill>
                  <a:srgbClr val="663300"/>
                </a:solidFill>
                <a:latin typeface="Times New Roman" panose="02020603050405020304" pitchFamily="18" charset="0"/>
              </a:rPr>
              <a:t>＝</a:t>
            </a:r>
            <a:endParaRPr lang="zh-CN" altLang="en-US" sz="6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3825875" y="2630488"/>
            <a:ext cx="4572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3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7539038" y="2630488"/>
            <a:ext cx="3810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8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sp>
        <p:nvSpPr>
          <p:cNvPr id="9226" name="AutoShape 2"/>
          <p:cNvSpPr>
            <a:spLocks noChangeArrowheads="1"/>
          </p:cNvSpPr>
          <p:nvPr/>
        </p:nvSpPr>
        <p:spPr bwMode="auto">
          <a:xfrm>
            <a:off x="3730625" y="2632075"/>
            <a:ext cx="647700" cy="647700"/>
          </a:xfrm>
          <a:prstGeom prst="roundRect">
            <a:avLst>
              <a:gd name="adj" fmla="val 25981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227" name="AutoShape 2"/>
          <p:cNvSpPr>
            <a:spLocks noChangeArrowheads="1"/>
          </p:cNvSpPr>
          <p:nvPr/>
        </p:nvSpPr>
        <p:spPr bwMode="auto">
          <a:xfrm>
            <a:off x="7377113" y="2649538"/>
            <a:ext cx="647700" cy="647700"/>
          </a:xfrm>
          <a:prstGeom prst="roundRect">
            <a:avLst>
              <a:gd name="adj" fmla="val 25981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6" grpId="0"/>
      <p:bldP spid="317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5750" y="952500"/>
            <a:ext cx="33432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34228" y="2348880"/>
            <a:ext cx="71215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   计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</a:rPr>
              <a:t>算十几减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</a:rPr>
              <a:t>的退位减法，可以采用数一数、圈一圈、破十法、平十法、想加算减等方法，我们可以选择自己喜欢的方法计算。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Group 25"/>
          <p:cNvGrpSpPr/>
          <p:nvPr/>
        </p:nvGrpSpPr>
        <p:grpSpPr bwMode="auto">
          <a:xfrm>
            <a:off x="3467100" y="217488"/>
            <a:ext cx="2730500" cy="1371600"/>
            <a:chOff x="3992" y="432"/>
            <a:chExt cx="1720" cy="864"/>
          </a:xfrm>
        </p:grpSpPr>
        <p:pic>
          <p:nvPicPr>
            <p:cNvPr id="11266" name="Picture 26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7" name="Rectangle 2"/>
            <p:cNvSpPr>
              <a:spLocks noChangeArrowheads="1"/>
            </p:cNvSpPr>
            <p:nvPr/>
          </p:nvSpPr>
          <p:spPr bwMode="auto">
            <a:xfrm>
              <a:off x="3992" y="593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</a:pPr>
              <a:r>
                <a:rPr lang="zh-CN" altLang="en-US" sz="40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随堂演练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" y="1331913"/>
            <a:ext cx="831532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50940" y="2000832"/>
            <a:ext cx="477202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5038" y="2447925"/>
            <a:ext cx="43053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214438" y="4302125"/>
            <a:ext cx="75438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从图中可以看出，队伍可分为三部分：小小前面的同学、后面的同学和小小自己。要求小小后面有几个同学，不能只是从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人里去掉前面的同学，还要去掉小小自己，即一共要去掉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9+1=10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（人）。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23925" y="1319213"/>
            <a:ext cx="18097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4138" y="2103438"/>
            <a:ext cx="33147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4138" y="3730625"/>
            <a:ext cx="33528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78575" y="2403475"/>
            <a:ext cx="1779588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4046fc54-c559-4974-b626-951fcaf7d31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</Words>
  <Application>WPS 演示</Application>
  <PresentationFormat>全屏显示(4:3)</PresentationFormat>
  <Paragraphs>122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楷体</vt:lpstr>
      <vt:lpstr>华文琥珀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《买铅笔》加与减PPT免费课件(第2课时)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2019-12-21T13:27:00Z</dcterms:created>
  <dcterms:modified xsi:type="dcterms:W3CDTF">2023-01-28T05:05:26Z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22AF0B4061CA4759AD0C649684962609</vt:lpwstr>
  </property>
</Properties>
</file>