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sldIdLst>
    <p:sldId id="279" r:id="rId3"/>
    <p:sldId id="280" r:id="rId4"/>
    <p:sldId id="281" r:id="rId5"/>
    <p:sldId id="282" r:id="rId6"/>
    <p:sldId id="283" r:id="rId7"/>
    <p:sldId id="284" r:id="rId8"/>
    <p:sldId id="285" r:id="rId9"/>
    <p:sldId id="286" r:id="rId10"/>
    <p:sldId id="287" r:id="rId11"/>
    <p:sldId id="288" r:id="rId12"/>
    <p:sldId id="289" r:id="rId13"/>
    <p:sldId id="290" r:id="rId14"/>
    <p:sldId id="291" r:id="rId15"/>
    <p:sldId id="292" r:id="rId16"/>
    <p:sldId id="293" r:id="rId17"/>
    <p:sldId id="294" r:id="rId18"/>
    <p:sldId id="295" r:id="rId19"/>
    <p:sldId id="296" r:id="rId20"/>
    <p:sldId id="297" r:id="rId21"/>
  </p:sldIdLst>
  <p:sldSz cx="9144000" cy="6858000" type="screen4x3"/>
  <p:notesSz cx="6858000" cy="9144000"/>
  <p:custDataLst>
    <p:tags r:id="rId2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9" d="100"/>
          <a:sy n="109" d="100"/>
        </p:scale>
        <p:origin x="-16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页眉占位符 409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200" noProof="1" dirty="0"/>
            </a:lvl1pPr>
          </a:lstStyle>
          <a:p>
            <a:endParaRPr lang="zh-CN" altLang="en-US"/>
          </a:p>
        </p:txBody>
      </p:sp>
      <p:sp>
        <p:nvSpPr>
          <p:cNvPr id="4099" name="日期占位符 4098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200" noProof="1" dirty="0"/>
            </a:lvl1pPr>
          </a:lstStyle>
          <a:p>
            <a:endParaRPr lang="zh-CN" altLang="en-US"/>
          </a:p>
        </p:txBody>
      </p:sp>
      <p:sp>
        <p:nvSpPr>
          <p:cNvPr id="3076" name="幻灯片图像占位符 4099"/>
          <p:cNvSpPr>
            <a:spLocks noRot="1" noChangeArrowheads="1" noTextEdit="1"/>
          </p:cNvSpPr>
          <p:nvPr>
            <p:ph type="sldImg" idx="4294967295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文本占位符 4100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102" name="页脚占位符 4101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noProof="1" dirty="0"/>
            </a:lvl1pPr>
          </a:lstStyle>
          <a:p>
            <a:endParaRPr lang="zh-CN" altLang="en-US"/>
          </a:p>
        </p:txBody>
      </p:sp>
      <p:sp>
        <p:nvSpPr>
          <p:cNvPr id="4103" name="灯片编号占位符 4102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24292853-5316-49E5-872D-997DCDC9BEEC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0021A2-E8A3-4BA3-8E8C-AF338C71A6C4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5105F7-E067-4CD9-A637-B096D8177E64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E5B91D-FA6B-4C14-A889-0113C12403DD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2ACF43-B8E8-42EF-9BAE-D844D36CA8B7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E4338A-DA22-47CD-8EFF-D66733FEE3F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95DD0E-E164-4F97-A913-5D666C5C3863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7B38AB-AA64-4A04-8214-D76B26661192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F7407C-D5A9-4AE1-A94A-3750BAA1DAA8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0CCF38-AB08-4E7D-ABC9-8091CF6949A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CECE3D-6DF3-489F-8DFE-BA0FA48ABA6B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592D43-CDEB-4D68-8DEB-F02699A7CFF6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78F48A-A7F5-43DF-85E7-2722524353A3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3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1026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 dirty="0"/>
            </a:lvl1pPr>
          </a:lstStyle>
          <a:p>
            <a:endParaRPr lang="zh-CN" altLang="en-US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 dirty="0"/>
            </a:lvl1pPr>
          </a:lstStyle>
          <a:p>
            <a:endParaRPr lang="zh-CN" altLang="en-US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7A2DF1D7-4D1E-4E4B-ADAE-7F68DF07A469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ext Box 6"/>
          <p:cNvSpPr txBox="1">
            <a:spLocks noChangeArrowheads="1"/>
          </p:cNvSpPr>
          <p:nvPr/>
        </p:nvSpPr>
        <p:spPr bwMode="auto">
          <a:xfrm>
            <a:off x="12828" y="1817396"/>
            <a:ext cx="9131172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6600" b="1">
                <a:latin typeface="微软雅黑" panose="020B0503020204020204" pitchFamily="34" charset="-122"/>
                <a:ea typeface="微软雅黑" panose="020B0503020204020204" pitchFamily="34" charset="-122"/>
              </a:rPr>
              <a:t>捉迷藏</a:t>
            </a:r>
            <a:endParaRPr lang="zh-CN" altLang="en-US" sz="6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98" name="Text Box 7"/>
          <p:cNvSpPr txBox="1">
            <a:spLocks noChangeArrowheads="1"/>
          </p:cNvSpPr>
          <p:nvPr/>
        </p:nvSpPr>
        <p:spPr bwMode="auto">
          <a:xfrm>
            <a:off x="-4764" y="3273425"/>
            <a:ext cx="91424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dirty="0">
                <a:latin typeface="Times New Roman" panose="02020603050405020304" pitchFamily="18" charset="0"/>
                <a:ea typeface="黑体" panose="02010609060101010101" pitchFamily="49" charset="-122"/>
              </a:rPr>
              <a:t>北师大版  一年级下册</a:t>
            </a:r>
            <a:endParaRPr lang="zh-CN" altLang="en-US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AutoShape 2"/>
          <p:cNvSpPr>
            <a:spLocks noChangeArrowheads="1"/>
          </p:cNvSpPr>
          <p:nvPr/>
        </p:nvSpPr>
        <p:spPr bwMode="auto">
          <a:xfrm>
            <a:off x="5364163" y="836613"/>
            <a:ext cx="647700" cy="647700"/>
          </a:xfrm>
          <a:prstGeom prst="roundRect">
            <a:avLst>
              <a:gd name="adj" fmla="val 25981"/>
            </a:avLst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314" name="Text Box 3"/>
          <p:cNvSpPr txBox="1">
            <a:spLocks noChangeArrowheads="1"/>
          </p:cNvSpPr>
          <p:nvPr/>
        </p:nvSpPr>
        <p:spPr bwMode="auto">
          <a:xfrm>
            <a:off x="2878138" y="836613"/>
            <a:ext cx="649287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400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sz="4000"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endParaRPr lang="zh-CN" altLang="en-US" sz="400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3315" name="Text Box 4"/>
          <p:cNvSpPr txBox="1">
            <a:spLocks noChangeArrowheads="1"/>
          </p:cNvSpPr>
          <p:nvPr/>
        </p:nvSpPr>
        <p:spPr bwMode="auto">
          <a:xfrm>
            <a:off x="3598863" y="836613"/>
            <a:ext cx="649287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4000">
                <a:latin typeface="Times New Roman" panose="02020603050405020304" pitchFamily="18" charset="0"/>
                <a:ea typeface="楷体" panose="02010609060101010101" pitchFamily="49" charset="-122"/>
              </a:rPr>
              <a:t>－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316" name="Text Box 5"/>
          <p:cNvSpPr txBox="1">
            <a:spLocks noChangeArrowheads="1"/>
          </p:cNvSpPr>
          <p:nvPr/>
        </p:nvSpPr>
        <p:spPr bwMode="auto">
          <a:xfrm>
            <a:off x="4137025" y="835025"/>
            <a:ext cx="649288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4000">
                <a:latin typeface="Times New Roman" panose="02020603050405020304" pitchFamily="18" charset="0"/>
                <a:ea typeface="楷体" panose="02010609060101010101" pitchFamily="49" charset="-122"/>
              </a:rPr>
              <a:t>8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317" name="Text Box 6"/>
          <p:cNvSpPr txBox="1">
            <a:spLocks noChangeArrowheads="1"/>
          </p:cNvSpPr>
          <p:nvPr/>
        </p:nvSpPr>
        <p:spPr bwMode="auto">
          <a:xfrm>
            <a:off x="4714875" y="835025"/>
            <a:ext cx="649288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4000">
                <a:latin typeface="Times New Roman" panose="02020603050405020304" pitchFamily="18" charset="0"/>
                <a:ea typeface="楷体" panose="02010609060101010101" pitchFamily="49" charset="-122"/>
              </a:rPr>
              <a:t>＝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318" name="Text Box 7"/>
          <p:cNvSpPr txBox="1">
            <a:spLocks noChangeArrowheads="1"/>
          </p:cNvSpPr>
          <p:nvPr/>
        </p:nvSpPr>
        <p:spPr bwMode="auto">
          <a:xfrm>
            <a:off x="5364163" y="838200"/>
            <a:ext cx="649287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4000">
                <a:latin typeface="Times New Roman" panose="02020603050405020304" pitchFamily="18" charset="0"/>
                <a:ea typeface="楷体" panose="02010609060101010101" pitchFamily="49" charset="-122"/>
              </a:rPr>
              <a:t>5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5" name="图片 34"/>
          <p:cNvPicPr>
            <a:picLocks noChangeAspect="1" noChangeArrowheads="1"/>
          </p:cNvPicPr>
          <p:nvPr/>
        </p:nvPicPr>
        <p:blipFill>
          <a:blip r:embed="rId1" cstate="email"/>
          <a:srcRect b="-208"/>
          <a:stretch>
            <a:fillRect/>
          </a:stretch>
        </p:blipFill>
        <p:spPr bwMode="auto">
          <a:xfrm>
            <a:off x="2124075" y="2428875"/>
            <a:ext cx="4579938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" name="弧形 35"/>
          <p:cNvSpPr/>
          <p:nvPr/>
        </p:nvSpPr>
        <p:spPr>
          <a:xfrm>
            <a:off x="5354638" y="2293938"/>
            <a:ext cx="342900" cy="288925"/>
          </a:xfrm>
          <a:prstGeom prst="arc">
            <a:avLst>
              <a:gd name="adj1" fmla="val 11096314"/>
              <a:gd name="adj2" fmla="val 0"/>
            </a:avLst>
          </a:prstGeom>
          <a:ln w="38100">
            <a:solidFill>
              <a:srgbClr val="7030A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7" name="弧形 36"/>
          <p:cNvSpPr/>
          <p:nvPr/>
        </p:nvSpPr>
        <p:spPr>
          <a:xfrm>
            <a:off x="5014913" y="2286000"/>
            <a:ext cx="341312" cy="287338"/>
          </a:xfrm>
          <a:prstGeom prst="arc">
            <a:avLst>
              <a:gd name="adj1" fmla="val 11096314"/>
              <a:gd name="adj2" fmla="val 0"/>
            </a:avLst>
          </a:prstGeom>
          <a:ln w="38100">
            <a:solidFill>
              <a:srgbClr val="7030A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8" name="弧形 37"/>
          <p:cNvSpPr/>
          <p:nvPr/>
        </p:nvSpPr>
        <p:spPr>
          <a:xfrm>
            <a:off x="4684713" y="2286000"/>
            <a:ext cx="341312" cy="287338"/>
          </a:xfrm>
          <a:prstGeom prst="arc">
            <a:avLst>
              <a:gd name="adj1" fmla="val 11096314"/>
              <a:gd name="adj2" fmla="val 0"/>
            </a:avLst>
          </a:prstGeom>
          <a:ln w="38100">
            <a:solidFill>
              <a:srgbClr val="7030A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9" name="弧形 38"/>
          <p:cNvSpPr/>
          <p:nvPr/>
        </p:nvSpPr>
        <p:spPr>
          <a:xfrm>
            <a:off x="4357688" y="2286000"/>
            <a:ext cx="341312" cy="287338"/>
          </a:xfrm>
          <a:prstGeom prst="arc">
            <a:avLst>
              <a:gd name="adj1" fmla="val 11096314"/>
              <a:gd name="adj2" fmla="val 0"/>
            </a:avLst>
          </a:prstGeom>
          <a:ln w="38100">
            <a:solidFill>
              <a:srgbClr val="7030A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0" name="弧形 39"/>
          <p:cNvSpPr/>
          <p:nvPr/>
        </p:nvSpPr>
        <p:spPr>
          <a:xfrm>
            <a:off x="4027488" y="2286000"/>
            <a:ext cx="342900" cy="287338"/>
          </a:xfrm>
          <a:prstGeom prst="arc">
            <a:avLst>
              <a:gd name="adj1" fmla="val 11096314"/>
              <a:gd name="adj2" fmla="val 0"/>
            </a:avLst>
          </a:prstGeom>
          <a:ln w="38100">
            <a:solidFill>
              <a:srgbClr val="7030A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1" name="弧形 40"/>
          <p:cNvSpPr/>
          <p:nvPr/>
        </p:nvSpPr>
        <p:spPr>
          <a:xfrm>
            <a:off x="3687763" y="2286000"/>
            <a:ext cx="341312" cy="287338"/>
          </a:xfrm>
          <a:prstGeom prst="arc">
            <a:avLst>
              <a:gd name="adj1" fmla="val 11096314"/>
              <a:gd name="adj2" fmla="val 0"/>
            </a:avLst>
          </a:prstGeom>
          <a:ln w="38100">
            <a:solidFill>
              <a:srgbClr val="7030A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2" name="弧形 41"/>
          <p:cNvSpPr/>
          <p:nvPr/>
        </p:nvSpPr>
        <p:spPr>
          <a:xfrm>
            <a:off x="3357563" y="2284413"/>
            <a:ext cx="341312" cy="287337"/>
          </a:xfrm>
          <a:prstGeom prst="arc">
            <a:avLst>
              <a:gd name="adj1" fmla="val 11096314"/>
              <a:gd name="adj2" fmla="val 0"/>
            </a:avLst>
          </a:prstGeom>
          <a:ln w="38100">
            <a:solidFill>
              <a:srgbClr val="7030A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3" name="弧形 42"/>
          <p:cNvSpPr/>
          <p:nvPr/>
        </p:nvSpPr>
        <p:spPr>
          <a:xfrm>
            <a:off x="3016250" y="2286000"/>
            <a:ext cx="341313" cy="287338"/>
          </a:xfrm>
          <a:prstGeom prst="arc">
            <a:avLst>
              <a:gd name="adj1" fmla="val 11096314"/>
              <a:gd name="adj2" fmla="val 0"/>
            </a:avLst>
          </a:prstGeom>
          <a:ln w="38100">
            <a:solidFill>
              <a:srgbClr val="7030A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4" name="弧形 43"/>
          <p:cNvSpPr/>
          <p:nvPr/>
        </p:nvSpPr>
        <p:spPr>
          <a:xfrm>
            <a:off x="2974975" y="1997075"/>
            <a:ext cx="2736850" cy="863600"/>
          </a:xfrm>
          <a:prstGeom prst="arc">
            <a:avLst>
              <a:gd name="adj1" fmla="val 11096314"/>
              <a:gd name="adj2" fmla="val 0"/>
            </a:avLst>
          </a:prstGeom>
          <a:ln w="38100">
            <a:solidFill>
              <a:srgbClr val="7030A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5" name="TextBox 44"/>
          <p:cNvSpPr txBox="1">
            <a:spLocks noChangeArrowheads="1"/>
          </p:cNvSpPr>
          <p:nvPr/>
        </p:nvSpPr>
        <p:spPr bwMode="auto">
          <a:xfrm>
            <a:off x="3916363" y="1525588"/>
            <a:ext cx="10064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－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8</a:t>
            </a:r>
            <a:endParaRPr lang="zh-CN" altLang="en-US" sz="32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6" name="图片 45"/>
          <p:cNvPicPr>
            <a:picLocks noChangeAspect="1" noChangeArrowheads="1"/>
          </p:cNvPicPr>
          <p:nvPr/>
        </p:nvPicPr>
        <p:blipFill>
          <a:blip r:embed="rId1" cstate="email"/>
          <a:srcRect b="-208"/>
          <a:stretch>
            <a:fillRect/>
          </a:stretch>
        </p:blipFill>
        <p:spPr bwMode="auto">
          <a:xfrm>
            <a:off x="2181225" y="4143375"/>
            <a:ext cx="4579938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" name="弧形 46"/>
          <p:cNvSpPr/>
          <p:nvPr/>
        </p:nvSpPr>
        <p:spPr>
          <a:xfrm>
            <a:off x="4738688" y="3911600"/>
            <a:ext cx="1008062" cy="503238"/>
          </a:xfrm>
          <a:prstGeom prst="arc">
            <a:avLst>
              <a:gd name="adj1" fmla="val 11096314"/>
              <a:gd name="adj2" fmla="val 0"/>
            </a:avLst>
          </a:prstGeom>
          <a:ln w="38100">
            <a:solidFill>
              <a:srgbClr val="7030A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8" name="弧形 47"/>
          <p:cNvSpPr/>
          <p:nvPr/>
        </p:nvSpPr>
        <p:spPr>
          <a:xfrm>
            <a:off x="3027363" y="3884613"/>
            <a:ext cx="1727200" cy="503237"/>
          </a:xfrm>
          <a:prstGeom prst="arc">
            <a:avLst>
              <a:gd name="adj1" fmla="val 11096314"/>
              <a:gd name="adj2" fmla="val 0"/>
            </a:avLst>
          </a:prstGeom>
          <a:ln w="38100">
            <a:solidFill>
              <a:srgbClr val="7030A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9" name="TextBox 48"/>
          <p:cNvSpPr txBox="1">
            <a:spLocks noChangeArrowheads="1"/>
          </p:cNvSpPr>
          <p:nvPr/>
        </p:nvSpPr>
        <p:spPr bwMode="auto">
          <a:xfrm>
            <a:off x="4786313" y="3429000"/>
            <a:ext cx="10064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－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32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" name="TextBox 49"/>
          <p:cNvSpPr txBox="1">
            <a:spLocks noChangeArrowheads="1"/>
          </p:cNvSpPr>
          <p:nvPr/>
        </p:nvSpPr>
        <p:spPr bwMode="auto">
          <a:xfrm>
            <a:off x="3390900" y="3414713"/>
            <a:ext cx="10064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－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zh-CN" altLang="en-US" sz="32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500"/>
                            </p:stCondLst>
                            <p:childTnLst>
                              <p:par>
                                <p:cTn id="6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9" grpId="0"/>
      <p:bldP spid="5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AutoShape 2"/>
          <p:cNvSpPr>
            <a:spLocks noChangeArrowheads="1"/>
          </p:cNvSpPr>
          <p:nvPr/>
        </p:nvSpPr>
        <p:spPr bwMode="auto">
          <a:xfrm>
            <a:off x="3889375" y="2636838"/>
            <a:ext cx="647700" cy="647700"/>
          </a:xfrm>
          <a:prstGeom prst="roundRect">
            <a:avLst>
              <a:gd name="adj" fmla="val 25981"/>
            </a:avLst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338" name="Text Box 3"/>
          <p:cNvSpPr txBox="1">
            <a:spLocks noChangeArrowheads="1"/>
          </p:cNvSpPr>
          <p:nvPr/>
        </p:nvSpPr>
        <p:spPr bwMode="auto">
          <a:xfrm>
            <a:off x="1403350" y="2636838"/>
            <a:ext cx="649288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4000">
                <a:latin typeface="Times New Roman" panose="02020603050405020304" pitchFamily="18" charset="0"/>
                <a:ea typeface="楷体" panose="02010609060101010101" pitchFamily="49" charset="-122"/>
              </a:rPr>
              <a:t>12</a:t>
            </a:r>
            <a:endParaRPr lang="zh-CN" altLang="en-US" sz="400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4339" name="Text Box 4"/>
          <p:cNvSpPr txBox="1">
            <a:spLocks noChangeArrowheads="1"/>
          </p:cNvSpPr>
          <p:nvPr/>
        </p:nvSpPr>
        <p:spPr bwMode="auto">
          <a:xfrm>
            <a:off x="2124075" y="2636838"/>
            <a:ext cx="647700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4000">
                <a:latin typeface="Times New Roman" panose="02020603050405020304" pitchFamily="18" charset="0"/>
                <a:ea typeface="楷体" panose="02010609060101010101" pitchFamily="49" charset="-122"/>
              </a:rPr>
              <a:t>－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340" name="Text Box 5"/>
          <p:cNvSpPr txBox="1">
            <a:spLocks noChangeArrowheads="1"/>
          </p:cNvSpPr>
          <p:nvPr/>
        </p:nvSpPr>
        <p:spPr bwMode="auto">
          <a:xfrm>
            <a:off x="2662238" y="2636838"/>
            <a:ext cx="649287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4000">
                <a:latin typeface="Times New Roman" panose="02020603050405020304" pitchFamily="18" charset="0"/>
                <a:ea typeface="楷体" panose="02010609060101010101" pitchFamily="49" charset="-122"/>
              </a:rPr>
              <a:t>8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341" name="Text Box 6"/>
          <p:cNvSpPr txBox="1">
            <a:spLocks noChangeArrowheads="1"/>
          </p:cNvSpPr>
          <p:nvPr/>
        </p:nvSpPr>
        <p:spPr bwMode="auto">
          <a:xfrm>
            <a:off x="3240088" y="2636838"/>
            <a:ext cx="649287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4000">
                <a:latin typeface="Times New Roman" panose="02020603050405020304" pitchFamily="18" charset="0"/>
                <a:ea typeface="楷体" panose="02010609060101010101" pitchFamily="49" charset="-122"/>
              </a:rPr>
              <a:t>＝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391" name="Text Box 7"/>
          <p:cNvSpPr txBox="1">
            <a:spLocks noChangeArrowheads="1"/>
          </p:cNvSpPr>
          <p:nvPr/>
        </p:nvSpPr>
        <p:spPr bwMode="auto">
          <a:xfrm>
            <a:off x="3889375" y="2638425"/>
            <a:ext cx="649288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4000">
                <a:solidFill>
                  <a:srgbClr val="7030A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4</a:t>
            </a:r>
            <a:endParaRPr lang="zh-CN" altLang="en-US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343" name="AutoShape 8"/>
          <p:cNvSpPr>
            <a:spLocks noChangeArrowheads="1"/>
          </p:cNvSpPr>
          <p:nvPr/>
        </p:nvSpPr>
        <p:spPr bwMode="auto">
          <a:xfrm>
            <a:off x="3902075" y="3860800"/>
            <a:ext cx="647700" cy="647700"/>
          </a:xfrm>
          <a:prstGeom prst="roundRect">
            <a:avLst>
              <a:gd name="adj" fmla="val 25981"/>
            </a:avLst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344" name="Text Box 9"/>
          <p:cNvSpPr txBox="1">
            <a:spLocks noChangeArrowheads="1"/>
          </p:cNvSpPr>
          <p:nvPr/>
        </p:nvSpPr>
        <p:spPr bwMode="auto">
          <a:xfrm>
            <a:off x="1416050" y="3860800"/>
            <a:ext cx="647700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4000">
                <a:latin typeface="Times New Roman" panose="02020603050405020304" pitchFamily="18" charset="0"/>
                <a:ea typeface="楷体" panose="02010609060101010101" pitchFamily="49" charset="-122"/>
              </a:rPr>
              <a:t>17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345" name="Text Box 10"/>
          <p:cNvSpPr txBox="1">
            <a:spLocks noChangeArrowheads="1"/>
          </p:cNvSpPr>
          <p:nvPr/>
        </p:nvSpPr>
        <p:spPr bwMode="auto">
          <a:xfrm>
            <a:off x="2135188" y="3860800"/>
            <a:ext cx="649287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4000">
                <a:latin typeface="Times New Roman" panose="02020603050405020304" pitchFamily="18" charset="0"/>
                <a:ea typeface="楷体" panose="02010609060101010101" pitchFamily="49" charset="-122"/>
              </a:rPr>
              <a:t>－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346" name="Text Box 11"/>
          <p:cNvSpPr txBox="1">
            <a:spLocks noChangeArrowheads="1"/>
          </p:cNvSpPr>
          <p:nvPr/>
        </p:nvSpPr>
        <p:spPr bwMode="auto">
          <a:xfrm>
            <a:off x="2674938" y="3860800"/>
            <a:ext cx="649287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4000">
                <a:latin typeface="Times New Roman" panose="02020603050405020304" pitchFamily="18" charset="0"/>
                <a:ea typeface="楷体" panose="02010609060101010101" pitchFamily="49" charset="-122"/>
              </a:rPr>
              <a:t>8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347" name="Text Box 12"/>
          <p:cNvSpPr txBox="1">
            <a:spLocks noChangeArrowheads="1"/>
          </p:cNvSpPr>
          <p:nvPr/>
        </p:nvSpPr>
        <p:spPr bwMode="auto">
          <a:xfrm>
            <a:off x="3252788" y="3860800"/>
            <a:ext cx="649287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4000">
                <a:latin typeface="Times New Roman" panose="02020603050405020304" pitchFamily="18" charset="0"/>
                <a:ea typeface="楷体" panose="02010609060101010101" pitchFamily="49" charset="-122"/>
              </a:rPr>
              <a:t>＝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397" name="Text Box 13"/>
          <p:cNvSpPr txBox="1">
            <a:spLocks noChangeArrowheads="1"/>
          </p:cNvSpPr>
          <p:nvPr/>
        </p:nvSpPr>
        <p:spPr bwMode="auto">
          <a:xfrm>
            <a:off x="3902075" y="3862388"/>
            <a:ext cx="647700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4000">
                <a:solidFill>
                  <a:srgbClr val="7030A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9</a:t>
            </a:r>
            <a:endParaRPr lang="zh-CN" altLang="en-US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349" name="Text Box 14"/>
          <p:cNvSpPr txBox="1">
            <a:spLocks noChangeArrowheads="1"/>
          </p:cNvSpPr>
          <p:nvPr/>
        </p:nvSpPr>
        <p:spPr bwMode="auto">
          <a:xfrm>
            <a:off x="971550" y="1341438"/>
            <a:ext cx="3455988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>
                <a:latin typeface="Times New Roman" panose="02020603050405020304" pitchFamily="18" charset="0"/>
                <a:ea typeface="楷体" panose="02010609060101010101" pitchFamily="49" charset="-122"/>
              </a:rPr>
              <a:t>算一算。</a:t>
            </a:r>
            <a:endParaRPr lang="zh-CN" altLang="en-US" sz="360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14350" name="Picture 15" descr="8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82600" y="1495425"/>
            <a:ext cx="488950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1" name="Picture 16" descr="9"/>
          <p:cNvPicPr>
            <a:picLocks noChangeAspect="1" noChangeArrowheads="1"/>
          </p:cNvPicPr>
          <p:nvPr/>
        </p:nvPicPr>
        <p:blipFill>
          <a:blip r:embed="rId2" cstate="email"/>
          <a:srcRect r="-52"/>
          <a:stretch>
            <a:fillRect/>
          </a:stretch>
        </p:blipFill>
        <p:spPr bwMode="auto">
          <a:xfrm>
            <a:off x="4427538" y="4294188"/>
            <a:ext cx="2644775" cy="1725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2" name="图片 1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358063" y="4508500"/>
            <a:ext cx="1227137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353" name="Group 14"/>
          <p:cNvGrpSpPr/>
          <p:nvPr/>
        </p:nvGrpSpPr>
        <p:grpSpPr bwMode="auto">
          <a:xfrm>
            <a:off x="3444875" y="268288"/>
            <a:ext cx="2730500" cy="1371600"/>
            <a:chOff x="3992" y="432"/>
            <a:chExt cx="1720" cy="864"/>
          </a:xfrm>
        </p:grpSpPr>
        <p:pic>
          <p:nvPicPr>
            <p:cNvPr id="14354" name="Picture 15" descr="模板图片副本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4032" y="432"/>
              <a:ext cx="1680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55" name="Rectangle 2"/>
            <p:cNvSpPr>
              <a:spLocks noChangeArrowheads="1"/>
            </p:cNvSpPr>
            <p:nvPr/>
          </p:nvSpPr>
          <p:spPr bwMode="auto">
            <a:xfrm>
              <a:off x="3992" y="593"/>
              <a:ext cx="1536" cy="384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bg2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b"/>
            <a:lstStyle/>
            <a:p>
              <a:pPr algn="ctr">
                <a:lnSpc>
                  <a:spcPct val="120000"/>
                </a:lnSpc>
              </a:pPr>
              <a:r>
                <a:rPr lang="zh-CN" altLang="en-US" sz="400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随堂演练</a:t>
              </a:r>
              <a:endParaRPr lang="zh-CN" altLang="en-US" sz="400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1" grpId="0" bldLvl="0"/>
      <p:bldP spid="16391" grpId="1" bldLvl="0"/>
      <p:bldP spid="16397" grpId="0" bldLvl="0"/>
      <p:bldP spid="16397" grpId="1" bldLvl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extBox 4"/>
          <p:cNvSpPr txBox="1">
            <a:spLocks noChangeArrowheads="1"/>
          </p:cNvSpPr>
          <p:nvPr/>
        </p:nvSpPr>
        <p:spPr bwMode="auto">
          <a:xfrm>
            <a:off x="857250" y="1997075"/>
            <a:ext cx="7529513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600">
                <a:latin typeface="Times New Roman" panose="02020603050405020304" pitchFamily="18" charset="0"/>
                <a:ea typeface="楷体" panose="02010609060101010101" pitchFamily="49" charset="-122"/>
              </a:rPr>
              <a:t>1.</a:t>
            </a:r>
            <a:r>
              <a:rPr lang="zh-CN" altLang="en-US" sz="3600">
                <a:latin typeface="Times New Roman" panose="02020603050405020304" pitchFamily="18" charset="0"/>
                <a:ea typeface="楷体" panose="02010609060101010101" pitchFamily="49" charset="-122"/>
              </a:rPr>
              <a:t>用小棒或计数器做一做，算一算。</a:t>
            </a:r>
            <a:endParaRPr lang="zh-CN" altLang="en-US" sz="360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15362" name="图片 1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35075" y="2974975"/>
            <a:ext cx="6527800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363" name="Group 14"/>
          <p:cNvGrpSpPr/>
          <p:nvPr/>
        </p:nvGrpSpPr>
        <p:grpSpPr bwMode="auto">
          <a:xfrm>
            <a:off x="3444875" y="268288"/>
            <a:ext cx="2730500" cy="1371600"/>
            <a:chOff x="3992" y="432"/>
            <a:chExt cx="1720" cy="864"/>
          </a:xfrm>
        </p:grpSpPr>
        <p:pic>
          <p:nvPicPr>
            <p:cNvPr id="15364" name="Picture 15" descr="模板图片副本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032" y="432"/>
              <a:ext cx="1680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365" name="Rectangle 2"/>
            <p:cNvSpPr>
              <a:spLocks noChangeArrowheads="1"/>
            </p:cNvSpPr>
            <p:nvPr/>
          </p:nvSpPr>
          <p:spPr bwMode="auto">
            <a:xfrm>
              <a:off x="3992" y="558"/>
              <a:ext cx="1536" cy="384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bg2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b"/>
            <a:lstStyle/>
            <a:p>
              <a:pPr algn="ctr">
                <a:lnSpc>
                  <a:spcPct val="120000"/>
                </a:lnSpc>
              </a:pPr>
              <a:r>
                <a:rPr lang="zh-CN" altLang="en-US" sz="400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课后练习</a:t>
              </a:r>
              <a:endParaRPr lang="zh-CN" altLang="en-US" sz="400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847975" y="3008313"/>
            <a:ext cx="7699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zh-CN" altLang="en-US" sz="32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6735763" y="3008313"/>
            <a:ext cx="7699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endParaRPr lang="zh-CN" altLang="en-US" sz="32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Box 4"/>
          <p:cNvSpPr txBox="1">
            <a:spLocks noChangeArrowheads="1"/>
          </p:cNvSpPr>
          <p:nvPr/>
        </p:nvSpPr>
        <p:spPr bwMode="auto">
          <a:xfrm>
            <a:off x="769938" y="982663"/>
            <a:ext cx="4364037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600">
                <a:latin typeface="Times New Roman" panose="02020603050405020304" pitchFamily="18" charset="0"/>
                <a:ea typeface="楷体" panose="02010609060101010101" pitchFamily="49" charset="-122"/>
              </a:rPr>
              <a:t>2.</a:t>
            </a:r>
            <a:r>
              <a:rPr lang="zh-CN" altLang="en-US" sz="3600">
                <a:latin typeface="Times New Roman" panose="02020603050405020304" pitchFamily="18" charset="0"/>
                <a:ea typeface="楷体" panose="02010609060101010101" pitchFamily="49" charset="-122"/>
              </a:rPr>
              <a:t>圈一圈，填一填。</a:t>
            </a:r>
            <a:endParaRPr lang="zh-CN" altLang="en-US" sz="360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16386" name="图片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205163" y="2058988"/>
            <a:ext cx="1928812" cy="67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图片 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50913" y="4171950"/>
            <a:ext cx="6861175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弧形 7"/>
          <p:cNvSpPr/>
          <p:nvPr/>
        </p:nvSpPr>
        <p:spPr>
          <a:xfrm>
            <a:off x="3865563" y="3986213"/>
            <a:ext cx="647700" cy="503237"/>
          </a:xfrm>
          <a:prstGeom prst="arc">
            <a:avLst>
              <a:gd name="adj1" fmla="val 11096314"/>
              <a:gd name="adj2" fmla="val 0"/>
            </a:avLst>
          </a:prstGeom>
          <a:ln w="38100">
            <a:solidFill>
              <a:srgbClr val="7030A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弧形 8"/>
          <p:cNvSpPr/>
          <p:nvPr/>
        </p:nvSpPr>
        <p:spPr>
          <a:xfrm>
            <a:off x="4446588" y="3968750"/>
            <a:ext cx="2016125" cy="504825"/>
          </a:xfrm>
          <a:prstGeom prst="arc">
            <a:avLst>
              <a:gd name="adj1" fmla="val 11096314"/>
              <a:gd name="adj2" fmla="val 0"/>
            </a:avLst>
          </a:prstGeom>
          <a:ln w="38100">
            <a:solidFill>
              <a:srgbClr val="7030A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5030788" y="3505200"/>
            <a:ext cx="10064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－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endParaRPr lang="zh-CN" altLang="en-US" sz="32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3798888" y="3497263"/>
            <a:ext cx="10064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</a:rPr>
              <a:t>－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zh-CN" altLang="en-US" sz="32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567238" y="2136775"/>
            <a:ext cx="7699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</a:rPr>
              <a:t>8</a:t>
            </a:r>
            <a:endParaRPr lang="zh-CN" altLang="en-US" sz="32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77813" y="1428750"/>
            <a:ext cx="4079875" cy="309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0" name="图片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421188" y="1428750"/>
            <a:ext cx="4464050" cy="317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1085850" y="3692525"/>
            <a:ext cx="649288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3600">
                <a:solidFill>
                  <a:srgbClr val="7030A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11</a:t>
            </a:r>
            <a:endParaRPr lang="zh-CN" altLang="en-US" sz="3600">
              <a:solidFill>
                <a:srgbClr val="7030A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1778000" y="3706813"/>
            <a:ext cx="649288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3600">
                <a:solidFill>
                  <a:srgbClr val="7030A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8</a:t>
            </a:r>
            <a:endParaRPr lang="zh-CN" altLang="en-US" sz="3600">
              <a:solidFill>
                <a:srgbClr val="7030A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2514600" y="3706813"/>
            <a:ext cx="649288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3600">
                <a:solidFill>
                  <a:srgbClr val="7030A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endParaRPr lang="zh-CN" altLang="en-US" sz="3600">
              <a:solidFill>
                <a:srgbClr val="7030A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5349875" y="3787775"/>
            <a:ext cx="649288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3600">
                <a:solidFill>
                  <a:srgbClr val="7030A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15</a:t>
            </a:r>
            <a:endParaRPr lang="zh-CN" altLang="en-US" sz="360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6138863" y="3802063"/>
            <a:ext cx="649287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3600">
                <a:solidFill>
                  <a:srgbClr val="7030A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8</a:t>
            </a:r>
            <a:endParaRPr lang="zh-CN" altLang="en-US" sz="360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6897688" y="3802063"/>
            <a:ext cx="649287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3600">
                <a:solidFill>
                  <a:srgbClr val="7030A0"/>
                </a:solidFill>
                <a:latin typeface="Times New Roman" panose="02020603050405020304" pitchFamily="18" charset="0"/>
              </a:rPr>
              <a:t>7</a:t>
            </a:r>
            <a:endParaRPr lang="zh-CN" altLang="en-US" sz="360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/>
      <p:bldP spid="7" grpId="1" bldLvl="0"/>
      <p:bldP spid="8" grpId="0" bldLvl="0"/>
      <p:bldP spid="8" grpId="1" bldLvl="0"/>
      <p:bldP spid="9" grpId="0" bldLvl="0"/>
      <p:bldP spid="9" grpId="1" bldLvl="0"/>
      <p:bldP spid="10" grpId="0" bldLvl="0"/>
      <p:bldP spid="10" grpId="1" bldLvl="0"/>
      <p:bldP spid="11" grpId="0" bldLvl="0"/>
      <p:bldP spid="11" grpId="1" bldLvl="0"/>
      <p:bldP spid="12" grpId="0" bldLvl="0"/>
      <p:bldP spid="12" grpId="1" bldLvl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extBox 4"/>
          <p:cNvSpPr txBox="1">
            <a:spLocks noChangeArrowheads="1"/>
          </p:cNvSpPr>
          <p:nvPr/>
        </p:nvSpPr>
        <p:spPr bwMode="auto">
          <a:xfrm>
            <a:off x="857250" y="1519238"/>
            <a:ext cx="6715125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600">
                <a:latin typeface="Times New Roman" panose="02020603050405020304" pitchFamily="18" charset="0"/>
                <a:ea typeface="楷体" panose="02010609060101010101" pitchFamily="49" charset="-122"/>
              </a:rPr>
              <a:t>4.</a:t>
            </a:r>
            <a:r>
              <a:rPr lang="zh-CN" altLang="en-US" sz="3600">
                <a:latin typeface="Times New Roman" panose="02020603050405020304" pitchFamily="18" charset="0"/>
                <a:ea typeface="楷体" panose="02010609060101010101" pitchFamily="49" charset="-122"/>
              </a:rPr>
              <a:t>看谁一次能算对。</a:t>
            </a:r>
            <a:endParaRPr lang="zh-CN" altLang="en-US" sz="360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8434" name="Text Box 3"/>
          <p:cNvSpPr txBox="1">
            <a:spLocks noChangeArrowheads="1"/>
          </p:cNvSpPr>
          <p:nvPr/>
        </p:nvSpPr>
        <p:spPr bwMode="auto">
          <a:xfrm>
            <a:off x="912813" y="2608263"/>
            <a:ext cx="1681162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32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sz="3200" dirty="0"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r>
              <a:rPr lang="zh-CN" altLang="en-US" sz="3200" dirty="0">
                <a:latin typeface="Times New Roman" panose="02020603050405020304" pitchFamily="18" charset="0"/>
                <a:ea typeface="楷体" panose="02010609060101010101" pitchFamily="49" charset="-122"/>
              </a:rPr>
              <a:t>－</a:t>
            </a:r>
            <a:r>
              <a:rPr lang="en-US" altLang="zh-CN" sz="3200" dirty="0">
                <a:latin typeface="Times New Roman" panose="02020603050405020304" pitchFamily="18" charset="0"/>
                <a:ea typeface="楷体" panose="02010609060101010101" pitchFamily="49" charset="-122"/>
              </a:rPr>
              <a:t>9</a:t>
            </a:r>
            <a:r>
              <a:rPr lang="zh-CN" altLang="en-US" sz="3200" dirty="0">
                <a:latin typeface="Times New Roman" panose="02020603050405020304" pitchFamily="18" charset="0"/>
                <a:ea typeface="楷体" panose="02010609060101010101" pitchFamily="49" charset="-122"/>
              </a:rPr>
              <a:t>＝</a:t>
            </a:r>
            <a:endParaRPr lang="zh-CN" altLang="en-US" sz="32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898525" y="3543300"/>
            <a:ext cx="168275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320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sz="3200">
                <a:latin typeface="Times New Roman" panose="02020603050405020304" pitchFamily="18" charset="0"/>
                <a:ea typeface="楷体" panose="02010609060101010101" pitchFamily="49" charset="-122"/>
              </a:rPr>
              <a:t>4</a:t>
            </a:r>
            <a:r>
              <a:rPr lang="zh-CN" altLang="en-US" sz="3200">
                <a:latin typeface="Times New Roman" panose="02020603050405020304" pitchFamily="18" charset="0"/>
                <a:ea typeface="楷体" panose="02010609060101010101" pitchFamily="49" charset="-122"/>
              </a:rPr>
              <a:t>－</a:t>
            </a:r>
            <a:r>
              <a:rPr lang="en-US" altLang="zh-CN" sz="3200">
                <a:latin typeface="Times New Roman" panose="02020603050405020304" pitchFamily="18" charset="0"/>
                <a:ea typeface="楷体" panose="02010609060101010101" pitchFamily="49" charset="-122"/>
              </a:rPr>
              <a:t>9</a:t>
            </a:r>
            <a:r>
              <a:rPr lang="zh-CN" altLang="en-US" sz="3200">
                <a:latin typeface="Times New Roman" panose="02020603050405020304" pitchFamily="18" charset="0"/>
                <a:ea typeface="楷体" panose="02010609060101010101" pitchFamily="49" charset="-122"/>
              </a:rPr>
              <a:t>＝</a:t>
            </a:r>
            <a:endParaRPr lang="zh-CN" altLang="en-US" sz="320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8436" name="Text Box 3"/>
          <p:cNvSpPr txBox="1">
            <a:spLocks noChangeArrowheads="1"/>
          </p:cNvSpPr>
          <p:nvPr/>
        </p:nvSpPr>
        <p:spPr bwMode="auto">
          <a:xfrm>
            <a:off x="3465513" y="2608263"/>
            <a:ext cx="168275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320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sz="3200">
                <a:latin typeface="Times New Roman" panose="02020603050405020304" pitchFamily="18" charset="0"/>
                <a:ea typeface="楷体" panose="02010609060101010101" pitchFamily="49" charset="-122"/>
              </a:rPr>
              <a:t>4</a:t>
            </a:r>
            <a:r>
              <a:rPr lang="zh-CN" altLang="en-US" sz="3200">
                <a:latin typeface="Times New Roman" panose="02020603050405020304" pitchFamily="18" charset="0"/>
                <a:ea typeface="楷体" panose="02010609060101010101" pitchFamily="49" charset="-122"/>
              </a:rPr>
              <a:t>－</a:t>
            </a:r>
            <a:r>
              <a:rPr lang="en-US" altLang="zh-CN" sz="3200">
                <a:latin typeface="Times New Roman" panose="02020603050405020304" pitchFamily="18" charset="0"/>
                <a:ea typeface="楷体" panose="02010609060101010101" pitchFamily="49" charset="-122"/>
              </a:rPr>
              <a:t>8</a:t>
            </a:r>
            <a:r>
              <a:rPr lang="zh-CN" altLang="en-US" sz="3200">
                <a:latin typeface="Times New Roman" panose="02020603050405020304" pitchFamily="18" charset="0"/>
                <a:ea typeface="楷体" panose="02010609060101010101" pitchFamily="49" charset="-122"/>
              </a:rPr>
              <a:t>＝</a:t>
            </a:r>
            <a:endParaRPr lang="zh-CN" altLang="en-US" sz="320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8437" name="Text Box 3"/>
          <p:cNvSpPr txBox="1">
            <a:spLocks noChangeArrowheads="1"/>
          </p:cNvSpPr>
          <p:nvPr/>
        </p:nvSpPr>
        <p:spPr bwMode="auto">
          <a:xfrm>
            <a:off x="3465513" y="3543300"/>
            <a:ext cx="168275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320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sz="3200">
                <a:latin typeface="Times New Roman" panose="02020603050405020304" pitchFamily="18" charset="0"/>
                <a:ea typeface="楷体" panose="02010609060101010101" pitchFamily="49" charset="-122"/>
              </a:rPr>
              <a:t>5</a:t>
            </a:r>
            <a:r>
              <a:rPr lang="zh-CN" altLang="en-US" sz="3200">
                <a:latin typeface="Times New Roman" panose="02020603050405020304" pitchFamily="18" charset="0"/>
                <a:ea typeface="楷体" panose="02010609060101010101" pitchFamily="49" charset="-122"/>
              </a:rPr>
              <a:t>－</a:t>
            </a:r>
            <a:r>
              <a:rPr lang="en-US" altLang="zh-CN" sz="3200">
                <a:latin typeface="Times New Roman" panose="02020603050405020304" pitchFamily="18" charset="0"/>
                <a:ea typeface="楷体" panose="02010609060101010101" pitchFamily="49" charset="-122"/>
              </a:rPr>
              <a:t>8</a:t>
            </a:r>
            <a:r>
              <a:rPr lang="zh-CN" altLang="en-US" sz="3200">
                <a:latin typeface="Times New Roman" panose="02020603050405020304" pitchFamily="18" charset="0"/>
                <a:ea typeface="楷体" panose="02010609060101010101" pitchFamily="49" charset="-122"/>
              </a:rPr>
              <a:t>＝</a:t>
            </a:r>
            <a:endParaRPr lang="zh-CN" altLang="en-US" sz="320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8438" name="Text Box 3"/>
          <p:cNvSpPr txBox="1">
            <a:spLocks noChangeArrowheads="1"/>
          </p:cNvSpPr>
          <p:nvPr/>
        </p:nvSpPr>
        <p:spPr bwMode="auto">
          <a:xfrm>
            <a:off x="6210300" y="2608263"/>
            <a:ext cx="1681163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320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sz="3200">
                <a:latin typeface="Times New Roman" panose="02020603050405020304" pitchFamily="18" charset="0"/>
                <a:ea typeface="楷体" panose="02010609060101010101" pitchFamily="49" charset="-122"/>
              </a:rPr>
              <a:t>7</a:t>
            </a:r>
            <a:r>
              <a:rPr lang="zh-CN" altLang="en-US" sz="3200">
                <a:latin typeface="Times New Roman" panose="02020603050405020304" pitchFamily="18" charset="0"/>
                <a:ea typeface="楷体" panose="02010609060101010101" pitchFamily="49" charset="-122"/>
              </a:rPr>
              <a:t>－</a:t>
            </a:r>
            <a:r>
              <a:rPr lang="en-US" altLang="zh-CN" sz="3200">
                <a:latin typeface="Times New Roman" panose="02020603050405020304" pitchFamily="18" charset="0"/>
                <a:ea typeface="楷体" panose="02010609060101010101" pitchFamily="49" charset="-122"/>
              </a:rPr>
              <a:t>7</a:t>
            </a:r>
            <a:r>
              <a:rPr lang="zh-CN" altLang="en-US" sz="3200">
                <a:latin typeface="Times New Roman" panose="02020603050405020304" pitchFamily="18" charset="0"/>
                <a:ea typeface="楷体" panose="02010609060101010101" pitchFamily="49" charset="-122"/>
              </a:rPr>
              <a:t>＝</a:t>
            </a:r>
            <a:endParaRPr lang="zh-CN" altLang="en-US" sz="320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8439" name="Text Box 3"/>
          <p:cNvSpPr txBox="1">
            <a:spLocks noChangeArrowheads="1"/>
          </p:cNvSpPr>
          <p:nvPr/>
        </p:nvSpPr>
        <p:spPr bwMode="auto">
          <a:xfrm>
            <a:off x="6210300" y="3543300"/>
            <a:ext cx="1681163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320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sz="3200">
                <a:latin typeface="Times New Roman" panose="02020603050405020304" pitchFamily="18" charset="0"/>
                <a:ea typeface="楷体" panose="02010609060101010101" pitchFamily="49" charset="-122"/>
              </a:rPr>
              <a:t>7</a:t>
            </a:r>
            <a:r>
              <a:rPr lang="zh-CN" altLang="en-US" sz="3200">
                <a:latin typeface="Times New Roman" panose="02020603050405020304" pitchFamily="18" charset="0"/>
                <a:ea typeface="楷体" panose="02010609060101010101" pitchFamily="49" charset="-122"/>
              </a:rPr>
              <a:t>－</a:t>
            </a:r>
            <a:r>
              <a:rPr lang="en-US" altLang="zh-CN" sz="3200">
                <a:latin typeface="Times New Roman" panose="02020603050405020304" pitchFamily="18" charset="0"/>
                <a:ea typeface="楷体" panose="02010609060101010101" pitchFamily="49" charset="-122"/>
              </a:rPr>
              <a:t>8</a:t>
            </a:r>
            <a:r>
              <a:rPr lang="zh-CN" altLang="en-US" sz="3200">
                <a:latin typeface="Times New Roman" panose="02020603050405020304" pitchFamily="18" charset="0"/>
                <a:ea typeface="楷体" panose="02010609060101010101" pitchFamily="49" charset="-122"/>
              </a:rPr>
              <a:t>＝</a:t>
            </a:r>
            <a:endParaRPr lang="zh-CN" altLang="en-US" sz="320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8440" name="Text Box 3"/>
          <p:cNvSpPr txBox="1">
            <a:spLocks noChangeArrowheads="1"/>
          </p:cNvSpPr>
          <p:nvPr/>
        </p:nvSpPr>
        <p:spPr bwMode="auto">
          <a:xfrm>
            <a:off x="912813" y="4430713"/>
            <a:ext cx="1681162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320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sz="3200">
                <a:latin typeface="Times New Roman" panose="02020603050405020304" pitchFamily="18" charset="0"/>
                <a:ea typeface="楷体" panose="02010609060101010101" pitchFamily="49" charset="-122"/>
              </a:rPr>
              <a:t>5</a:t>
            </a:r>
            <a:r>
              <a:rPr lang="zh-CN" altLang="en-US" sz="3200">
                <a:latin typeface="Times New Roman" panose="02020603050405020304" pitchFamily="18" charset="0"/>
                <a:ea typeface="楷体" panose="02010609060101010101" pitchFamily="49" charset="-122"/>
              </a:rPr>
              <a:t>－</a:t>
            </a:r>
            <a:r>
              <a:rPr lang="en-US" altLang="zh-CN" sz="3200">
                <a:latin typeface="Times New Roman" panose="02020603050405020304" pitchFamily="18" charset="0"/>
                <a:ea typeface="楷体" panose="02010609060101010101" pitchFamily="49" charset="-122"/>
              </a:rPr>
              <a:t>9</a:t>
            </a:r>
            <a:r>
              <a:rPr lang="zh-CN" altLang="en-US" sz="3200">
                <a:latin typeface="Times New Roman" panose="02020603050405020304" pitchFamily="18" charset="0"/>
                <a:ea typeface="楷体" panose="02010609060101010101" pitchFamily="49" charset="-122"/>
              </a:rPr>
              <a:t>＝</a:t>
            </a:r>
            <a:endParaRPr lang="zh-CN" altLang="en-US" sz="320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8441" name="Text Box 3"/>
          <p:cNvSpPr txBox="1">
            <a:spLocks noChangeArrowheads="1"/>
          </p:cNvSpPr>
          <p:nvPr/>
        </p:nvSpPr>
        <p:spPr bwMode="auto">
          <a:xfrm>
            <a:off x="3440113" y="4430713"/>
            <a:ext cx="168275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320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sz="3200">
                <a:latin typeface="Times New Roman" panose="02020603050405020304" pitchFamily="18" charset="0"/>
                <a:ea typeface="楷体" panose="02010609060101010101" pitchFamily="49" charset="-122"/>
              </a:rPr>
              <a:t>6</a:t>
            </a:r>
            <a:r>
              <a:rPr lang="zh-CN" altLang="en-US" sz="3200">
                <a:latin typeface="Times New Roman" panose="02020603050405020304" pitchFamily="18" charset="0"/>
                <a:ea typeface="楷体" panose="02010609060101010101" pitchFamily="49" charset="-122"/>
              </a:rPr>
              <a:t>－</a:t>
            </a:r>
            <a:r>
              <a:rPr lang="en-US" altLang="zh-CN" sz="3200">
                <a:latin typeface="Times New Roman" panose="02020603050405020304" pitchFamily="18" charset="0"/>
                <a:ea typeface="楷体" panose="02010609060101010101" pitchFamily="49" charset="-122"/>
              </a:rPr>
              <a:t>8</a:t>
            </a:r>
            <a:r>
              <a:rPr lang="zh-CN" altLang="en-US" sz="3200">
                <a:latin typeface="Times New Roman" panose="02020603050405020304" pitchFamily="18" charset="0"/>
                <a:ea typeface="楷体" panose="02010609060101010101" pitchFamily="49" charset="-122"/>
              </a:rPr>
              <a:t>＝</a:t>
            </a:r>
            <a:endParaRPr lang="zh-CN" altLang="en-US" sz="320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2301875" y="2593975"/>
            <a:ext cx="649288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3200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4</a:t>
            </a:r>
            <a:endParaRPr lang="zh-CN" altLang="en-US" sz="3200">
              <a:solidFill>
                <a:srgbClr val="C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2286000" y="3543300"/>
            <a:ext cx="649288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3200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5</a:t>
            </a:r>
            <a:endParaRPr lang="zh-CN" altLang="en-US" sz="3200">
              <a:solidFill>
                <a:srgbClr val="C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7" name="Text Box 3"/>
          <p:cNvSpPr txBox="1">
            <a:spLocks noChangeArrowheads="1"/>
          </p:cNvSpPr>
          <p:nvPr/>
        </p:nvSpPr>
        <p:spPr bwMode="auto">
          <a:xfrm>
            <a:off x="4846638" y="2608263"/>
            <a:ext cx="649287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3200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6</a:t>
            </a:r>
            <a:endParaRPr lang="zh-CN" altLang="en-US" sz="3200">
              <a:solidFill>
                <a:srgbClr val="C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4891088" y="3543300"/>
            <a:ext cx="649287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3200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7</a:t>
            </a:r>
            <a:endParaRPr lang="zh-CN" altLang="en-US" sz="3200">
              <a:solidFill>
                <a:srgbClr val="C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9" name="Text Box 3"/>
          <p:cNvSpPr txBox="1">
            <a:spLocks noChangeArrowheads="1"/>
          </p:cNvSpPr>
          <p:nvPr/>
        </p:nvSpPr>
        <p:spPr bwMode="auto">
          <a:xfrm>
            <a:off x="7648575" y="2608263"/>
            <a:ext cx="649288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3200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10</a:t>
            </a:r>
            <a:endParaRPr lang="zh-CN" altLang="en-US" sz="3200">
              <a:solidFill>
                <a:srgbClr val="C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0" name="Text Box 3"/>
          <p:cNvSpPr txBox="1">
            <a:spLocks noChangeArrowheads="1"/>
          </p:cNvSpPr>
          <p:nvPr/>
        </p:nvSpPr>
        <p:spPr bwMode="auto">
          <a:xfrm>
            <a:off x="7564438" y="3543300"/>
            <a:ext cx="649287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3200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9</a:t>
            </a:r>
            <a:endParaRPr lang="zh-CN" altLang="en-US" sz="3200">
              <a:solidFill>
                <a:srgbClr val="C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1" name="Text Box 3"/>
          <p:cNvSpPr txBox="1">
            <a:spLocks noChangeArrowheads="1"/>
          </p:cNvSpPr>
          <p:nvPr/>
        </p:nvSpPr>
        <p:spPr bwMode="auto">
          <a:xfrm>
            <a:off x="2287588" y="4433888"/>
            <a:ext cx="649287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3200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6</a:t>
            </a:r>
            <a:endParaRPr lang="zh-CN" altLang="en-US" sz="3200">
              <a:solidFill>
                <a:srgbClr val="C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2" name="Text Box 3"/>
          <p:cNvSpPr txBox="1">
            <a:spLocks noChangeArrowheads="1"/>
          </p:cNvSpPr>
          <p:nvPr/>
        </p:nvSpPr>
        <p:spPr bwMode="auto">
          <a:xfrm>
            <a:off x="4876800" y="4433888"/>
            <a:ext cx="649288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3200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8</a:t>
            </a:r>
            <a:endParaRPr lang="zh-CN" altLang="en-US" sz="3200">
              <a:solidFill>
                <a:srgbClr val="C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8450" name="Text Box 3"/>
          <p:cNvSpPr txBox="1">
            <a:spLocks noChangeArrowheads="1"/>
          </p:cNvSpPr>
          <p:nvPr/>
        </p:nvSpPr>
        <p:spPr bwMode="auto">
          <a:xfrm>
            <a:off x="6208713" y="4433888"/>
            <a:ext cx="168275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320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sz="3200">
                <a:latin typeface="Times New Roman" panose="02020603050405020304" pitchFamily="18" charset="0"/>
                <a:ea typeface="楷体" panose="02010609060101010101" pitchFamily="49" charset="-122"/>
              </a:rPr>
              <a:t>7</a:t>
            </a:r>
            <a:r>
              <a:rPr lang="zh-CN" altLang="en-US" sz="3200">
                <a:latin typeface="Times New Roman" panose="02020603050405020304" pitchFamily="18" charset="0"/>
                <a:ea typeface="楷体" panose="02010609060101010101" pitchFamily="49" charset="-122"/>
              </a:rPr>
              <a:t>－</a:t>
            </a:r>
            <a:r>
              <a:rPr lang="en-US" altLang="zh-CN" sz="3200">
                <a:latin typeface="Times New Roman" panose="02020603050405020304" pitchFamily="18" charset="0"/>
                <a:ea typeface="楷体" panose="02010609060101010101" pitchFamily="49" charset="-122"/>
              </a:rPr>
              <a:t>9</a:t>
            </a:r>
            <a:r>
              <a:rPr lang="zh-CN" altLang="en-US" sz="3200">
                <a:latin typeface="Times New Roman" panose="02020603050405020304" pitchFamily="18" charset="0"/>
                <a:ea typeface="楷体" panose="02010609060101010101" pitchFamily="49" charset="-122"/>
              </a:rPr>
              <a:t>＝</a:t>
            </a:r>
            <a:endParaRPr lang="zh-CN" altLang="en-US" sz="320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5" name="Text Box 3"/>
          <p:cNvSpPr txBox="1">
            <a:spLocks noChangeArrowheads="1"/>
          </p:cNvSpPr>
          <p:nvPr/>
        </p:nvSpPr>
        <p:spPr bwMode="auto">
          <a:xfrm>
            <a:off x="7566025" y="4430713"/>
            <a:ext cx="649288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3200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8</a:t>
            </a:r>
            <a:endParaRPr lang="zh-CN" altLang="en-US" sz="3200">
              <a:solidFill>
                <a:srgbClr val="C0000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extBox 4"/>
          <p:cNvSpPr txBox="1">
            <a:spLocks noChangeArrowheads="1"/>
          </p:cNvSpPr>
          <p:nvPr/>
        </p:nvSpPr>
        <p:spPr bwMode="auto">
          <a:xfrm>
            <a:off x="635000" y="725488"/>
            <a:ext cx="2676525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600">
                <a:latin typeface="Times New Roman" panose="02020603050405020304" pitchFamily="18" charset="0"/>
                <a:ea typeface="楷体" panose="02010609060101010101" pitchFamily="49" charset="-122"/>
              </a:rPr>
              <a:t>5.</a:t>
            </a:r>
            <a:r>
              <a:rPr lang="zh-CN" altLang="en-US" sz="3600">
                <a:latin typeface="Times New Roman" panose="02020603050405020304" pitchFamily="18" charset="0"/>
                <a:ea typeface="楷体" panose="02010609060101010101" pitchFamily="49" charset="-122"/>
              </a:rPr>
              <a:t>摘苹果。</a:t>
            </a:r>
            <a:endParaRPr lang="zh-CN" altLang="en-US" sz="360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19458" name="图片 1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14375" y="1681163"/>
            <a:ext cx="7813675" cy="3827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2"/>
          <p:cNvCxnSpPr>
            <a:cxnSpLocks noChangeShapeType="1"/>
          </p:cNvCxnSpPr>
          <p:nvPr/>
        </p:nvCxnSpPr>
        <p:spPr bwMode="auto">
          <a:xfrm flipV="1">
            <a:off x="2520950" y="2732088"/>
            <a:ext cx="2586038" cy="1778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" name="直接连接符 4"/>
          <p:cNvCxnSpPr>
            <a:cxnSpLocks noChangeShapeType="1"/>
          </p:cNvCxnSpPr>
          <p:nvPr/>
        </p:nvCxnSpPr>
        <p:spPr bwMode="auto">
          <a:xfrm>
            <a:off x="3613150" y="2274888"/>
            <a:ext cx="222250" cy="71437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" name="直接连接符 6"/>
          <p:cNvCxnSpPr>
            <a:cxnSpLocks noChangeShapeType="1"/>
          </p:cNvCxnSpPr>
          <p:nvPr/>
        </p:nvCxnSpPr>
        <p:spPr bwMode="auto">
          <a:xfrm flipH="1">
            <a:off x="3824288" y="2508250"/>
            <a:ext cx="2565400" cy="982663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" name="直接连接符 9"/>
          <p:cNvCxnSpPr>
            <a:cxnSpLocks noChangeShapeType="1"/>
          </p:cNvCxnSpPr>
          <p:nvPr/>
        </p:nvCxnSpPr>
        <p:spPr bwMode="auto">
          <a:xfrm flipH="1">
            <a:off x="5854700" y="2989263"/>
            <a:ext cx="1114425" cy="11112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" name="直接连接符 11"/>
          <p:cNvCxnSpPr>
            <a:cxnSpLocks noChangeShapeType="1"/>
          </p:cNvCxnSpPr>
          <p:nvPr/>
        </p:nvCxnSpPr>
        <p:spPr bwMode="auto">
          <a:xfrm flipH="1" flipV="1">
            <a:off x="6211888" y="3595688"/>
            <a:ext cx="1114425" cy="4191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" name="直接连接符 13"/>
          <p:cNvCxnSpPr>
            <a:cxnSpLocks noChangeShapeType="1"/>
          </p:cNvCxnSpPr>
          <p:nvPr/>
        </p:nvCxnSpPr>
        <p:spPr bwMode="auto">
          <a:xfrm flipH="1" flipV="1">
            <a:off x="5954713" y="4449763"/>
            <a:ext cx="692150" cy="490537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" name="直接连接符 15"/>
          <p:cNvCxnSpPr>
            <a:cxnSpLocks noChangeShapeType="1"/>
          </p:cNvCxnSpPr>
          <p:nvPr/>
        </p:nvCxnSpPr>
        <p:spPr bwMode="auto">
          <a:xfrm flipV="1">
            <a:off x="2119313" y="2841625"/>
            <a:ext cx="2374900" cy="125095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/>
          <p:nvPr/>
        </p:nvGrpSpPr>
        <p:grpSpPr bwMode="auto">
          <a:xfrm>
            <a:off x="2654300" y="2846388"/>
            <a:ext cx="3060700" cy="649287"/>
            <a:chOff x="2951163" y="5851546"/>
            <a:chExt cx="3060700" cy="649288"/>
          </a:xfrm>
        </p:grpSpPr>
        <p:sp>
          <p:nvSpPr>
            <p:cNvPr id="20482" name="AutoShape 2"/>
            <p:cNvSpPr>
              <a:spLocks noChangeArrowheads="1"/>
            </p:cNvSpPr>
            <p:nvPr/>
          </p:nvSpPr>
          <p:spPr bwMode="auto">
            <a:xfrm>
              <a:off x="5364163" y="5853134"/>
              <a:ext cx="647700" cy="647700"/>
            </a:xfrm>
            <a:prstGeom prst="roundRect">
              <a:avLst>
                <a:gd name="adj" fmla="val 25981"/>
              </a:avLst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483" name="Text Box 5"/>
            <p:cNvSpPr txBox="1">
              <a:spLocks noChangeArrowheads="1"/>
            </p:cNvSpPr>
            <p:nvPr/>
          </p:nvSpPr>
          <p:spPr bwMode="auto">
            <a:xfrm>
              <a:off x="3598863" y="5853134"/>
              <a:ext cx="649287" cy="6153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zh-CN" altLang="en-US" sz="4000">
                  <a:latin typeface="Times New Roman" panose="02020603050405020304" pitchFamily="18" charset="0"/>
                  <a:ea typeface="楷体" panose="02010609060101010101" pitchFamily="49" charset="-122"/>
                </a:rPr>
                <a:t>－</a:t>
              </a:r>
              <a:endParaRPr lang="zh-CN" altLang="en-US" sz="40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20484" name="Text Box 7"/>
            <p:cNvSpPr txBox="1">
              <a:spLocks noChangeArrowheads="1"/>
            </p:cNvSpPr>
            <p:nvPr/>
          </p:nvSpPr>
          <p:spPr bwMode="auto">
            <a:xfrm>
              <a:off x="4714875" y="5851546"/>
              <a:ext cx="649288" cy="6153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zh-CN" altLang="en-US" sz="4000">
                  <a:latin typeface="Times New Roman" panose="02020603050405020304" pitchFamily="18" charset="0"/>
                  <a:ea typeface="楷体" panose="02010609060101010101" pitchFamily="49" charset="-122"/>
                </a:rPr>
                <a:t>＝</a:t>
              </a:r>
              <a:endParaRPr lang="zh-CN" altLang="en-US" sz="40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20485" name="AutoShape 2"/>
            <p:cNvSpPr>
              <a:spLocks noChangeArrowheads="1"/>
            </p:cNvSpPr>
            <p:nvPr/>
          </p:nvSpPr>
          <p:spPr bwMode="auto">
            <a:xfrm>
              <a:off x="4143372" y="5851546"/>
              <a:ext cx="647700" cy="647700"/>
            </a:xfrm>
            <a:prstGeom prst="roundRect">
              <a:avLst>
                <a:gd name="adj" fmla="val 25981"/>
              </a:avLst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r>
                <a:rPr lang="en-US" altLang="zh-CN" sz="4400">
                  <a:latin typeface="Times New Roman" panose="02020603050405020304" pitchFamily="18" charset="0"/>
                  <a:ea typeface="楷体" panose="02010609060101010101" pitchFamily="49" charset="-122"/>
                </a:rPr>
                <a:t>8</a:t>
              </a:r>
              <a:endParaRPr lang="zh-CN" altLang="en-US" sz="4400">
                <a:latin typeface="Times New Roman" panose="02020603050405020304" pitchFamily="18" charset="0"/>
                <a:ea typeface="楷体" panose="02010609060101010101" pitchFamily="49" charset="-122"/>
              </a:endParaRPr>
            </a:p>
          </p:txBody>
        </p:sp>
        <p:sp>
          <p:nvSpPr>
            <p:cNvPr id="20486" name="AutoShape 2"/>
            <p:cNvSpPr>
              <a:spLocks noChangeArrowheads="1"/>
            </p:cNvSpPr>
            <p:nvPr/>
          </p:nvSpPr>
          <p:spPr bwMode="auto">
            <a:xfrm>
              <a:off x="2951163" y="5853134"/>
              <a:ext cx="647700" cy="647700"/>
            </a:xfrm>
            <a:prstGeom prst="roundRect">
              <a:avLst>
                <a:gd name="adj" fmla="val 25981"/>
              </a:avLst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0487" name="组合 16"/>
          <p:cNvGrpSpPr/>
          <p:nvPr/>
        </p:nvGrpSpPr>
        <p:grpSpPr bwMode="auto">
          <a:xfrm>
            <a:off x="857250" y="774700"/>
            <a:ext cx="1593850" cy="787400"/>
            <a:chOff x="857224" y="3037405"/>
            <a:chExt cx="1593850" cy="787835"/>
          </a:xfrm>
        </p:grpSpPr>
        <p:pic>
          <p:nvPicPr>
            <p:cNvPr id="20488" name="图片 1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57224" y="3037405"/>
              <a:ext cx="1593850" cy="7878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椭圆 13"/>
            <p:cNvSpPr/>
            <p:nvPr/>
          </p:nvSpPr>
          <p:spPr>
            <a:xfrm>
              <a:off x="1000099" y="3501211"/>
              <a:ext cx="1295400" cy="284320"/>
            </a:xfrm>
            <a:prstGeom prst="ellipse">
              <a:avLst/>
            </a:prstGeom>
            <a:gradFill flip="none" rotWithShape="1">
              <a:gsLst>
                <a:gs pos="0">
                  <a:srgbClr val="F0AF2C"/>
                </a:gs>
                <a:gs pos="17999">
                  <a:srgbClr val="FEE7F2"/>
                </a:gs>
                <a:gs pos="36000">
                  <a:srgbClr val="FAC77D"/>
                </a:gs>
                <a:gs pos="61000">
                  <a:srgbClr val="FBA97D"/>
                </a:gs>
                <a:gs pos="82001">
                  <a:srgbClr val="FBD49C"/>
                </a:gs>
                <a:gs pos="100000">
                  <a:srgbClr val="FEE7F2"/>
                </a:gs>
              </a:gsLst>
              <a:lin ang="60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1216045" y="3228945"/>
              <a:ext cx="986790" cy="52225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2800" b="1" dirty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拓 展</a:t>
              </a:r>
              <a:endParaRPr lang="zh-CN" altLang="en-US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0491" name="TextBox 18"/>
          <p:cNvSpPr txBox="1">
            <a:spLocks noChangeArrowheads="1"/>
          </p:cNvSpPr>
          <p:nvPr/>
        </p:nvSpPr>
        <p:spPr bwMode="auto">
          <a:xfrm>
            <a:off x="857250" y="1628775"/>
            <a:ext cx="6715125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>
                <a:latin typeface="Times New Roman" panose="02020603050405020304" pitchFamily="18" charset="0"/>
                <a:ea typeface="楷体" panose="02010609060101010101" pitchFamily="49" charset="-122"/>
              </a:rPr>
              <a:t>你能写出几个算式？算一算。</a:t>
            </a:r>
            <a:endParaRPr lang="zh-CN" altLang="en-US" sz="360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0" name="云形标注 19"/>
          <p:cNvSpPr/>
          <p:nvPr/>
        </p:nvSpPr>
        <p:spPr>
          <a:xfrm>
            <a:off x="5067300" y="3494088"/>
            <a:ext cx="3398838" cy="1214437"/>
          </a:xfrm>
          <a:prstGeom prst="cloudCallout">
            <a:avLst>
              <a:gd name="adj1" fmla="val 31206"/>
              <a:gd name="adj2" fmla="val 97061"/>
            </a:avLst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6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发现什么？</a:t>
            </a:r>
            <a:endParaRPr lang="zh-CN" altLang="en-US" sz="36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1" name="图片 2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858125" y="4379913"/>
            <a:ext cx="1058863" cy="160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398463" y="4397375"/>
            <a:ext cx="4835525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400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sz="400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6-8=8   </a:t>
            </a:r>
            <a:endParaRPr lang="zh-CN" altLang="en-US" sz="4000">
              <a:solidFill>
                <a:srgbClr val="0000FF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7" name="Text Box 3"/>
          <p:cNvSpPr txBox="1">
            <a:spLocks noChangeArrowheads="1"/>
          </p:cNvSpPr>
          <p:nvPr/>
        </p:nvSpPr>
        <p:spPr bwMode="auto">
          <a:xfrm>
            <a:off x="398463" y="5113338"/>
            <a:ext cx="4835525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400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sz="400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</a:rPr>
              <a:t>5-8=7   </a:t>
            </a:r>
            <a:endParaRPr lang="zh-CN" altLang="en-US" sz="4000">
              <a:solidFill>
                <a:srgbClr val="0000FF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15" grpId="0"/>
      <p:bldP spid="1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5" name="Group 4"/>
          <p:cNvGrpSpPr/>
          <p:nvPr/>
        </p:nvGrpSpPr>
        <p:grpSpPr bwMode="auto">
          <a:xfrm>
            <a:off x="3198813" y="301625"/>
            <a:ext cx="2730500" cy="1371600"/>
            <a:chOff x="3992" y="432"/>
            <a:chExt cx="1720" cy="864"/>
          </a:xfrm>
        </p:grpSpPr>
        <p:pic>
          <p:nvPicPr>
            <p:cNvPr id="21506" name="Picture 5" descr="模板图片副本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4032" y="432"/>
              <a:ext cx="1680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07" name="Rectangle 2"/>
            <p:cNvSpPr>
              <a:spLocks noChangeArrowheads="1"/>
            </p:cNvSpPr>
            <p:nvPr/>
          </p:nvSpPr>
          <p:spPr bwMode="auto">
            <a:xfrm>
              <a:off x="3992" y="544"/>
              <a:ext cx="1536" cy="384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bg2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b"/>
            <a:lstStyle/>
            <a:p>
              <a:pPr algn="ctr"/>
              <a:r>
                <a:rPr lang="zh-CN" altLang="en-US" sz="40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  <a:endParaRPr lang="zh-CN" altLang="en-US" sz="400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21508" name="Rectangle 7"/>
          <p:cNvSpPr>
            <a:spLocks noChangeArrowheads="1"/>
          </p:cNvSpPr>
          <p:nvPr/>
        </p:nvSpPr>
        <p:spPr bwMode="auto">
          <a:xfrm>
            <a:off x="1517650" y="2252663"/>
            <a:ext cx="6094413" cy="1198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    通过这节课的学习活动，你有什么收获？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ChangeArrowheads="1"/>
          </p:cNvSpPr>
          <p:nvPr/>
        </p:nvSpPr>
        <p:spPr bwMode="auto">
          <a:xfrm>
            <a:off x="1600200" y="2055813"/>
            <a:ext cx="6773863" cy="1325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36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6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从课后习题中选取；</a:t>
            </a:r>
            <a:endParaRPr lang="zh-CN" altLang="en-US" sz="36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altLang="zh-CN" sz="36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60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完成练习册本课时的习题。</a:t>
            </a:r>
            <a:endParaRPr lang="zh-CN" altLang="en-US" sz="360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2530" name="Group 3"/>
          <p:cNvGrpSpPr/>
          <p:nvPr/>
        </p:nvGrpSpPr>
        <p:grpSpPr bwMode="auto">
          <a:xfrm>
            <a:off x="3198813" y="301625"/>
            <a:ext cx="2730500" cy="1371600"/>
            <a:chOff x="3992" y="432"/>
            <a:chExt cx="1720" cy="864"/>
          </a:xfrm>
        </p:grpSpPr>
        <p:pic>
          <p:nvPicPr>
            <p:cNvPr id="22531" name="Picture 4" descr="模板图片副本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4032" y="432"/>
              <a:ext cx="1680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532" name="Rectangle 2"/>
            <p:cNvSpPr>
              <a:spLocks noChangeArrowheads="1"/>
            </p:cNvSpPr>
            <p:nvPr/>
          </p:nvSpPr>
          <p:spPr bwMode="auto">
            <a:xfrm>
              <a:off x="3992" y="544"/>
              <a:ext cx="1536" cy="384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bg2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b"/>
            <a:lstStyle/>
            <a:p>
              <a:pPr algn="ctr"/>
              <a:r>
                <a:rPr lang="zh-CN" altLang="en-US" sz="400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课后作业</a:t>
              </a:r>
              <a:endParaRPr lang="zh-CN" altLang="en-US" sz="400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468313" y="5497513"/>
            <a:ext cx="7156450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>
                <a:latin typeface="Times New Roman" panose="02020603050405020304" pitchFamily="18" charset="0"/>
                <a:ea typeface="楷体" panose="02010609060101010101" pitchFamily="49" charset="-122"/>
              </a:rPr>
              <a:t>藏起来的小朋友有多少个？</a:t>
            </a:r>
            <a:endParaRPr lang="zh-CN" altLang="en-US" sz="360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pic>
        <p:nvPicPr>
          <p:cNvPr id="5122" name="Picture 2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14375" y="1160463"/>
            <a:ext cx="7921625" cy="4157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图片 2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339975" y="2060575"/>
            <a:ext cx="2424113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124" name="Group 24"/>
          <p:cNvGrpSpPr/>
          <p:nvPr/>
        </p:nvGrpSpPr>
        <p:grpSpPr bwMode="auto">
          <a:xfrm>
            <a:off x="3508375" y="66675"/>
            <a:ext cx="2730500" cy="1371600"/>
            <a:chOff x="3992" y="432"/>
            <a:chExt cx="1720" cy="864"/>
          </a:xfrm>
        </p:grpSpPr>
        <p:pic>
          <p:nvPicPr>
            <p:cNvPr id="5125" name="Picture 25" descr="模板图片副本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032" y="432"/>
              <a:ext cx="1680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26" name="Rectangle 2"/>
            <p:cNvSpPr>
              <a:spLocks noChangeArrowheads="1"/>
            </p:cNvSpPr>
            <p:nvPr/>
          </p:nvSpPr>
          <p:spPr bwMode="auto">
            <a:xfrm>
              <a:off x="3992" y="565"/>
              <a:ext cx="1536" cy="384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bg2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b"/>
            <a:lstStyle/>
            <a:p>
              <a:pPr algn="ctr">
                <a:lnSpc>
                  <a:spcPct val="120000"/>
                </a:lnSpc>
              </a:pPr>
              <a:r>
                <a:rPr lang="zh-CN" altLang="en-US" sz="400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新课导入</a:t>
              </a:r>
              <a:endParaRPr lang="zh-CN" altLang="en-US" sz="400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 bldLvl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图片 77"/>
          <p:cNvPicPr>
            <a:picLocks noChangeAspect="1" noChangeArrowheads="1"/>
          </p:cNvPicPr>
          <p:nvPr/>
        </p:nvPicPr>
        <p:blipFill>
          <a:blip r:embed="rId1" cstate="email">
            <a:lum bright="-10000" contrast="20000"/>
          </a:blip>
          <a:srcRect/>
          <a:stretch>
            <a:fillRect/>
          </a:stretch>
        </p:blipFill>
        <p:spPr bwMode="auto">
          <a:xfrm>
            <a:off x="2081213" y="2170113"/>
            <a:ext cx="5908675" cy="145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6" name="Text Box 4"/>
          <p:cNvSpPr txBox="1">
            <a:spLocks noChangeArrowheads="1"/>
          </p:cNvSpPr>
          <p:nvPr/>
        </p:nvSpPr>
        <p:spPr bwMode="auto">
          <a:xfrm>
            <a:off x="2466975" y="2571750"/>
            <a:ext cx="649288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40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sz="4000" dirty="0"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endParaRPr lang="zh-CN" altLang="en-US" sz="40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147" name="Text Box 5"/>
          <p:cNvSpPr txBox="1">
            <a:spLocks noChangeArrowheads="1"/>
          </p:cNvSpPr>
          <p:nvPr/>
        </p:nvSpPr>
        <p:spPr bwMode="auto">
          <a:xfrm>
            <a:off x="3324225" y="2608263"/>
            <a:ext cx="649288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4000">
                <a:latin typeface="Times New Roman" panose="02020603050405020304" pitchFamily="18" charset="0"/>
                <a:ea typeface="楷体" panose="02010609060101010101" pitchFamily="49" charset="-122"/>
              </a:rPr>
              <a:t>－</a:t>
            </a:r>
            <a:endParaRPr lang="zh-CN" altLang="en-US" sz="400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148" name="Text Box 6"/>
          <p:cNvSpPr txBox="1">
            <a:spLocks noChangeArrowheads="1"/>
          </p:cNvSpPr>
          <p:nvPr/>
        </p:nvSpPr>
        <p:spPr bwMode="auto">
          <a:xfrm>
            <a:off x="4110038" y="2570163"/>
            <a:ext cx="649287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4000">
                <a:latin typeface="Times New Roman" panose="02020603050405020304" pitchFamily="18" charset="0"/>
                <a:ea typeface="楷体" panose="02010609060101010101" pitchFamily="49" charset="-122"/>
              </a:rPr>
              <a:t>8</a:t>
            </a:r>
            <a:endParaRPr lang="zh-CN" altLang="en-US" sz="400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4344" name="Text Box 8"/>
          <p:cNvSpPr txBox="1">
            <a:spLocks noChangeArrowheads="1"/>
          </p:cNvSpPr>
          <p:nvPr/>
        </p:nvSpPr>
        <p:spPr bwMode="auto">
          <a:xfrm>
            <a:off x="5367338" y="2589213"/>
            <a:ext cx="649287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4000">
                <a:latin typeface="Times New Roman" panose="02020603050405020304" pitchFamily="18" charset="0"/>
                <a:ea typeface="楷体" panose="02010609060101010101" pitchFamily="49" charset="-122"/>
              </a:rPr>
              <a:t>5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356" name="Picture 20" descr="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489200" y="4124325"/>
            <a:ext cx="215900" cy="979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7" name="Picture 21" descr="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700338" y="4124325"/>
            <a:ext cx="215900" cy="979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8" name="Picture 22" descr="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916238" y="4124325"/>
            <a:ext cx="217487" cy="979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9" name="Picture 23" descr="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127375" y="4135438"/>
            <a:ext cx="215900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60" name="Picture 24" descr="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338513" y="4135438"/>
            <a:ext cx="215900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61" name="Picture 25" descr="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54413" y="4135438"/>
            <a:ext cx="217487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62" name="Picture 26" descr="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760788" y="4124325"/>
            <a:ext cx="215900" cy="979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63" name="Picture 27" descr="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71925" y="4124325"/>
            <a:ext cx="217488" cy="979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64" name="Picture 28" descr="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189413" y="4124325"/>
            <a:ext cx="215900" cy="979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65" name="Picture 29" descr="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398963" y="4135438"/>
            <a:ext cx="215900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66" name="Picture 30" descr="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10100" y="4135438"/>
            <a:ext cx="217488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67" name="Picture 31" descr="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827588" y="4135438"/>
            <a:ext cx="215900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68" name="Picture 32" descr="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35550" y="4135438"/>
            <a:ext cx="215900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163" name="Group 72"/>
          <p:cNvGrpSpPr/>
          <p:nvPr/>
        </p:nvGrpSpPr>
        <p:grpSpPr bwMode="auto">
          <a:xfrm>
            <a:off x="3508375" y="101600"/>
            <a:ext cx="2730500" cy="1371600"/>
            <a:chOff x="3992" y="432"/>
            <a:chExt cx="1720" cy="864"/>
          </a:xfrm>
        </p:grpSpPr>
        <p:pic>
          <p:nvPicPr>
            <p:cNvPr id="6164" name="Picture 73" descr="模板图片副本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032" y="432"/>
              <a:ext cx="1680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65" name="Rectangle 2"/>
            <p:cNvSpPr>
              <a:spLocks noChangeArrowheads="1"/>
            </p:cNvSpPr>
            <p:nvPr/>
          </p:nvSpPr>
          <p:spPr bwMode="auto">
            <a:xfrm>
              <a:off x="3992" y="579"/>
              <a:ext cx="1536" cy="384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bg2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b"/>
            <a:lstStyle/>
            <a:p>
              <a:pPr algn="ctr">
                <a:lnSpc>
                  <a:spcPct val="120000"/>
                </a:lnSpc>
              </a:pPr>
              <a:r>
                <a:rPr lang="zh-CN" altLang="en-US" sz="4000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推进新课</a:t>
              </a:r>
              <a:endParaRPr lang="zh-CN" altLang="en-US" sz="4000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6166" name="圆角矩形 4"/>
          <p:cNvSpPr>
            <a:spLocks noChangeArrowheads="1"/>
          </p:cNvSpPr>
          <p:nvPr/>
        </p:nvSpPr>
        <p:spPr bwMode="auto">
          <a:xfrm>
            <a:off x="1995488" y="1417638"/>
            <a:ext cx="2481262" cy="5969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dirty="0">
                <a:latin typeface="Times New Roman" panose="02020603050405020304" pitchFamily="18" charset="0"/>
              </a:rPr>
              <a:t>我是这样做的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rAng="0" ptsTypes="">
                                      <p:cBhvr>
                                        <p:cTn id="33" dur="1000" fill="hold"/>
                                        <p:tgtEl>
                                          <p:spTgt spid="143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rAng="0" ptsTypes="">
                                      <p:cBhvr>
                                        <p:cTn id="36" dur="1000" fill="hold"/>
                                        <p:tgtEl>
                                          <p:spTgt spid="143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rAng="0" ptsTypes="">
                                      <p:cBhvr>
                                        <p:cTn id="39" dur="1000" fill="hold"/>
                                        <p:tgtEl>
                                          <p:spTgt spid="143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rAng="0" ptsTypes="">
                                      <p:cBhvr>
                                        <p:cTn id="42" dur="1000" fill="hold"/>
                                        <p:tgtEl>
                                          <p:spTgt spid="143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rAng="0" ptsTypes="">
                                      <p:cBhvr>
                                        <p:cTn id="45" dur="1000" fill="hold"/>
                                        <p:tgtEl>
                                          <p:spTgt spid="143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rAng="0" ptsTypes="">
                                      <p:cBhvr>
                                        <p:cTn id="48" dur="1000" fill="hold"/>
                                        <p:tgtEl>
                                          <p:spTgt spid="143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000"/>
                            </p:stCondLst>
                            <p:childTnLst>
                              <p:par>
                                <p:cTn id="50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rAng="0" ptsTypes="">
                                      <p:cBhvr>
                                        <p:cTn id="51" dur="1000" fill="hold"/>
                                        <p:tgtEl>
                                          <p:spTgt spid="143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000"/>
                            </p:stCondLst>
                            <p:childTnLst>
                              <p:par>
                                <p:cTn id="5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0.00209 L 0.25 -0.00047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143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5" descr="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885950" y="2214563"/>
            <a:ext cx="215900" cy="979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6" descr="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093913" y="2220913"/>
            <a:ext cx="215900" cy="979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7" descr="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306638" y="2220913"/>
            <a:ext cx="217487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8" descr="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511425" y="2214563"/>
            <a:ext cx="215900" cy="979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9" descr="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728913" y="2220913"/>
            <a:ext cx="217487" cy="979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0" descr="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944813" y="2216150"/>
            <a:ext cx="217487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1" descr="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159125" y="2214563"/>
            <a:ext cx="217488" cy="979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42" descr="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363913" y="2220913"/>
            <a:ext cx="217487" cy="979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43" descr="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579813" y="2220913"/>
            <a:ext cx="217487" cy="979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44" descr="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000500" y="2214563"/>
            <a:ext cx="215900" cy="979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45" descr="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216400" y="2220913"/>
            <a:ext cx="215900" cy="979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46" descr="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432300" y="2216150"/>
            <a:ext cx="217488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" name="Group 64"/>
          <p:cNvGrpSpPr/>
          <p:nvPr/>
        </p:nvGrpSpPr>
        <p:grpSpPr bwMode="auto">
          <a:xfrm>
            <a:off x="1552575" y="2154238"/>
            <a:ext cx="2027238" cy="1093787"/>
            <a:chOff x="0" y="0"/>
            <a:chExt cx="3191" cy="1723"/>
          </a:xfrm>
        </p:grpSpPr>
        <p:sp>
          <p:nvSpPr>
            <p:cNvPr id="7182" name="AutoShape 65"/>
            <p:cNvSpPr>
              <a:spLocks noChangeArrowheads="1"/>
            </p:cNvSpPr>
            <p:nvPr/>
          </p:nvSpPr>
          <p:spPr bwMode="auto">
            <a:xfrm>
              <a:off x="523" y="0"/>
              <a:ext cx="2668" cy="1723"/>
            </a:xfrm>
            <a:prstGeom prst="roundRect">
              <a:avLst>
                <a:gd name="adj" fmla="val 16667"/>
              </a:avLst>
            </a:prstGeom>
            <a:noFill/>
            <a:ln w="31750">
              <a:solidFill>
                <a:srgbClr val="0000FF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>
                <a:latin typeface="Times New Roman" panose="02020603050405020304" pitchFamily="18" charset="0"/>
              </a:endParaRPr>
            </a:p>
          </p:txBody>
        </p:sp>
        <p:sp>
          <p:nvSpPr>
            <p:cNvPr id="7183" name="箭头 951"/>
            <p:cNvSpPr>
              <a:spLocks noChangeShapeType="1"/>
            </p:cNvSpPr>
            <p:nvPr/>
          </p:nvSpPr>
          <p:spPr bwMode="auto">
            <a:xfrm flipH="1">
              <a:off x="0" y="928"/>
              <a:ext cx="523" cy="1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tailEnd type="stealth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17" name="Picture 73" descr="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794125" y="2214563"/>
            <a:ext cx="215900" cy="979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2278063" y="4043363"/>
            <a:ext cx="1900237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3200" dirty="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sz="3200" dirty="0">
                <a:latin typeface="Times New Roman" panose="02020603050405020304" pitchFamily="18" charset="0"/>
                <a:ea typeface="楷体" panose="02010609060101010101" pitchFamily="49" charset="-122"/>
              </a:rPr>
              <a:t>0</a:t>
            </a:r>
            <a:r>
              <a:rPr lang="zh-CN" altLang="en-US" sz="3200" dirty="0">
                <a:latin typeface="Times New Roman" panose="02020603050405020304" pitchFamily="18" charset="0"/>
                <a:ea typeface="楷体" panose="02010609060101010101" pitchFamily="49" charset="-122"/>
              </a:rPr>
              <a:t>－</a:t>
            </a:r>
            <a:r>
              <a:rPr lang="en-US" altLang="zh-CN" sz="3200" dirty="0">
                <a:latin typeface="Times New Roman" panose="02020603050405020304" pitchFamily="18" charset="0"/>
                <a:ea typeface="楷体" panose="02010609060101010101" pitchFamily="49" charset="-122"/>
              </a:rPr>
              <a:t>8</a:t>
            </a:r>
            <a:r>
              <a:rPr lang="zh-CN" altLang="en-US" sz="3200" dirty="0">
                <a:latin typeface="Times New Roman" panose="02020603050405020304" pitchFamily="18" charset="0"/>
                <a:ea typeface="楷体" panose="02010609060101010101" pitchFamily="49" charset="-122"/>
              </a:rPr>
              <a:t>＝</a:t>
            </a:r>
            <a:r>
              <a:rPr lang="en-US" altLang="zh-CN" sz="3200" dirty="0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endParaRPr lang="zh-CN" altLang="en-US" sz="32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9" name="Text Box 3"/>
          <p:cNvSpPr txBox="1">
            <a:spLocks noChangeArrowheads="1"/>
          </p:cNvSpPr>
          <p:nvPr/>
        </p:nvSpPr>
        <p:spPr bwMode="auto">
          <a:xfrm>
            <a:off x="2259013" y="4637088"/>
            <a:ext cx="1770062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3200" dirty="0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zh-CN" altLang="en-US" sz="3200" dirty="0">
                <a:latin typeface="Times New Roman" panose="02020603050405020304" pitchFamily="18" charset="0"/>
                <a:ea typeface="楷体" panose="02010609060101010101" pitchFamily="49" charset="-122"/>
              </a:rPr>
              <a:t>＋</a:t>
            </a:r>
            <a:r>
              <a:rPr lang="en-US" altLang="zh-CN" sz="3200" dirty="0"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r>
              <a:rPr lang="zh-CN" altLang="en-US" sz="3200" dirty="0">
                <a:latin typeface="Times New Roman" panose="02020603050405020304" pitchFamily="18" charset="0"/>
                <a:ea typeface="楷体" panose="02010609060101010101" pitchFamily="49" charset="-122"/>
              </a:rPr>
              <a:t>＝</a:t>
            </a:r>
            <a:r>
              <a:rPr lang="en-US" altLang="zh-CN" sz="3200" dirty="0">
                <a:latin typeface="Times New Roman" panose="02020603050405020304" pitchFamily="18" charset="0"/>
                <a:ea typeface="楷体" panose="02010609060101010101" pitchFamily="49" charset="-122"/>
              </a:rPr>
              <a:t>5</a:t>
            </a:r>
            <a:endParaRPr lang="zh-CN" altLang="en-US" sz="3200" dirty="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7187" name="圆角矩形 19"/>
          <p:cNvSpPr>
            <a:spLocks noChangeArrowheads="1"/>
          </p:cNvSpPr>
          <p:nvPr/>
        </p:nvSpPr>
        <p:spPr bwMode="auto">
          <a:xfrm>
            <a:off x="5311775" y="1436688"/>
            <a:ext cx="2481263" cy="595312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dirty="0">
                <a:latin typeface="Times New Roman" panose="02020603050405020304" pitchFamily="18" charset="0"/>
              </a:rPr>
              <a:t>还可以这样做</a:t>
            </a:r>
            <a:endParaRPr lang="zh-CN" altLang="en-US" sz="28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70833 0.000000 " pathEditMode="relative" rAng="0" ptsTypes="">
                                      <p:cBhvr>
                                        <p:cTn id="3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70833 0.000000 " pathEditMode="relative" rAng="0" ptsTypes="">
                                      <p:cBhvr>
                                        <p:cTn id="3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70833 0.000000 " pathEditMode="relative" rAng="0" ptsTypes="">
                                      <p:cBhvr>
                                        <p:cTn id="3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78750 0.000000 " pathEditMode="relative" rAng="0" ptsTypes="">
                                      <p:cBhvr>
                                        <p:cTn id="4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78750 0.000000 " pathEditMode="relative" rAng="0" ptsTypes="">
                                      <p:cBhvr>
                                        <p:cTn id="4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78750 0.000000 " pathEditMode="relative" rAng="0" ptsTypes="">
                                      <p:cBhvr>
                                        <p:cTn id="5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78750 0.000000 " pathEditMode="relative" rAng="0" ptsTypes="">
                                      <p:cBhvr>
                                        <p:cTn id="5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78750 0.000000 " pathEditMode="relative" rAng="0" ptsTypes="">
                                      <p:cBhvr>
                                        <p:cTn id="5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78750 0.000000 " pathEditMode="relative" rAng="0" ptsTypes="">
                                      <p:cBhvr>
                                        <p:cTn id="5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78750 0.000000 " pathEditMode="relative" rAng="0" ptsTypes="">
                                      <p:cBhvr>
                                        <p:cTn id="5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78750 0.000000 " pathEditMode="relative" rAng="0" ptsTypes="">
                                      <p:cBhvr>
                                        <p:cTn id="6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78750 0.000000 " pathEditMode="relative" rAng="0" ptsTypes="">
                                      <p:cBhvr>
                                        <p:cTn id="6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0552 0.000000 L 0.065691 0.000000 " pathEditMode="relative" rAng="0" ptsTypes="">
                                      <p:cBhvr>
                                        <p:cTn id="6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00" y="0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47 -0.00093 L 0.06111 -0.00093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矩形 1"/>
          <p:cNvSpPr>
            <a:spLocks noChangeArrowheads="1"/>
          </p:cNvSpPr>
          <p:nvPr/>
        </p:nvSpPr>
        <p:spPr bwMode="auto">
          <a:xfrm>
            <a:off x="1014413" y="1316038"/>
            <a:ext cx="8683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dirty="0">
                <a:latin typeface="Times New Roman" panose="02020603050405020304" pitchFamily="18" charset="0"/>
              </a:rPr>
              <a:t>破十法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014413" y="2090738"/>
            <a:ext cx="7137400" cy="1338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dirty="0">
                <a:solidFill>
                  <a:srgbClr val="0000FF"/>
                </a:solidFill>
                <a:latin typeface="Times New Roman" panose="02020603050405020304" pitchFamily="18" charset="0"/>
              </a:rPr>
              <a:t>        把</a:t>
            </a:r>
            <a:r>
              <a:rPr lang="en-US" altLang="zh-CN" dirty="0">
                <a:solidFill>
                  <a:srgbClr val="0000FF"/>
                </a:solidFill>
                <a:latin typeface="Times New Roman" panose="02020603050405020304" pitchFamily="18" charset="0"/>
              </a:rPr>
              <a:t>13</a:t>
            </a:r>
            <a:r>
              <a:rPr lang="zh-CN" altLang="en-US" dirty="0">
                <a:solidFill>
                  <a:srgbClr val="0000FF"/>
                </a:solidFill>
                <a:latin typeface="Times New Roman" panose="02020603050405020304" pitchFamily="18" charset="0"/>
              </a:rPr>
              <a:t>分成</a:t>
            </a:r>
            <a:r>
              <a:rPr lang="en-US" altLang="zh-CN" dirty="0">
                <a:solidFill>
                  <a:srgbClr val="0000FF"/>
                </a:solidFill>
                <a:latin typeface="Times New Roman" panose="02020603050405020304" pitchFamily="18" charset="0"/>
              </a:rPr>
              <a:t>10</a:t>
            </a:r>
            <a:r>
              <a:rPr lang="zh-CN" altLang="en-US" dirty="0">
                <a:solidFill>
                  <a:srgbClr val="0000FF"/>
                </a:solidFill>
                <a:latin typeface="Times New Roman" panose="02020603050405020304" pitchFamily="18" charset="0"/>
              </a:rPr>
              <a:t>和</a:t>
            </a:r>
            <a:r>
              <a:rPr lang="en-US" altLang="zh-CN" dirty="0">
                <a:solidFill>
                  <a:srgbClr val="0000FF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dirty="0">
                <a:solidFill>
                  <a:srgbClr val="0000FF"/>
                </a:solidFill>
                <a:latin typeface="Times New Roman" panose="02020603050405020304" pitchFamily="18" charset="0"/>
              </a:rPr>
              <a:t>，先从</a:t>
            </a:r>
            <a:r>
              <a:rPr lang="en-US" altLang="zh-CN" dirty="0">
                <a:solidFill>
                  <a:srgbClr val="0000FF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dirty="0">
                <a:solidFill>
                  <a:srgbClr val="0000FF"/>
                </a:solidFill>
                <a:latin typeface="Times New Roman" panose="02020603050405020304" pitchFamily="18" charset="0"/>
              </a:rPr>
              <a:t>捆（</a:t>
            </a:r>
            <a:r>
              <a:rPr lang="en-US" altLang="zh-CN" dirty="0">
                <a:solidFill>
                  <a:srgbClr val="0000FF"/>
                </a:solidFill>
                <a:latin typeface="Times New Roman" panose="02020603050405020304" pitchFamily="18" charset="0"/>
              </a:rPr>
              <a:t>10</a:t>
            </a:r>
            <a:r>
              <a:rPr lang="zh-CN" altLang="en-US" dirty="0">
                <a:solidFill>
                  <a:srgbClr val="0000FF"/>
                </a:solidFill>
                <a:latin typeface="Times New Roman" panose="02020603050405020304" pitchFamily="18" charset="0"/>
              </a:rPr>
              <a:t>根）小棒中拿走</a:t>
            </a:r>
            <a:r>
              <a:rPr lang="en-US" altLang="zh-CN" dirty="0">
                <a:solidFill>
                  <a:srgbClr val="0000FF"/>
                </a:solidFill>
                <a:latin typeface="Times New Roman" panose="02020603050405020304" pitchFamily="18" charset="0"/>
              </a:rPr>
              <a:t>8</a:t>
            </a:r>
            <a:r>
              <a:rPr lang="zh-CN" altLang="en-US" dirty="0">
                <a:solidFill>
                  <a:srgbClr val="0000FF"/>
                </a:solidFill>
                <a:latin typeface="Times New Roman" panose="02020603050405020304" pitchFamily="18" charset="0"/>
              </a:rPr>
              <a:t>根小棒，剩下</a:t>
            </a:r>
            <a:r>
              <a:rPr lang="en-US" altLang="zh-CN" dirty="0">
                <a:solidFill>
                  <a:srgbClr val="0000FF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dirty="0">
                <a:solidFill>
                  <a:srgbClr val="0000FF"/>
                </a:solidFill>
                <a:latin typeface="Times New Roman" panose="02020603050405020304" pitchFamily="18" charset="0"/>
              </a:rPr>
              <a:t>根小棒，即“</a:t>
            </a:r>
            <a:r>
              <a:rPr lang="en-US" altLang="zh-CN" dirty="0">
                <a:solidFill>
                  <a:srgbClr val="0000FF"/>
                </a:solidFill>
                <a:latin typeface="Times New Roman" panose="02020603050405020304" pitchFamily="18" charset="0"/>
              </a:rPr>
              <a:t>10-8=2”</a:t>
            </a:r>
            <a:r>
              <a:rPr lang="zh-CN" altLang="en-US" dirty="0">
                <a:solidFill>
                  <a:srgbClr val="0000FF"/>
                </a:solidFill>
                <a:latin typeface="Times New Roman" panose="02020603050405020304" pitchFamily="18" charset="0"/>
              </a:rPr>
              <a:t>；再用剩下的这</a:t>
            </a:r>
            <a:r>
              <a:rPr lang="en-US" altLang="zh-CN" dirty="0">
                <a:solidFill>
                  <a:srgbClr val="0000FF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dirty="0">
                <a:solidFill>
                  <a:srgbClr val="0000FF"/>
                </a:solidFill>
                <a:latin typeface="Times New Roman" panose="02020603050405020304" pitchFamily="18" charset="0"/>
              </a:rPr>
              <a:t>根小棒加上另外</a:t>
            </a:r>
            <a:r>
              <a:rPr lang="en-US" altLang="zh-CN" dirty="0">
                <a:solidFill>
                  <a:srgbClr val="0000FF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dirty="0">
                <a:solidFill>
                  <a:srgbClr val="0000FF"/>
                </a:solidFill>
                <a:latin typeface="Times New Roman" panose="02020603050405020304" pitchFamily="18" charset="0"/>
              </a:rPr>
              <a:t>根小棒，是</a:t>
            </a:r>
            <a:r>
              <a:rPr lang="en-US" altLang="zh-CN" dirty="0">
                <a:solidFill>
                  <a:srgbClr val="0000FF"/>
                </a:solidFill>
                <a:latin typeface="Times New Roman" panose="02020603050405020304" pitchFamily="18" charset="0"/>
              </a:rPr>
              <a:t>5</a:t>
            </a:r>
            <a:r>
              <a:rPr lang="zh-CN" altLang="en-US" dirty="0">
                <a:solidFill>
                  <a:srgbClr val="0000FF"/>
                </a:solidFill>
                <a:latin typeface="Times New Roman" panose="02020603050405020304" pitchFamily="18" charset="0"/>
              </a:rPr>
              <a:t>根小棒。即“</a:t>
            </a:r>
            <a:r>
              <a:rPr lang="en-US" altLang="zh-CN" dirty="0">
                <a:solidFill>
                  <a:srgbClr val="0000FF"/>
                </a:solidFill>
                <a:latin typeface="Times New Roman" panose="02020603050405020304" pitchFamily="18" charset="0"/>
              </a:rPr>
              <a:t>2+3=5”</a:t>
            </a:r>
            <a:r>
              <a:rPr lang="zh-CN" altLang="en-US" dirty="0">
                <a:solidFill>
                  <a:srgbClr val="0000FF"/>
                </a:solidFill>
                <a:latin typeface="Times New Roman" panose="02020603050405020304" pitchFamily="18" charset="0"/>
              </a:rPr>
              <a:t>。</a:t>
            </a:r>
            <a:endParaRPr lang="zh-CN" altLang="en-US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9" descr="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730375" y="1560513"/>
            <a:ext cx="215900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50" descr="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938338" y="1554163"/>
            <a:ext cx="215900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51" descr="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151063" y="1554163"/>
            <a:ext cx="217487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2" descr="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355850" y="1547813"/>
            <a:ext cx="215900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3" descr="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573338" y="1554163"/>
            <a:ext cx="217487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54" descr="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789238" y="1547813"/>
            <a:ext cx="217487" cy="979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55" descr="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003550" y="1547813"/>
            <a:ext cx="217488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56" descr="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08338" y="1554163"/>
            <a:ext cx="217487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57" descr="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424238" y="1554163"/>
            <a:ext cx="217487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58" descr="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629025" y="1547813"/>
            <a:ext cx="215900" cy="979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59" descr="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844925" y="1547813"/>
            <a:ext cx="215900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60" descr="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060825" y="1554163"/>
            <a:ext cx="215900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61" descr="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276725" y="1547813"/>
            <a:ext cx="217488" cy="979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" name="Group 67"/>
          <p:cNvGrpSpPr/>
          <p:nvPr/>
        </p:nvGrpSpPr>
        <p:grpSpPr bwMode="auto">
          <a:xfrm>
            <a:off x="4616450" y="1481138"/>
            <a:ext cx="1042988" cy="1093787"/>
            <a:chOff x="0" y="0"/>
            <a:chExt cx="1643" cy="1723"/>
          </a:xfrm>
        </p:grpSpPr>
        <p:sp>
          <p:nvSpPr>
            <p:cNvPr id="9231" name="AutoShape 68"/>
            <p:cNvSpPr>
              <a:spLocks noChangeArrowheads="1"/>
            </p:cNvSpPr>
            <p:nvPr/>
          </p:nvSpPr>
          <p:spPr bwMode="auto">
            <a:xfrm>
              <a:off x="0" y="0"/>
              <a:ext cx="1133" cy="1723"/>
            </a:xfrm>
            <a:prstGeom prst="roundRect">
              <a:avLst>
                <a:gd name="adj" fmla="val 16667"/>
              </a:avLst>
            </a:prstGeom>
            <a:noFill/>
            <a:ln w="31750">
              <a:solidFill>
                <a:srgbClr val="0000FF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>
                <a:latin typeface="Times New Roman" panose="02020603050405020304" pitchFamily="18" charset="0"/>
              </a:endParaRPr>
            </a:p>
          </p:txBody>
        </p:sp>
        <p:sp>
          <p:nvSpPr>
            <p:cNvPr id="9232" name="箭头 951"/>
            <p:cNvSpPr>
              <a:spLocks noChangeShapeType="1"/>
            </p:cNvSpPr>
            <p:nvPr/>
          </p:nvSpPr>
          <p:spPr bwMode="auto">
            <a:xfrm>
              <a:off x="1120" y="927"/>
              <a:ext cx="523" cy="1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tailEnd type="stealth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" name="Group 70"/>
          <p:cNvGrpSpPr/>
          <p:nvPr/>
        </p:nvGrpSpPr>
        <p:grpSpPr bwMode="auto">
          <a:xfrm>
            <a:off x="2768600" y="1498600"/>
            <a:ext cx="1301750" cy="1093788"/>
            <a:chOff x="0" y="0"/>
            <a:chExt cx="2245" cy="1723"/>
          </a:xfrm>
        </p:grpSpPr>
        <p:sp>
          <p:nvSpPr>
            <p:cNvPr id="9234" name="AutoShape 71"/>
            <p:cNvSpPr>
              <a:spLocks noChangeArrowheads="1"/>
            </p:cNvSpPr>
            <p:nvPr/>
          </p:nvSpPr>
          <p:spPr bwMode="auto">
            <a:xfrm>
              <a:off x="0" y="0"/>
              <a:ext cx="1862" cy="1723"/>
            </a:xfrm>
            <a:prstGeom prst="roundRect">
              <a:avLst>
                <a:gd name="adj" fmla="val 16667"/>
              </a:avLst>
            </a:prstGeom>
            <a:noFill/>
            <a:ln w="31750">
              <a:solidFill>
                <a:srgbClr val="0000FF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>
                <a:latin typeface="Times New Roman" panose="02020603050405020304" pitchFamily="18" charset="0"/>
              </a:endParaRPr>
            </a:p>
          </p:txBody>
        </p:sp>
        <p:sp>
          <p:nvSpPr>
            <p:cNvPr id="9235" name="箭头 951"/>
            <p:cNvSpPr>
              <a:spLocks noChangeShapeType="1"/>
            </p:cNvSpPr>
            <p:nvPr/>
          </p:nvSpPr>
          <p:spPr bwMode="auto">
            <a:xfrm>
              <a:off x="1722" y="927"/>
              <a:ext cx="523" cy="1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tailEnd type="stealth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1" name="Text Box 3"/>
          <p:cNvSpPr txBox="1">
            <a:spLocks noChangeArrowheads="1"/>
          </p:cNvSpPr>
          <p:nvPr/>
        </p:nvSpPr>
        <p:spPr bwMode="auto">
          <a:xfrm>
            <a:off x="2593975" y="4125913"/>
            <a:ext cx="2138363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320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sz="3200">
                <a:latin typeface="Times New Roman" panose="02020603050405020304" pitchFamily="18" charset="0"/>
                <a:ea typeface="楷体" panose="02010609060101010101" pitchFamily="49" charset="-122"/>
              </a:rPr>
              <a:t>0</a:t>
            </a:r>
            <a:r>
              <a:rPr lang="zh-CN" altLang="en-US" sz="3200">
                <a:latin typeface="Times New Roman" panose="02020603050405020304" pitchFamily="18" charset="0"/>
                <a:ea typeface="楷体" panose="02010609060101010101" pitchFamily="49" charset="-122"/>
              </a:rPr>
              <a:t>－</a:t>
            </a:r>
            <a:r>
              <a:rPr lang="en-US" altLang="zh-CN" sz="3200">
                <a:latin typeface="Times New Roman" panose="02020603050405020304" pitchFamily="18" charset="0"/>
                <a:ea typeface="楷体" panose="02010609060101010101" pitchFamily="49" charset="-122"/>
              </a:rPr>
              <a:t>5</a:t>
            </a:r>
            <a:r>
              <a:rPr lang="zh-CN" altLang="en-US" sz="3200">
                <a:latin typeface="Times New Roman" panose="02020603050405020304" pitchFamily="18" charset="0"/>
                <a:ea typeface="楷体" panose="02010609060101010101" pitchFamily="49" charset="-122"/>
              </a:rPr>
              <a:t>＝</a:t>
            </a:r>
            <a:r>
              <a:rPr lang="en-US" altLang="zh-CN" sz="3200">
                <a:latin typeface="Times New Roman" panose="02020603050405020304" pitchFamily="18" charset="0"/>
                <a:ea typeface="楷体" panose="02010609060101010101" pitchFamily="49" charset="-122"/>
              </a:rPr>
              <a:t>5</a:t>
            </a:r>
            <a:endParaRPr lang="zh-CN" altLang="en-US" sz="320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2" name="Text Box 3"/>
          <p:cNvSpPr txBox="1">
            <a:spLocks noChangeArrowheads="1"/>
          </p:cNvSpPr>
          <p:nvPr/>
        </p:nvSpPr>
        <p:spPr bwMode="auto">
          <a:xfrm>
            <a:off x="2527300" y="3489325"/>
            <a:ext cx="2468563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320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sz="3200"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r>
              <a:rPr lang="zh-CN" altLang="en-US" sz="3200">
                <a:latin typeface="Times New Roman" panose="02020603050405020304" pitchFamily="18" charset="0"/>
                <a:ea typeface="楷体" panose="02010609060101010101" pitchFamily="49" charset="-122"/>
              </a:rPr>
              <a:t>－</a:t>
            </a:r>
            <a:r>
              <a:rPr lang="en-US" altLang="zh-CN" sz="3200"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r>
              <a:rPr lang="zh-CN" altLang="en-US" sz="3200">
                <a:latin typeface="Times New Roman" panose="02020603050405020304" pitchFamily="18" charset="0"/>
                <a:ea typeface="楷体" panose="02010609060101010101" pitchFamily="49" charset="-122"/>
              </a:rPr>
              <a:t>＝</a:t>
            </a:r>
            <a:r>
              <a:rPr lang="en-US" altLang="zh-CN" sz="3200">
                <a:latin typeface="Times New Roman" panose="02020603050405020304" pitchFamily="18" charset="0"/>
                <a:ea typeface="楷体" panose="02010609060101010101" pitchFamily="49" charset="-122"/>
              </a:rPr>
              <a:t>10</a:t>
            </a:r>
            <a:endParaRPr lang="zh-CN" altLang="en-US" sz="320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9238" name="圆角矩形 23"/>
          <p:cNvSpPr>
            <a:spLocks noChangeArrowheads="1"/>
          </p:cNvSpPr>
          <p:nvPr/>
        </p:nvSpPr>
        <p:spPr bwMode="auto">
          <a:xfrm>
            <a:off x="6076950" y="2293938"/>
            <a:ext cx="2481263" cy="595312"/>
          </a:xfrm>
          <a:prstGeom prst="roundRect">
            <a:avLst>
              <a:gd name="adj" fmla="val 39144"/>
            </a:avLst>
          </a:prstGeom>
          <a:solidFill>
            <a:schemeClr val="accent1"/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zh-CN" altLang="en-US">
                <a:latin typeface="Times New Roman" panose="02020603050405020304" pitchFamily="18" charset="0"/>
              </a:rPr>
              <a:t>我是这样做的</a:t>
            </a:r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86597 0.000000 " pathEditMode="relative" rAng="0" ptsTypes="">
                                      <p:cBhvr>
                                        <p:cTn id="3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86597 0.000000 " pathEditMode="relative" rAng="0" ptsTypes="">
                                      <p:cBhvr>
                                        <p:cTn id="3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86597 0.000000 " pathEditMode="relative" rAng="0" ptsTypes="">
                                      <p:cBhvr>
                                        <p:cTn id="3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68 2.60116E-6 L 0.05555 2.60116E-6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00" y="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55139 0.000000 " pathEditMode="relative" rAng="0" ptsTypes="">
                                      <p:cBhvr>
                                        <p:cTn id="5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55139 0.000000 " pathEditMode="relative" rAng="0" ptsTypes="">
                                      <p:cBhvr>
                                        <p:cTn id="5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55139 0.000000 " pathEditMode="relative" rAng="0" ptsTypes="">
                                      <p:cBhvr>
                                        <p:cTn id="5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55139 0.000000 " pathEditMode="relative" rAng="0" ptsTypes="">
                                      <p:cBhvr>
                                        <p:cTn id="6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55139 0.000000 " pathEditMode="relative" rAng="0" ptsTypes="">
                                      <p:cBhvr>
                                        <p:cTn id="6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矩形 1"/>
          <p:cNvSpPr>
            <a:spLocks noChangeArrowheads="1"/>
          </p:cNvSpPr>
          <p:nvPr/>
        </p:nvSpPr>
        <p:spPr bwMode="auto">
          <a:xfrm>
            <a:off x="1073150" y="1193800"/>
            <a:ext cx="8683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dirty="0">
                <a:latin typeface="Times New Roman" panose="02020603050405020304" pitchFamily="18" charset="0"/>
              </a:rPr>
              <a:t>平十法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073150" y="2305050"/>
            <a:ext cx="7056438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dirty="0">
                <a:solidFill>
                  <a:srgbClr val="0000FF"/>
                </a:solidFill>
                <a:latin typeface="Times New Roman" panose="02020603050405020304" pitchFamily="18" charset="0"/>
              </a:rPr>
              <a:t>      把</a:t>
            </a:r>
            <a:r>
              <a:rPr lang="en-US" altLang="zh-CN" dirty="0">
                <a:solidFill>
                  <a:srgbClr val="0000FF"/>
                </a:solidFill>
                <a:latin typeface="Times New Roman" panose="02020603050405020304" pitchFamily="18" charset="0"/>
              </a:rPr>
              <a:t>8</a:t>
            </a:r>
            <a:r>
              <a:rPr lang="zh-CN" altLang="en-US" dirty="0">
                <a:solidFill>
                  <a:srgbClr val="0000FF"/>
                </a:solidFill>
                <a:latin typeface="Times New Roman" panose="02020603050405020304" pitchFamily="18" charset="0"/>
              </a:rPr>
              <a:t>分成</a:t>
            </a:r>
            <a:r>
              <a:rPr lang="en-US" altLang="zh-CN" dirty="0">
                <a:solidFill>
                  <a:srgbClr val="0000FF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dirty="0">
                <a:solidFill>
                  <a:srgbClr val="0000FF"/>
                </a:solidFill>
                <a:latin typeface="Times New Roman" panose="02020603050405020304" pitchFamily="18" charset="0"/>
              </a:rPr>
              <a:t>和</a:t>
            </a:r>
            <a:r>
              <a:rPr lang="en-US" altLang="zh-CN" dirty="0">
                <a:solidFill>
                  <a:srgbClr val="0000FF"/>
                </a:solidFill>
                <a:latin typeface="Times New Roman" panose="02020603050405020304" pitchFamily="18" charset="0"/>
              </a:rPr>
              <a:t>5</a:t>
            </a:r>
            <a:r>
              <a:rPr lang="zh-CN" altLang="en-US" dirty="0">
                <a:solidFill>
                  <a:srgbClr val="0000FF"/>
                </a:solidFill>
                <a:latin typeface="Times New Roman" panose="02020603050405020304" pitchFamily="18" charset="0"/>
              </a:rPr>
              <a:t>，先从</a:t>
            </a:r>
            <a:r>
              <a:rPr lang="en-US" altLang="zh-CN" dirty="0">
                <a:solidFill>
                  <a:srgbClr val="0000FF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dirty="0">
                <a:solidFill>
                  <a:srgbClr val="0000FF"/>
                </a:solidFill>
                <a:latin typeface="Times New Roman" panose="02020603050405020304" pitchFamily="18" charset="0"/>
              </a:rPr>
              <a:t>捆</a:t>
            </a:r>
            <a:r>
              <a:rPr lang="en-US" altLang="zh-CN" dirty="0">
                <a:solidFill>
                  <a:srgbClr val="0000FF"/>
                </a:solidFill>
                <a:latin typeface="Times New Roman" panose="02020603050405020304" pitchFamily="18" charset="0"/>
              </a:rPr>
              <a:t>(13</a:t>
            </a:r>
            <a:r>
              <a:rPr lang="zh-CN" altLang="en-US" dirty="0">
                <a:solidFill>
                  <a:srgbClr val="0000FF"/>
                </a:solidFill>
                <a:latin typeface="Times New Roman" panose="02020603050405020304" pitchFamily="18" charset="0"/>
              </a:rPr>
              <a:t>根</a:t>
            </a:r>
            <a:r>
              <a:rPr lang="en-US" altLang="zh-CN" dirty="0">
                <a:solidFill>
                  <a:srgbClr val="0000FF"/>
                </a:solidFill>
                <a:latin typeface="Times New Roman" panose="02020603050405020304" pitchFamily="18" charset="0"/>
              </a:rPr>
              <a:t>)</a:t>
            </a:r>
            <a:r>
              <a:rPr lang="zh-CN" altLang="en-US" dirty="0">
                <a:solidFill>
                  <a:srgbClr val="0000FF"/>
                </a:solidFill>
                <a:latin typeface="Times New Roman" panose="02020603050405020304" pitchFamily="18" charset="0"/>
              </a:rPr>
              <a:t>小棒中拿走</a:t>
            </a:r>
            <a:r>
              <a:rPr lang="en-US" altLang="zh-CN" dirty="0">
                <a:solidFill>
                  <a:srgbClr val="0000FF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dirty="0">
                <a:solidFill>
                  <a:srgbClr val="0000FF"/>
                </a:solidFill>
                <a:latin typeface="Times New Roman" panose="02020603050405020304" pitchFamily="18" charset="0"/>
              </a:rPr>
              <a:t>根小棒，即“</a:t>
            </a:r>
            <a:r>
              <a:rPr lang="en-US" altLang="zh-CN" dirty="0">
                <a:solidFill>
                  <a:srgbClr val="0000FF"/>
                </a:solidFill>
                <a:latin typeface="Times New Roman" panose="02020603050405020304" pitchFamily="18" charset="0"/>
              </a:rPr>
              <a:t>13-3=10”</a:t>
            </a:r>
            <a:r>
              <a:rPr lang="zh-CN" altLang="en-US" dirty="0">
                <a:solidFill>
                  <a:srgbClr val="0000FF"/>
                </a:solidFill>
                <a:latin typeface="Times New Roman" panose="02020603050405020304" pitchFamily="18" charset="0"/>
              </a:rPr>
              <a:t>，再从</a:t>
            </a:r>
            <a:r>
              <a:rPr lang="en-US" altLang="zh-CN" dirty="0">
                <a:solidFill>
                  <a:srgbClr val="0000FF"/>
                </a:solidFill>
                <a:latin typeface="Times New Roman" panose="02020603050405020304" pitchFamily="18" charset="0"/>
              </a:rPr>
              <a:t>10</a:t>
            </a:r>
            <a:r>
              <a:rPr lang="zh-CN" altLang="en-US" dirty="0">
                <a:solidFill>
                  <a:srgbClr val="0000FF"/>
                </a:solidFill>
                <a:latin typeface="Times New Roman" panose="02020603050405020304" pitchFamily="18" charset="0"/>
              </a:rPr>
              <a:t>根小棒中拿走</a:t>
            </a:r>
            <a:r>
              <a:rPr lang="en-US" altLang="zh-CN" dirty="0">
                <a:solidFill>
                  <a:srgbClr val="0000FF"/>
                </a:solidFill>
                <a:latin typeface="Times New Roman" panose="02020603050405020304" pitchFamily="18" charset="0"/>
              </a:rPr>
              <a:t>5</a:t>
            </a:r>
            <a:r>
              <a:rPr lang="zh-CN" altLang="en-US" dirty="0">
                <a:solidFill>
                  <a:srgbClr val="0000FF"/>
                </a:solidFill>
                <a:latin typeface="Times New Roman" panose="02020603050405020304" pitchFamily="18" charset="0"/>
              </a:rPr>
              <a:t>根小棒，剩下</a:t>
            </a:r>
            <a:r>
              <a:rPr lang="en-US" altLang="zh-CN" dirty="0">
                <a:solidFill>
                  <a:srgbClr val="0000FF"/>
                </a:solidFill>
                <a:latin typeface="Times New Roman" panose="02020603050405020304" pitchFamily="18" charset="0"/>
              </a:rPr>
              <a:t>5</a:t>
            </a:r>
            <a:r>
              <a:rPr lang="zh-CN" altLang="en-US" dirty="0">
                <a:solidFill>
                  <a:srgbClr val="0000FF"/>
                </a:solidFill>
                <a:latin typeface="Times New Roman" panose="02020603050405020304" pitchFamily="18" charset="0"/>
              </a:rPr>
              <a:t>根小棒，即“</a:t>
            </a:r>
            <a:r>
              <a:rPr lang="en-US" altLang="zh-CN" dirty="0">
                <a:solidFill>
                  <a:srgbClr val="0000FF"/>
                </a:solidFill>
                <a:latin typeface="Times New Roman" panose="02020603050405020304" pitchFamily="18" charset="0"/>
              </a:rPr>
              <a:t>10-5=5”</a:t>
            </a:r>
            <a:r>
              <a:rPr lang="zh-CN" altLang="en-US" dirty="0">
                <a:solidFill>
                  <a:srgbClr val="0000FF"/>
                </a:solidFill>
                <a:latin typeface="Times New Roman" panose="02020603050405020304" pitchFamily="18" charset="0"/>
              </a:rPr>
              <a:t>。</a:t>
            </a:r>
            <a:endParaRPr lang="zh-CN" altLang="en-US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矩形 1"/>
          <p:cNvSpPr>
            <a:spLocks noChangeArrowheads="1"/>
          </p:cNvSpPr>
          <p:nvPr/>
        </p:nvSpPr>
        <p:spPr bwMode="auto">
          <a:xfrm>
            <a:off x="990600" y="881063"/>
            <a:ext cx="13255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dirty="0">
                <a:latin typeface="Times New Roman" panose="02020603050405020304" pitchFamily="18" charset="0"/>
              </a:rPr>
              <a:t>想加算减法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3347864" y="2564904"/>
            <a:ext cx="2808312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</a:rPr>
              <a:t>想</a:t>
            </a:r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</a:rPr>
              <a:t>8</a:t>
            </a: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</a:rPr>
              <a:t>加几得</a:t>
            </a:r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</a:rPr>
              <a:t>13</a:t>
            </a: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</a:rPr>
              <a:t>，</a:t>
            </a:r>
            <a:endParaRPr lang="en-US" altLang="zh-CN" sz="2400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</a:rPr>
              <a:t>8+</a:t>
            </a: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</a:rPr>
              <a:t>（</a:t>
            </a:r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</a:rPr>
              <a:t>5</a:t>
            </a: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</a:rPr>
              <a:t>）</a:t>
            </a:r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</a:rPr>
              <a:t>=13</a:t>
            </a: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</a:rPr>
              <a:t>，</a:t>
            </a:r>
            <a:endParaRPr lang="en-US" altLang="zh-CN" sz="2400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</a:rPr>
              <a:t>所以</a:t>
            </a:r>
            <a:r>
              <a:rPr lang="en-US" altLang="zh-CN" sz="2400" dirty="0">
                <a:solidFill>
                  <a:srgbClr val="0000FF"/>
                </a:solidFill>
                <a:latin typeface="Times New Roman" panose="02020603050405020304" pitchFamily="18" charset="0"/>
              </a:rPr>
              <a:t>13-8=5</a:t>
            </a:r>
            <a:r>
              <a:rPr lang="zh-CN" altLang="en-US" sz="2400" dirty="0">
                <a:solidFill>
                  <a:srgbClr val="0000FF"/>
                </a:solidFill>
                <a:latin typeface="Times New Roman" panose="02020603050405020304" pitchFamily="18" charset="0"/>
              </a:rPr>
              <a:t>。</a:t>
            </a:r>
            <a:endParaRPr lang="zh-CN" altLang="en-US" sz="2400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1267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-33338" y="2425700"/>
            <a:ext cx="2406651" cy="336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图片 30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481388" y="2343150"/>
            <a:ext cx="1882775" cy="322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0" name="AutoShape 2"/>
          <p:cNvSpPr>
            <a:spLocks noChangeArrowheads="1"/>
          </p:cNvSpPr>
          <p:nvPr/>
        </p:nvSpPr>
        <p:spPr bwMode="auto">
          <a:xfrm>
            <a:off x="5372100" y="1344613"/>
            <a:ext cx="647700" cy="647700"/>
          </a:xfrm>
          <a:prstGeom prst="roundRect">
            <a:avLst>
              <a:gd name="adj" fmla="val 25981"/>
            </a:avLst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2886075" y="1344613"/>
            <a:ext cx="649288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4000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en-US" altLang="zh-CN" sz="4000">
                <a:latin typeface="Times New Roman" panose="02020603050405020304" pitchFamily="18" charset="0"/>
                <a:ea typeface="楷体" panose="02010609060101010101" pitchFamily="49" charset="-122"/>
              </a:rPr>
              <a:t>3</a:t>
            </a:r>
            <a:endParaRPr lang="zh-CN" altLang="en-US" sz="4000"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3606800" y="1344613"/>
            <a:ext cx="649288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4000">
                <a:latin typeface="Times New Roman" panose="02020603050405020304" pitchFamily="18" charset="0"/>
                <a:ea typeface="楷体" panose="02010609060101010101" pitchFamily="49" charset="-122"/>
              </a:rPr>
              <a:t>－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4144963" y="1343025"/>
            <a:ext cx="649287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4000">
                <a:latin typeface="Times New Roman" panose="02020603050405020304" pitchFamily="18" charset="0"/>
                <a:ea typeface="楷体" panose="02010609060101010101" pitchFamily="49" charset="-122"/>
              </a:rPr>
              <a:t>8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4722813" y="1343025"/>
            <a:ext cx="649287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4000">
                <a:latin typeface="Times New Roman" panose="02020603050405020304" pitchFamily="18" charset="0"/>
                <a:ea typeface="楷体" panose="02010609060101010101" pitchFamily="49" charset="-122"/>
              </a:rPr>
              <a:t>＝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295" name="Text Box 7"/>
          <p:cNvSpPr txBox="1">
            <a:spLocks noChangeArrowheads="1"/>
          </p:cNvSpPr>
          <p:nvPr/>
        </p:nvSpPr>
        <p:spPr bwMode="auto">
          <a:xfrm>
            <a:off x="5372100" y="1346200"/>
            <a:ext cx="649288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4000">
                <a:latin typeface="Times New Roman" panose="02020603050405020304" pitchFamily="18" charset="0"/>
                <a:ea typeface="楷体" panose="02010609060101010101" pitchFamily="49" charset="-122"/>
              </a:rPr>
              <a:t>5</a:t>
            </a:r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379" name="Picture 19" descr="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78350" y="4252913"/>
            <a:ext cx="554038" cy="233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80" name="Picture 20" descr="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84700" y="4048125"/>
            <a:ext cx="554038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81" name="Picture 21" descr="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78350" y="3857625"/>
            <a:ext cx="554038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82" name="Picture 22" descr="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83113" y="3659188"/>
            <a:ext cx="554037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83" name="Picture 23" descr="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78350" y="3455988"/>
            <a:ext cx="554038" cy="233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84" name="Picture 24" descr="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83113" y="3254375"/>
            <a:ext cx="554037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85" name="Picture 25" descr="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84700" y="3054350"/>
            <a:ext cx="554038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86" name="Picture 26" descr="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78350" y="2851150"/>
            <a:ext cx="554038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87" name="Picture 27" descr="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84700" y="2647950"/>
            <a:ext cx="554038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88" name="Picture 28" descr="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78350" y="2436813"/>
            <a:ext cx="554038" cy="233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89" name="AutoShape 29"/>
          <p:cNvSpPr>
            <a:spLocks noChangeArrowheads="1"/>
          </p:cNvSpPr>
          <p:nvPr/>
        </p:nvSpPr>
        <p:spPr bwMode="auto">
          <a:xfrm>
            <a:off x="4579938" y="2454275"/>
            <a:ext cx="552450" cy="1619250"/>
          </a:xfrm>
          <a:prstGeom prst="roundRect">
            <a:avLst>
              <a:gd name="adj" fmla="val 17958"/>
            </a:avLst>
          </a:prstGeom>
          <a:noFill/>
          <a:ln w="38100">
            <a:solidFill>
              <a:srgbClr val="0066FF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378" name="Picture 18" descr="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883025" y="4868863"/>
            <a:ext cx="358775" cy="233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8" name="Picture 18" descr="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67250" y="4875213"/>
            <a:ext cx="358775" cy="233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9" name="Picture 18" descr="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65663" y="4670425"/>
            <a:ext cx="358775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10" name="Picture 18" descr="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65663" y="4470400"/>
            <a:ext cx="358775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2000"/>
                                        <p:tgtEl>
                                          <p:spTgt spid="15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15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3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3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3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3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3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000"/>
                            </p:stCondLst>
                            <p:childTnLst>
                              <p:par>
                                <p:cTn id="3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3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3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3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3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8000"/>
                            </p:stCondLst>
                            <p:childTnLst>
                              <p:par>
                                <p:cTn id="4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9000"/>
                            </p:stCondLst>
                            <p:childTnLst>
                              <p:par>
                                <p:cTn id="4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0"/>
                            </p:stCondLst>
                            <p:childTnLst>
                              <p:par>
                                <p:cTn id="5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1000"/>
                            </p:stCondLst>
                            <p:childTnLst>
                              <p:par>
                                <p:cTn id="5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1000"/>
                                        <p:tgtEl>
                                          <p:spTgt spid="15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1000"/>
                                        <p:tgtEl>
                                          <p:spTgt spid="153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/>
                                        <p:tgtEl>
                                          <p:spTgt spid="15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15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1000"/>
                                        <p:tgtEl>
                                          <p:spTgt spid="153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153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153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1000"/>
                                        <p:tgtEl>
                                          <p:spTgt spid="153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/>
                                        <p:tgtEl>
                                          <p:spTgt spid="153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/>
                                        <p:tgtEl>
                                          <p:spTgt spid="153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1000"/>
                                        <p:tgtEl>
                                          <p:spTgt spid="153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/>
                                        <p:tgtEl>
                                          <p:spTgt spid="153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/>
                                        <p:tgtEl>
                                          <p:spTgt spid="153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1000"/>
                                        <p:tgtEl>
                                          <p:spTgt spid="153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/>
                                        <p:tgtEl>
                                          <p:spTgt spid="15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15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1000"/>
                                        <p:tgtEl>
                                          <p:spTgt spid="153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/>
                                        <p:tgtEl>
                                          <p:spTgt spid="15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/>
                                        <p:tgtEl>
                                          <p:spTgt spid="15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1000"/>
                                        <p:tgtEl>
                                          <p:spTgt spid="153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/>
                                        <p:tgtEl>
                                          <p:spTgt spid="15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/>
                                        <p:tgtEl>
                                          <p:spTgt spid="15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1000"/>
                                        <p:tgtEl>
                                          <p:spTgt spid="153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/>
                                        <p:tgtEl>
                                          <p:spTgt spid="15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/>
                                        <p:tgtEl>
                                          <p:spTgt spid="15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4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1000"/>
                                        <p:tgtEl>
                                          <p:spTgt spid="153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/>
                                        <p:tgtEl>
                                          <p:spTgt spid="15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/>
                                        <p:tgtEl>
                                          <p:spTgt spid="15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89" grpId="0" bldLvl="0" animBg="1"/>
      <p:bldP spid="15389" grpId="1" bldLvl="0" animBg="1"/>
    </p:bldLst>
  </p:timing>
</p:sld>
</file>

<file path=ppt/tags/tag1.xml><?xml version="1.0" encoding="utf-8"?>
<p:tagLst xmlns:p="http://schemas.openxmlformats.org/presentationml/2006/main">
  <p:tag name="KSO_WPP_MARK_KEY" val="61c94c86-57ce-4706-912b-a23a75561a3d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534</Words>
  <Application>WPS 演示</Application>
  <PresentationFormat>全屏显示(4:3)</PresentationFormat>
  <Paragraphs>189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0" baseType="lpstr">
      <vt:lpstr>Arial</vt:lpstr>
      <vt:lpstr>宋体</vt:lpstr>
      <vt:lpstr>Wingdings</vt:lpstr>
      <vt:lpstr>Calibri</vt:lpstr>
      <vt:lpstr>微软雅黑</vt:lpstr>
      <vt:lpstr>Times New Roman</vt:lpstr>
      <vt:lpstr>黑体</vt:lpstr>
      <vt:lpstr>楷体</vt:lpstr>
      <vt:lpstr>Arial Unicode MS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7</cp:revision>
  <dcterms:created xsi:type="dcterms:W3CDTF">2019-12-21T13:27:00Z</dcterms:created>
  <dcterms:modified xsi:type="dcterms:W3CDTF">2023-01-28T05:06:21Z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C1BE7A80DDDE44659F30474EA2F391B5</vt:lpwstr>
  </property>
</Properties>
</file>