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544" r:id="rId4"/>
    <p:sldId id="581" r:id="rId5"/>
    <p:sldId id="592" r:id="rId6"/>
    <p:sldId id="593" r:id="rId7"/>
    <p:sldId id="594" r:id="rId9"/>
    <p:sldId id="597" r:id="rId10"/>
    <p:sldId id="598" r:id="rId11"/>
    <p:sldId id="600" r:id="rId12"/>
    <p:sldId id="601" r:id="rId13"/>
    <p:sldId id="602" r:id="rId14"/>
    <p:sldId id="605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8" userDrawn="1">
          <p15:clr>
            <a:srgbClr val="A4A3A4"/>
          </p15:clr>
        </p15:guide>
        <p15:guide id="2" pos="31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6" d="100"/>
          <a:sy n="146" d="100"/>
        </p:scale>
        <p:origin x="-624" y="-90"/>
      </p:cViewPr>
      <p:guideLst>
        <p:guide orient="horz" pos="2028"/>
        <p:guide pos="312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 anchorCtr="0"/>
          <a:lstStyle/>
          <a:p>
            <a:pPr lvl="0" indent="0"/>
            <a:endParaRPr lang="zh-CN" altLang="en-US"/>
          </a:p>
        </p:txBody>
      </p:sp>
      <p:sp>
        <p:nvSpPr>
          <p:cNvPr id="13315" name="灯片编号占位符 3"/>
          <p:cNvSpPr txBox="1">
            <a:spLocks noGrp="1"/>
          </p:cNvSpPr>
          <p:nvPr/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 anchorCtr="0"/>
          <a:lstStyle/>
          <a:p>
            <a:pPr lvl="0" indent="0"/>
            <a:endParaRPr lang="zh-CN" altLang="en-US"/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0" y="635"/>
            <a:ext cx="9144000" cy="5143500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113"/>
            <a:ext cx="6858000" cy="1791427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626"/>
            <a:ext cx="6858000" cy="1242325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7250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824"/>
            <a:ext cx="7886700" cy="2140421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494"/>
            <a:ext cx="7886700" cy="112559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3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6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637"/>
            <a:ext cx="4032504" cy="3395850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637"/>
            <a:ext cx="4032504" cy="3395850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55"/>
            <a:ext cx="7886700" cy="994576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384"/>
            <a:ext cx="3868340" cy="61818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569"/>
            <a:ext cx="3868340" cy="2764563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384"/>
            <a:ext cx="3887391" cy="61818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569"/>
            <a:ext cx="3887391" cy="2764563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39"/>
            <a:ext cx="2949178" cy="120063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870"/>
            <a:ext cx="4629150" cy="365670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5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76"/>
            <a:ext cx="2949178" cy="28598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8035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39"/>
            <a:ext cx="2949178" cy="120063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870"/>
            <a:ext cx="4629150" cy="3656703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9335" indent="0">
              <a:buNone/>
              <a:defRPr sz="1125"/>
            </a:lvl5pPr>
            <a:lvl6pPr marL="1285875" indent="0">
              <a:buNone/>
              <a:defRPr sz="1125"/>
            </a:lvl6pPr>
            <a:lvl7pPr marL="1543685" indent="0">
              <a:buNone/>
              <a:defRPr sz="1125"/>
            </a:lvl7pPr>
            <a:lvl8pPr marL="1800860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76"/>
            <a:ext cx="2949178" cy="28598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8035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7250"/>
          </a:xfrm>
        </p:spPr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62"/>
            <a:ext cx="2057400" cy="4390425"/>
          </a:xfrm>
        </p:spPr>
        <p:txBody>
          <a:bodyPr vert="eaVert"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62"/>
            <a:ext cx="6052930" cy="4390425"/>
          </a:xfrm>
        </p:spPr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55"/>
            <a:ext cx="7886700" cy="994576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384"/>
            <a:ext cx="3868340" cy="61818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569"/>
            <a:ext cx="3868340" cy="2764563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384"/>
            <a:ext cx="3887391" cy="61818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569"/>
            <a:ext cx="3887391" cy="2764563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39"/>
            <a:ext cx="2949178" cy="120063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870"/>
            <a:ext cx="4629150" cy="365670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5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76"/>
            <a:ext cx="2949178" cy="28598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8035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39"/>
            <a:ext cx="2949178" cy="120063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870"/>
            <a:ext cx="4629150" cy="3656703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9335" indent="0">
              <a:buNone/>
              <a:defRPr sz="1125"/>
            </a:lvl5pPr>
            <a:lvl6pPr marL="1285875" indent="0">
              <a:buNone/>
              <a:defRPr sz="1125"/>
            </a:lvl6pPr>
            <a:lvl7pPr marL="1543685" indent="0">
              <a:buNone/>
              <a:defRPr sz="1125"/>
            </a:lvl7pPr>
            <a:lvl8pPr marL="1800860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76"/>
            <a:ext cx="2949178" cy="28598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8035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62"/>
            <a:ext cx="2057400" cy="4390425"/>
          </a:xfrm>
        </p:spPr>
        <p:txBody>
          <a:bodyPr vert="eaVert"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62"/>
            <a:ext cx="6052930" cy="4390425"/>
          </a:xfrm>
        </p:spPr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200150"/>
            <a:ext cx="8229600" cy="3397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indent="-285750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indent="-228600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indent="-228600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indent="-228600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3365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283075" y="192214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  <a:cs typeface="+mj-ea"/>
              </a:rPr>
              <a:t>第一单元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94450" y="192214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800" b="1">
                <a:latin typeface="+mj-ea"/>
                <a:ea typeface="+mj-ea"/>
                <a:cs typeface="楷体" panose="02010609060101010101" charset="-122"/>
              </a:rPr>
              <a:t>加与减（一）</a:t>
            </a:r>
            <a:endParaRPr lang="zh-CN" sz="2800" b="1"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61965" y="393065"/>
            <a:ext cx="3581400" cy="457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534025" y="427355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义务教育北师大版一年级下册</a:t>
            </a:r>
            <a:endParaRPr lang="zh-CN" altLang="en-US" sz="2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025265" y="2574290"/>
            <a:ext cx="511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714240" y="2879725"/>
            <a:ext cx="454025" cy="4540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80815" y="2788920"/>
            <a:ext cx="24041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20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rPr>
              <a:t>第 </a:t>
            </a:r>
            <a:r>
              <a:rPr lang="en-US" altLang="zh-CN" sz="3600" b="1" spc="20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rPr>
              <a:t>4 </a:t>
            </a:r>
            <a:r>
              <a:rPr lang="zh-CN" altLang="en-US" sz="3600" b="1" spc="20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rPr>
              <a:t>课时</a:t>
            </a:r>
            <a:endParaRPr lang="zh-CN" altLang="en-US" sz="3600" b="1" spc="200">
              <a:solidFill>
                <a:schemeClr val="tx1"/>
              </a:solidFill>
              <a:uFillTx/>
              <a:latin typeface="+mn-ea"/>
              <a:ea typeface="+mn-ea"/>
              <a:cs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22085" y="2794000"/>
            <a:ext cx="1661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600" b="1" dirty="0">
                <a:solidFill>
                  <a:schemeClr val="tx1"/>
                </a:solidFill>
                <a:uFillTx/>
                <a:latin typeface="+mn-ea"/>
                <a:ea typeface="+mn-ea"/>
              </a:rPr>
              <a:t>开会啦</a:t>
            </a:r>
            <a:endParaRPr lang="zh-CN" sz="3600" b="1" dirty="0">
              <a:solidFill>
                <a:schemeClr val="tx1"/>
              </a:solidFill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7" descr="2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1325" y="1284288"/>
            <a:ext cx="4525963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8" descr="27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95675" y="2814638"/>
            <a:ext cx="498475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1"/>
          <p:cNvSpPr txBox="1"/>
          <p:nvPr/>
        </p:nvSpPr>
        <p:spPr>
          <a:xfrm>
            <a:off x="658813" y="505778"/>
            <a:ext cx="50085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514350" indent="-514350" algn="just">
              <a:buFont typeface="宋体" panose="02010600030101010101" pitchFamily="2" charset="-122"/>
              <a:buAutoNum type="arabicPeriod" startAt="5"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填一填。</a:t>
            </a:r>
            <a:endParaRPr lang="zh-CN" altLang="en-US" sz="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1662113" y="2278063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2159000" y="2278063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649538" y="2278063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8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3090863" y="2278063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9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579813" y="2278063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10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108450" y="2278063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11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3770313" y="3849688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4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4210050" y="3849688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5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4741863" y="3849688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5287963" y="3849688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" name="Text Box 7"/>
          <p:cNvSpPr txBox="1"/>
          <p:nvPr/>
        </p:nvSpPr>
        <p:spPr>
          <a:xfrm>
            <a:off x="5743575" y="3849688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8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" name="Text Box 7"/>
          <p:cNvSpPr txBox="1"/>
          <p:nvPr/>
        </p:nvSpPr>
        <p:spPr>
          <a:xfrm>
            <a:off x="6281738" y="3849688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9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1"/>
      <p:bldP spid="3" grpId="1"/>
      <p:bldP spid="4" grpId="1"/>
      <p:bldP spid="5" grpId="1"/>
      <p:bldP spid="6" grpId="1"/>
      <p:bldP spid="7" grpId="1"/>
      <p:bldP spid="8" grpId="1"/>
      <p:bldP spid="9" grpId="1"/>
      <p:bldP spid="10" grpId="1"/>
      <p:bldP spid="11" grpId="1"/>
      <p:bldP spid="12" grpId="1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0" name="Text Box 16"/>
          <p:cNvSpPr txBox="1"/>
          <p:nvPr/>
        </p:nvSpPr>
        <p:spPr>
          <a:xfrm>
            <a:off x="2360295" y="1581785"/>
            <a:ext cx="44227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通过这节课的学习活动，你有什么收获？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400175" y="1214120"/>
            <a:ext cx="6075680" cy="2323465"/>
          </a:xfrm>
          <a:prstGeom prst="cloudCallout">
            <a:avLst>
              <a:gd name="adj1" fmla="val 41017"/>
              <a:gd name="adj2" fmla="val -3793"/>
            </a:avLst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32105" y="8890"/>
            <a:ext cx="1435735" cy="531495"/>
            <a:chOff x="523" y="14"/>
            <a:chExt cx="2261" cy="837"/>
          </a:xfrm>
        </p:grpSpPr>
        <p:pic>
          <p:nvPicPr>
            <p:cNvPr id="12" name="图片 11" descr="标签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23" y="14"/>
              <a:ext cx="2261" cy="83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74" y="71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000" b="1" spc="200">
                  <a:solidFill>
                    <a:schemeClr val="tx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课堂小结</a:t>
              </a:r>
              <a:endParaRPr lang="zh-CN" altLang="zh-CN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664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38000" y="12471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2105" y="8890"/>
            <a:ext cx="1435100" cy="530860"/>
            <a:chOff x="523" y="14"/>
            <a:chExt cx="2260" cy="836"/>
          </a:xfrm>
        </p:grpSpPr>
        <p:pic>
          <p:nvPicPr>
            <p:cNvPr id="4" name="图片 3" descr="标签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23" y="14"/>
              <a:ext cx="2261" cy="83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674" y="71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000" b="1" spc="200">
                  <a:solidFill>
                    <a:schemeClr val="tx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情境导入</a:t>
              </a:r>
              <a:endParaRPr lang="zh-CN" altLang="zh-CN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0241" name="图片 31" descr="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85850" y="1955800"/>
            <a:ext cx="6159500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76400" y="1304925"/>
            <a:ext cx="2319655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 descr="28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40505" y="1311910"/>
            <a:ext cx="2241550" cy="74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1" descr="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4800" y="1944370"/>
            <a:ext cx="5745480" cy="17995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6" name="组合 1"/>
          <p:cNvGrpSpPr/>
          <p:nvPr/>
        </p:nvGrpSpPr>
        <p:grpSpPr>
          <a:xfrm>
            <a:off x="891540" y="1276350"/>
            <a:ext cx="4654720" cy="835573"/>
            <a:chOff x="2318" y="1854"/>
            <a:chExt cx="8488" cy="1524"/>
          </a:xfrm>
        </p:grpSpPr>
        <p:pic>
          <p:nvPicPr>
            <p:cNvPr id="11267" name="图片 32" descr="4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318" y="1961"/>
              <a:ext cx="4181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8" name="图片 34" descr="28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37" y="1854"/>
              <a:ext cx="4269" cy="141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621665" y="209550"/>
            <a:ext cx="5125720" cy="1000125"/>
            <a:chOff x="1995" y="6037"/>
            <a:chExt cx="8072" cy="1575"/>
          </a:xfrm>
        </p:grpSpPr>
        <p:pic>
          <p:nvPicPr>
            <p:cNvPr id="11271" name="图片 11" descr="E:\周2\123\人物图\书本02 拷贝.png书本02 拷贝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8816" y="6037"/>
              <a:ext cx="1251" cy="15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6" name="AutoShape 27"/>
            <p:cNvSpPr/>
            <p:nvPr/>
          </p:nvSpPr>
          <p:spPr>
            <a:xfrm>
              <a:off x="1995" y="6545"/>
              <a:ext cx="6286" cy="805"/>
            </a:xfrm>
            <a:prstGeom prst="wedgeRoundRectCallout">
              <a:avLst>
                <a:gd name="adj1" fmla="val 56729"/>
                <a:gd name="adj2" fmla="val -1428"/>
                <a:gd name="adj3" fmla="val 16667"/>
              </a:avLst>
            </a:prstGeom>
            <a:solidFill>
              <a:srgbClr val="FFFFF2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你能发现哪些数学信息？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2105" y="8890"/>
            <a:ext cx="1435735" cy="531495"/>
            <a:chOff x="523" y="14"/>
            <a:chExt cx="2261" cy="837"/>
          </a:xfrm>
        </p:grpSpPr>
        <p:pic>
          <p:nvPicPr>
            <p:cNvPr id="4" name="图片 3" descr="标签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523" y="14"/>
              <a:ext cx="2261" cy="83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74" y="71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tx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2322" name="文本框 1"/>
          <p:cNvSpPr txBox="1"/>
          <p:nvPr/>
        </p:nvSpPr>
        <p:spPr>
          <a:xfrm>
            <a:off x="869315" y="3756660"/>
            <a:ext cx="2266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①有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1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324" name="组合 3"/>
          <p:cNvGrpSpPr/>
          <p:nvPr/>
        </p:nvGrpSpPr>
        <p:grpSpPr>
          <a:xfrm flipH="1">
            <a:off x="6629751" y="1733550"/>
            <a:ext cx="2110988" cy="2545080"/>
            <a:chOff x="371" y="-1137"/>
            <a:chExt cx="3324" cy="4008"/>
          </a:xfrm>
        </p:grpSpPr>
        <p:pic>
          <p:nvPicPr>
            <p:cNvPr id="12327" name="图片 11" descr="E:\周2\123\人物图\兔子3 拷贝.png兔子3 拷贝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flipH="1">
              <a:off x="371" y="906"/>
              <a:ext cx="1525" cy="19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8" name="AutoShape 27"/>
            <p:cNvSpPr/>
            <p:nvPr/>
          </p:nvSpPr>
          <p:spPr>
            <a:xfrm>
              <a:off x="633" y="-1137"/>
              <a:ext cx="3062" cy="2018"/>
            </a:xfrm>
            <a:prstGeom prst="wedgeRoundRectCallout">
              <a:avLst>
                <a:gd name="adj1" fmla="val -23650"/>
                <a:gd name="adj2" fmla="val 74331"/>
                <a:gd name="adj3" fmla="val 16667"/>
              </a:avLst>
            </a:prstGeom>
            <a:solidFill>
              <a:srgbClr val="FFFFF2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just">
                <a:lnSpc>
                  <a:spcPct val="9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你能想到什么数学问题？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文本框 1"/>
          <p:cNvSpPr txBox="1"/>
          <p:nvPr/>
        </p:nvSpPr>
        <p:spPr>
          <a:xfrm>
            <a:off x="838200" y="4324350"/>
            <a:ext cx="2266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②有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把椅子。</a:t>
            </a:r>
            <a:endParaRPr lang="zh-CN" altLang="en-US" sz="1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709035" y="3759835"/>
            <a:ext cx="4560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①每人坐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把椅子，够吗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1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3716655" y="4331970"/>
            <a:ext cx="4560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②还缺几把椅子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1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2" grpId="0"/>
      <p:bldP spid="10" grpId="0"/>
      <p:bldP spid="1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2167890" y="2887028"/>
            <a:ext cx="4286250" cy="1257300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1720" y="4435158"/>
            <a:ext cx="37401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just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答：还缺</a:t>
            </a:r>
            <a:r>
              <a:rPr lang="zh-CN" altLang="en-US" sz="2800" u="sng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把椅子。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0901" name="图片 6" descr="1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36153" y="3015615"/>
            <a:ext cx="506412" cy="38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2" name="图片 7" descr="1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59965" y="3544253"/>
            <a:ext cx="442913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椭圆 12"/>
          <p:cNvSpPr/>
          <p:nvPr/>
        </p:nvSpPr>
        <p:spPr>
          <a:xfrm>
            <a:off x="2839403" y="304419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52140" y="304419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64878" y="304419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83965" y="3044190"/>
            <a:ext cx="269875" cy="271463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04640" y="3052128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18965" y="3052128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22178" y="3052128"/>
            <a:ext cx="271463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041265" y="3052128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58765" y="305054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673090" y="305054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982653" y="3050540"/>
            <a:ext cx="269875" cy="269875"/>
          </a:xfrm>
          <a:prstGeom prst="ellipse">
            <a:avLst/>
          </a:prstGeom>
          <a:noFill/>
          <a:ln>
            <a:solidFill>
              <a:srgbClr val="36B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2839403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3153728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3456940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3772853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4090353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等腰三角形 31"/>
          <p:cNvSpPr/>
          <p:nvPr/>
        </p:nvSpPr>
        <p:spPr>
          <a:xfrm>
            <a:off x="4415790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4725353" y="3734753"/>
            <a:ext cx="269875" cy="214313"/>
          </a:xfrm>
          <a:prstGeom prst="triangle">
            <a:avLst/>
          </a:prstGeom>
          <a:noFill/>
          <a:ln>
            <a:solidFill>
              <a:srgbClr val="F4B3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66378" y="3341053"/>
            <a:ext cx="598487" cy="336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82290" y="3329940"/>
            <a:ext cx="596900" cy="336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91853" y="3323590"/>
            <a:ext cx="596900" cy="3349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12528" y="3323590"/>
            <a:ext cx="598487" cy="3349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15740" y="3317240"/>
            <a:ext cx="598488" cy="336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49115" y="3318828"/>
            <a:ext cx="598488" cy="3349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47565" y="3318828"/>
            <a:ext cx="598488" cy="3349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en-US" altLang="zh-CN" sz="270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270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 Box 8"/>
          <p:cNvSpPr txBox="1"/>
          <p:nvPr/>
        </p:nvSpPr>
        <p:spPr>
          <a:xfrm>
            <a:off x="2712720" y="4457383"/>
            <a:ext cx="485775" cy="4143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700">
                <a:solidFill>
                  <a:srgbClr val="7030A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4</a:t>
            </a:r>
            <a:endParaRPr lang="zh-CN" altLang="en-US" sz="27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2" name="文本框 1"/>
          <p:cNvSpPr txBox="1"/>
          <p:nvPr/>
        </p:nvSpPr>
        <p:spPr>
          <a:xfrm>
            <a:off x="384175" y="208280"/>
            <a:ext cx="4582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①每人坐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把椅子，够吗？</a:t>
            </a:r>
            <a:endParaRPr lang="zh-CN" altLang="en-US" sz="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324" name="组合 3"/>
          <p:cNvGrpSpPr/>
          <p:nvPr/>
        </p:nvGrpSpPr>
        <p:grpSpPr>
          <a:xfrm flipH="1">
            <a:off x="4669152" y="397510"/>
            <a:ext cx="4012401" cy="1040765"/>
            <a:chOff x="2125" y="2038"/>
            <a:chExt cx="6318" cy="1639"/>
          </a:xfrm>
        </p:grpSpPr>
        <p:pic>
          <p:nvPicPr>
            <p:cNvPr id="12327" name="图片 11" descr="E:\周2\123\新画人物图\女01 11拷贝.png女01 11拷贝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2125" y="2038"/>
              <a:ext cx="1388" cy="16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8" name="AutoShape 27"/>
            <p:cNvSpPr/>
            <p:nvPr/>
          </p:nvSpPr>
          <p:spPr>
            <a:xfrm>
              <a:off x="3945" y="2102"/>
              <a:ext cx="4498" cy="1499"/>
            </a:xfrm>
            <a:prstGeom prst="wedgeRoundRectCallout">
              <a:avLst>
                <a:gd name="adj1" fmla="val -59280"/>
                <a:gd name="adj2" fmla="val 8438"/>
                <a:gd name="adj3" fmla="val 16667"/>
              </a:avLst>
            </a:prstGeom>
            <a:solidFill>
              <a:srgbClr val="FFFFF2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just">
                <a:lnSpc>
                  <a:spcPct val="10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共有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11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人，才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把椅子，不够。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4" name="文本框 1"/>
          <p:cNvSpPr txBox="1"/>
          <p:nvPr/>
        </p:nvSpPr>
        <p:spPr>
          <a:xfrm>
            <a:off x="397510" y="780415"/>
            <a:ext cx="3337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②还缺几把椅子？</a:t>
            </a:r>
            <a:endParaRPr lang="zh-CN" altLang="en-US" sz="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3400" y="1326515"/>
            <a:ext cx="3785870" cy="1809115"/>
            <a:chOff x="120" y="2266"/>
            <a:chExt cx="5962" cy="2849"/>
          </a:xfrm>
        </p:grpSpPr>
        <p:pic>
          <p:nvPicPr>
            <p:cNvPr id="5" name="图片 4" descr="8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320" y="2266"/>
              <a:ext cx="4762" cy="21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9" name="图片 13" descr="E:\周2\123\新画人物图\男044 拷贝.png男044 拷贝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20" y="3147"/>
              <a:ext cx="1431" cy="19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圆角矩形 23"/>
          <p:cNvSpPr/>
          <p:nvPr/>
        </p:nvSpPr>
        <p:spPr>
          <a:xfrm>
            <a:off x="6709728" y="3220085"/>
            <a:ext cx="2092325" cy="533400"/>
          </a:xfrm>
          <a:prstGeom prst="roundRect">
            <a:avLst/>
          </a:prstGeom>
          <a:solidFill>
            <a:srgbClr val="7ED7A1">
              <a:alpha val="8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一一对应法</a:t>
            </a:r>
            <a:endParaRPr lang="zh-CN" altLang="en-US" sz="2800" strike="noStrike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3" descr="1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45335" y="2876550"/>
            <a:ext cx="1689735" cy="813435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</p:pic>
      <p:sp>
        <p:nvSpPr>
          <p:cNvPr id="5" name="AutoShape 27"/>
          <p:cNvSpPr/>
          <p:nvPr/>
        </p:nvSpPr>
        <p:spPr>
          <a:xfrm>
            <a:off x="1450023" y="1826578"/>
            <a:ext cx="7265987" cy="668337"/>
          </a:xfrm>
          <a:prstGeom prst="wedgeRoundRectCallout">
            <a:avLst>
              <a:gd name="adj1" fmla="val -53486"/>
              <a:gd name="adj2" fmla="val -7944"/>
              <a:gd name="adj3" fmla="val 16667"/>
            </a:avLst>
          </a:prstGeom>
          <a:solidFill>
            <a:srgbClr val="FFFFF2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你能列式解决问题吗？下面的列式你同意吗？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5400" y="3019425"/>
            <a:ext cx="3154680" cy="1124585"/>
          </a:xfrm>
          <a:prstGeom prst="rect">
            <a:avLst/>
          </a:prstGeom>
          <a:solidFill>
            <a:srgbClr val="FDD7EC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比较两个数量的多少可以用减法解决。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3" name="图片 4" descr="C:\Users\Administrator\Desktop\新画人物图\老师3 拷贝.png老师3 拷贝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217805" y="1631315"/>
            <a:ext cx="1308735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"/>
          <p:cNvSpPr txBox="1"/>
          <p:nvPr/>
        </p:nvSpPr>
        <p:spPr>
          <a:xfrm>
            <a:off x="384175" y="208280"/>
            <a:ext cx="4582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①每人坐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把椅子，够吗？</a:t>
            </a:r>
            <a:endParaRPr lang="zh-CN" altLang="en-US" sz="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324" name="组合 3"/>
          <p:cNvGrpSpPr/>
          <p:nvPr/>
        </p:nvGrpSpPr>
        <p:grpSpPr>
          <a:xfrm flipH="1">
            <a:off x="4669152" y="397510"/>
            <a:ext cx="4012401" cy="1040765"/>
            <a:chOff x="2125" y="2038"/>
            <a:chExt cx="6318" cy="1639"/>
          </a:xfrm>
        </p:grpSpPr>
        <p:pic>
          <p:nvPicPr>
            <p:cNvPr id="12327" name="图片 11" descr="E:\周2\123\新画人物图\女01 11拷贝.png女01 11拷贝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2125" y="2038"/>
              <a:ext cx="1388" cy="16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8" name="AutoShape 27"/>
            <p:cNvSpPr/>
            <p:nvPr/>
          </p:nvSpPr>
          <p:spPr>
            <a:xfrm>
              <a:off x="3945" y="2102"/>
              <a:ext cx="4498" cy="1499"/>
            </a:xfrm>
            <a:prstGeom prst="wedgeRoundRectCallout">
              <a:avLst>
                <a:gd name="adj1" fmla="val -59280"/>
                <a:gd name="adj2" fmla="val 8438"/>
                <a:gd name="adj3" fmla="val 16667"/>
              </a:avLst>
            </a:prstGeom>
            <a:solidFill>
              <a:srgbClr val="FFFFF2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just">
                <a:lnSpc>
                  <a:spcPct val="10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共有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11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人，才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把椅子，不够。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6" name="文本框 1"/>
          <p:cNvSpPr txBox="1"/>
          <p:nvPr/>
        </p:nvSpPr>
        <p:spPr>
          <a:xfrm>
            <a:off x="397510" y="780415"/>
            <a:ext cx="3337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②还缺几把椅子？</a:t>
            </a:r>
            <a:endParaRPr lang="zh-CN" altLang="en-US" sz="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442" y="3866833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just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11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（把）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4323" y="4476433"/>
            <a:ext cx="3205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just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答：还缺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把椅子。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5" descr="1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1150" y="1606550"/>
            <a:ext cx="8631238" cy="1692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3"/>
          <p:cNvGrpSpPr/>
          <p:nvPr/>
        </p:nvGrpSpPr>
        <p:grpSpPr>
          <a:xfrm>
            <a:off x="658813" y="781050"/>
            <a:ext cx="7966710" cy="576263"/>
            <a:chOff x="1038" y="1230"/>
            <a:chExt cx="12545" cy="908"/>
          </a:xfrm>
        </p:grpSpPr>
        <p:sp>
          <p:nvSpPr>
            <p:cNvPr id="19459" name="文本框 1"/>
            <p:cNvSpPr txBox="1"/>
            <p:nvPr/>
          </p:nvSpPr>
          <p:spPr>
            <a:xfrm>
              <a:off x="1038" y="1273"/>
              <a:ext cx="125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marL="514350" indent="-514350" algn="just">
                <a:buFont typeface="宋体" panose="02010600030101010101" pitchFamily="2" charset="-122"/>
                <a:buAutoNum type="arabicPeriod"/>
              </a:pPr>
              <a:r>
                <a:rPr lang="zh-CN" altLang="en-US" sz="2800">
                  <a:latin typeface="黑体" panose="02010609060101010101" pitchFamily="2" charset="-122"/>
                  <a:ea typeface="黑体" panose="02010609060101010101" pitchFamily="2" charset="-122"/>
                </a:rPr>
                <a:t>每人</a:t>
              </a:r>
              <a:r>
                <a:rPr lang="en-US" altLang="zh-CN" sz="280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800">
                  <a:latin typeface="黑体" panose="02010609060101010101" pitchFamily="2" charset="-122"/>
                  <a:ea typeface="黑体" panose="02010609060101010101" pitchFamily="2" charset="-122"/>
                </a:rPr>
                <a:t>把   ，还差几把？</a:t>
              </a:r>
              <a:endParaRPr lang="zh-CN" altLang="en-US" sz="1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9460" name="图片 14" descr="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953" y="1230"/>
              <a:ext cx="775" cy="9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" name="文本框 19"/>
          <p:cNvSpPr txBox="1"/>
          <p:nvPr/>
        </p:nvSpPr>
        <p:spPr>
          <a:xfrm>
            <a:off x="2057559" y="3790950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just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答：还差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1441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椭圆 20"/>
          <p:cNvSpPr/>
          <p:nvPr/>
        </p:nvSpPr>
        <p:spPr>
          <a:xfrm>
            <a:off x="1544638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椭圆 21"/>
          <p:cNvSpPr/>
          <p:nvPr/>
        </p:nvSpPr>
        <p:spPr>
          <a:xfrm>
            <a:off x="206216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椭圆 22"/>
          <p:cNvSpPr/>
          <p:nvPr/>
        </p:nvSpPr>
        <p:spPr>
          <a:xfrm>
            <a:off x="257651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4" name="椭圆 23"/>
          <p:cNvSpPr/>
          <p:nvPr/>
        </p:nvSpPr>
        <p:spPr>
          <a:xfrm>
            <a:off x="311626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5" name="椭圆 24"/>
          <p:cNvSpPr/>
          <p:nvPr/>
        </p:nvSpPr>
        <p:spPr>
          <a:xfrm>
            <a:off x="362426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6" name="椭圆 25"/>
          <p:cNvSpPr/>
          <p:nvPr/>
        </p:nvSpPr>
        <p:spPr>
          <a:xfrm>
            <a:off x="4176713" y="1509713"/>
            <a:ext cx="487363" cy="117316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椭圆 26"/>
          <p:cNvSpPr/>
          <p:nvPr/>
        </p:nvSpPr>
        <p:spPr>
          <a:xfrm>
            <a:off x="2555875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8" name="椭圆 27"/>
          <p:cNvSpPr/>
          <p:nvPr/>
        </p:nvSpPr>
        <p:spPr>
          <a:xfrm>
            <a:off x="3105150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9" name="椭圆 28"/>
          <p:cNvSpPr/>
          <p:nvPr/>
        </p:nvSpPr>
        <p:spPr>
          <a:xfrm>
            <a:off x="3705225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0" name="椭圆 29"/>
          <p:cNvSpPr/>
          <p:nvPr/>
        </p:nvSpPr>
        <p:spPr>
          <a:xfrm>
            <a:off x="4254500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1" name="椭圆 30"/>
          <p:cNvSpPr/>
          <p:nvPr/>
        </p:nvSpPr>
        <p:spPr>
          <a:xfrm>
            <a:off x="4803775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2" name="椭圆 31"/>
          <p:cNvSpPr/>
          <p:nvPr/>
        </p:nvSpPr>
        <p:spPr>
          <a:xfrm>
            <a:off x="5381625" y="2946400"/>
            <a:ext cx="400050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3" name="椭圆 32"/>
          <p:cNvSpPr/>
          <p:nvPr/>
        </p:nvSpPr>
        <p:spPr>
          <a:xfrm>
            <a:off x="5946775" y="2946400"/>
            <a:ext cx="398463" cy="404813"/>
          </a:xfrm>
          <a:prstGeom prst="ellipse">
            <a:avLst/>
          </a:prstGeom>
          <a:noFill/>
          <a:ln>
            <a:solidFill>
              <a:srgbClr val="0E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3" name="组合 2"/>
          <p:cNvGrpSpPr/>
          <p:nvPr/>
        </p:nvGrpSpPr>
        <p:grpSpPr>
          <a:xfrm>
            <a:off x="332105" y="8890"/>
            <a:ext cx="1435735" cy="531495"/>
            <a:chOff x="523" y="14"/>
            <a:chExt cx="2261" cy="837"/>
          </a:xfrm>
        </p:grpSpPr>
        <p:pic>
          <p:nvPicPr>
            <p:cNvPr id="5" name="图片 4" descr="标签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23" y="14"/>
              <a:ext cx="2261" cy="8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4" y="71"/>
              <a:ext cx="1614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>
                  <a:solidFill>
                    <a:schemeClr val="tx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练一练</a:t>
              </a:r>
              <a:endPara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 descr="1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3860" y="308293"/>
            <a:ext cx="37941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4" descr="20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698" y="711518"/>
            <a:ext cx="3325812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5" descr="2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6248" y="309880"/>
            <a:ext cx="4330700" cy="2484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383858" y="2423478"/>
            <a:ext cx="7513637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（个） 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363" y="3602355"/>
            <a:ext cx="751363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）把这些苹果给兔子，够不够？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algn="just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460" y="3026410"/>
            <a:ext cx="35820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  答：还缺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5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个苹果。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84772" y="4477385"/>
            <a:ext cx="5728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     答：把这些苹果给兔子，够。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6718" y="4020820"/>
            <a:ext cx="1438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6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79695" y="4477385"/>
            <a:ext cx="34042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（答案不唯一）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3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7" descr="22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92"/>
          <a:stretch>
            <a:fillRect/>
          </a:stretch>
        </p:blipFill>
        <p:spPr>
          <a:xfrm>
            <a:off x="273050" y="1098550"/>
            <a:ext cx="8469313" cy="205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7"/>
          <p:cNvSpPr txBox="1"/>
          <p:nvPr/>
        </p:nvSpPr>
        <p:spPr>
          <a:xfrm>
            <a:off x="1897063" y="1773238"/>
            <a:ext cx="728662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4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3848100" y="1773238"/>
            <a:ext cx="728663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5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5799138" y="1773238"/>
            <a:ext cx="728662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7750175" y="1773238"/>
            <a:ext cx="728663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9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1882775" y="2338388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9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833813" y="2338388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5784850" y="2338388"/>
            <a:ext cx="728663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3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7737475" y="2338388"/>
            <a:ext cx="727075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8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2538" name="图片 7" descr="22.png"/>
          <p:cNvPicPr>
            <a:picLocks noChangeAspect="1"/>
          </p:cNvPicPr>
          <p:nvPr/>
        </p:nvPicPr>
        <p:blipFill>
          <a:blip r:embed="rId2" cstate="email"/>
          <a:srcRect l="-32843"/>
          <a:stretch>
            <a:fillRect/>
          </a:stretch>
        </p:blipFill>
        <p:spPr>
          <a:xfrm>
            <a:off x="374650" y="844550"/>
            <a:ext cx="500063" cy="51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1"/>
      <p:bldP spid="2" grpId="1"/>
      <p:bldP spid="3" grpId="1"/>
      <p:bldP spid="4" grpId="1"/>
      <p:bldP spid="5" grpId="1"/>
      <p:bldP spid="6" grpId="1"/>
      <p:bldP spid="7" grpId="1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" descr="24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325" y="1558925"/>
            <a:ext cx="8413750" cy="1844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4" name="组合 1"/>
          <p:cNvGrpSpPr/>
          <p:nvPr/>
        </p:nvGrpSpPr>
        <p:grpSpPr>
          <a:xfrm>
            <a:off x="658813" y="808038"/>
            <a:ext cx="5008562" cy="522287"/>
            <a:chOff x="1038" y="1273"/>
            <a:chExt cx="7887" cy="822"/>
          </a:xfrm>
        </p:grpSpPr>
        <p:pic>
          <p:nvPicPr>
            <p:cNvPr id="23555" name="图片 3" descr="23.png"/>
            <p:cNvPicPr>
              <a:picLocks noChangeAspect="1"/>
            </p:cNvPicPr>
            <p:nvPr/>
          </p:nvPicPr>
          <p:blipFill>
            <a:blip r:embed="rId2" cstate="email"/>
            <a:srcRect b="-8249"/>
            <a:stretch>
              <a:fillRect/>
            </a:stretch>
          </p:blipFill>
          <p:spPr>
            <a:xfrm>
              <a:off x="1923" y="1362"/>
              <a:ext cx="600" cy="6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文本框 1"/>
            <p:cNvSpPr txBox="1"/>
            <p:nvPr/>
          </p:nvSpPr>
          <p:spPr>
            <a:xfrm>
              <a:off x="1038" y="1273"/>
              <a:ext cx="78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marL="514350" indent="-514350" algn="just">
                <a:buFont typeface="宋体" panose="02010600030101010101" pitchFamily="2" charset="-122"/>
                <a:buAutoNum type="arabicPeriod" startAt="4"/>
              </a:pPr>
              <a:r>
                <a:rPr lang="en-US" altLang="zh-CN" sz="2800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800">
                  <a:latin typeface="黑体" panose="02010609060101010101" pitchFamily="2" charset="-122"/>
                  <a:ea typeface="黑体" panose="02010609060101010101" pitchFamily="2" charset="-122"/>
                </a:rPr>
                <a:t>里填几？</a:t>
              </a:r>
              <a:endParaRPr lang="zh-CN" altLang="en-US" sz="1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391" name="Text Box 7"/>
          <p:cNvSpPr txBox="1"/>
          <p:nvPr/>
        </p:nvSpPr>
        <p:spPr>
          <a:xfrm>
            <a:off x="1744663" y="2035175"/>
            <a:ext cx="728662" cy="4302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4251325" y="2035175"/>
            <a:ext cx="728663" cy="4302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6288088" y="2035175"/>
            <a:ext cx="728662" cy="4302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2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354263" y="2678113"/>
            <a:ext cx="728662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6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4859338" y="2678113"/>
            <a:ext cx="728662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7424738" y="2678113"/>
            <a:ext cx="728662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2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1"/>
      <p:bldP spid="6" grpId="1"/>
      <p:bldP spid="7" grpId="1"/>
      <p:bldP spid="8" grpId="1"/>
      <p:bldP spid="9" grpId="1"/>
      <p:bldP spid="10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20fcfa0-4876-430b-968a-66c2b28bb9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</Words>
  <Application>WPS 演示</Application>
  <PresentationFormat>全屏显示(16:9)</PresentationFormat>
  <Paragraphs>146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楷体_GB2312</vt:lpstr>
      <vt:lpstr>新宋体</vt:lpstr>
      <vt:lpstr>Times New Roman</vt:lpstr>
      <vt:lpstr>Arial</vt:lpstr>
      <vt:lpstr>Arial Unicode MS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2022-01-10T22:27:00Z</cp:lastPrinted>
  <dcterms:created xsi:type="dcterms:W3CDTF">2022-01-10T22:27:00Z</dcterms:created>
  <dcterms:modified xsi:type="dcterms:W3CDTF">2023-01-28T05:08:05Z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7B4AF2DD2E104A3CB41911628580C520</vt:lpwstr>
  </property>
  <property fmtid="{D5CDD505-2E9C-101B-9397-08002B2CF9AE}" pid="7" name="KSOProductBuildVer">
    <vt:lpwstr>2052-11.1.0.13703</vt:lpwstr>
  </property>
</Properties>
</file>