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70" r:id="rId3"/>
    <p:sldId id="510" r:id="rId4"/>
    <p:sldId id="472" r:id="rId5"/>
    <p:sldId id="556" r:id="rId7"/>
    <p:sldId id="557" r:id="rId8"/>
    <p:sldId id="533" r:id="rId9"/>
    <p:sldId id="558" r:id="rId10"/>
    <p:sldId id="559" r:id="rId11"/>
    <p:sldId id="540" r:id="rId12"/>
    <p:sldId id="560" r:id="rId13"/>
    <p:sldId id="561" r:id="rId14"/>
    <p:sldId id="542" r:id="rId15"/>
    <p:sldId id="543" r:id="rId16"/>
    <p:sldId id="568" r:id="rId17"/>
    <p:sldId id="569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5" userDrawn="1">
          <p15:clr>
            <a:srgbClr val="A4A3A4"/>
          </p15:clr>
        </p15:guide>
        <p15:guide id="2" pos="29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95"/>
        <p:guide pos="29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232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加与减（一） 跳伞表演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11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2.xml"/><Relationship Id="rId3" Type="http://schemas.openxmlformats.org/officeDocument/2006/relationships/slide" Target="slide3.xml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26.jpe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slide" Target="slide1.xml"/><Relationship Id="rId7" Type="http://schemas.openxmlformats.org/officeDocument/2006/relationships/image" Target="../media/image46.jpeg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48.png"/><Relationship Id="rId1" Type="http://schemas.openxmlformats.org/officeDocument/2006/relationships/image" Target="../media/image47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18.emf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openxmlformats.org/officeDocument/2006/relationships/image" Target="../media/image18.emf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18.emf"/><Relationship Id="rId2" Type="http://schemas.openxmlformats.org/officeDocument/2006/relationships/image" Target="../media/image19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slide" Target="slide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5" name="矩形 24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8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9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矩形 29"/>
          <p:cNvSpPr/>
          <p:nvPr/>
        </p:nvSpPr>
        <p:spPr>
          <a:xfrm>
            <a:off x="0" y="1283813"/>
            <a:ext cx="9144000" cy="133113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跳伞表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演</a:t>
            </a:r>
            <a:endParaRPr lang="en-US" altLang="zh-CN" sz="5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53998" y="535273"/>
            <a:ext cx="2610330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加与减（一）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4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5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单圆角矩形 36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单圆角矩形 37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单圆角矩形 38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单圆角矩形 39">
            <a:hlinkClick r:id="rId3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单圆角矩形 40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圆角矩形 41">
            <a:hlinkClick r:id="rId4" action="ppaction://hlinksldjump"/>
          </p:cNvPr>
          <p:cNvSpPr/>
          <p:nvPr/>
        </p:nvSpPr>
        <p:spPr>
          <a:xfrm>
            <a:off x="1259632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9552" y="1275606"/>
            <a:ext cx="4246880" cy="246126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220072" y="1354326"/>
            <a:ext cx="3511550" cy="1361440"/>
            <a:chOff x="2901913" y="3749307"/>
            <a:chExt cx="2785058" cy="1361463"/>
          </a:xfrm>
          <a:noFill/>
        </p:grpSpPr>
        <p:sp>
          <p:nvSpPr>
            <p:cNvPr id="7" name="AutoShape 27"/>
            <p:cNvSpPr>
              <a:spLocks noChangeArrowheads="1"/>
            </p:cNvSpPr>
            <p:nvPr/>
          </p:nvSpPr>
          <p:spPr bwMode="auto">
            <a:xfrm>
              <a:off x="2901913" y="3749307"/>
              <a:ext cx="2785058" cy="1361463"/>
            </a:xfrm>
            <a:prstGeom prst="cloudCallout">
              <a:avLst>
                <a:gd name="adj1" fmla="val 17021"/>
                <a:gd name="adj2" fmla="val 9894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141459" y="3903611"/>
              <a:ext cx="2207792" cy="9036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   多几个？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或   比   少几个？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56"/>
          <p:cNvSpPr txBox="1">
            <a:spLocks noChangeArrowheads="1"/>
          </p:cNvSpPr>
          <p:nvPr/>
        </p:nvSpPr>
        <p:spPr bwMode="auto">
          <a:xfrm>
            <a:off x="968177" y="2889141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6"/>
          <p:cNvSpPr txBox="1">
            <a:spLocks noChangeArrowheads="1"/>
          </p:cNvSpPr>
          <p:nvPr/>
        </p:nvSpPr>
        <p:spPr bwMode="auto">
          <a:xfrm>
            <a:off x="1614607" y="2889141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2143562" y="2889141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6"/>
          <p:cNvSpPr txBox="1">
            <a:spLocks noChangeArrowheads="1"/>
          </p:cNvSpPr>
          <p:nvPr/>
        </p:nvSpPr>
        <p:spPr bwMode="auto">
          <a:xfrm>
            <a:off x="3010337" y="2877711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26522" y="1588621"/>
            <a:ext cx="285750" cy="3143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66932" y="1588621"/>
            <a:ext cx="295275" cy="3333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6997" y="2021691"/>
            <a:ext cx="295275" cy="3333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76457" y="2033121"/>
            <a:ext cx="285750" cy="314325"/>
          </a:xfrm>
          <a:prstGeom prst="rect">
            <a:avLst/>
          </a:prstGeom>
        </p:spPr>
      </p:pic>
      <p:pic>
        <p:nvPicPr>
          <p:cNvPr id="23" name="图片 22" descr="21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660232" y="2571750"/>
            <a:ext cx="2375356" cy="189852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11560" y="987574"/>
            <a:ext cx="68456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谁摘的多？多几个？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07904" y="1419622"/>
            <a:ext cx="5199805" cy="16644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99592" y="1753364"/>
            <a:ext cx="2382520" cy="674370"/>
            <a:chOff x="9023" y="1810"/>
            <a:chExt cx="3752" cy="1062"/>
          </a:xfrm>
          <a:noFill/>
        </p:grpSpPr>
        <p:sp>
          <p:nvSpPr>
            <p:cNvPr id="42" name="云形标注 41"/>
            <p:cNvSpPr/>
            <p:nvPr/>
          </p:nvSpPr>
          <p:spPr>
            <a:xfrm>
              <a:off x="9023" y="1810"/>
              <a:ext cx="3753" cy="1063"/>
            </a:xfrm>
            <a:prstGeom prst="roundRect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</a:rPr>
                <a:t>     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摘的多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775" y="2036"/>
              <a:ext cx="491" cy="617"/>
            </a:xfrm>
            <a:prstGeom prst="roundRect">
              <a:avLst/>
            </a:prstGeom>
            <a:grpFill/>
            <a:ln>
              <a:solidFill>
                <a:schemeClr val="accent3"/>
              </a:solidFill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2415847" y="3018403"/>
            <a:ext cx="2769870" cy="492760"/>
            <a:chOff x="3753" y="1865"/>
            <a:chExt cx="4362" cy="776"/>
          </a:xfrm>
        </p:grpSpPr>
        <p:sp>
          <p:nvSpPr>
            <p:cNvPr id="7" name="圆角矩形 10"/>
            <p:cNvSpPr/>
            <p:nvPr/>
          </p:nvSpPr>
          <p:spPr>
            <a:xfrm>
              <a:off x="3753" y="1865"/>
              <a:ext cx="4363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 10"/>
            <p:cNvSpPr/>
            <p:nvPr/>
          </p:nvSpPr>
          <p:spPr>
            <a:xfrm>
              <a:off x="6020" y="1865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Box 56"/>
          <p:cNvSpPr txBox="1">
            <a:spLocks noChangeArrowheads="1"/>
          </p:cNvSpPr>
          <p:nvPr/>
        </p:nvSpPr>
        <p:spPr bwMode="auto">
          <a:xfrm>
            <a:off x="3877617" y="3003798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6"/>
          <p:cNvSpPr txBox="1">
            <a:spLocks noChangeArrowheads="1"/>
          </p:cNvSpPr>
          <p:nvPr/>
        </p:nvSpPr>
        <p:spPr bwMode="auto">
          <a:xfrm>
            <a:off x="2233389" y="3624312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答：多摘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683864" y="411510"/>
            <a:ext cx="2159943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1982" y="464187"/>
            <a:ext cx="366860" cy="45633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1112" y="1304821"/>
            <a:ext cx="5616575" cy="215392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387072" y="411510"/>
            <a:ext cx="5913120" cy="561340"/>
            <a:chOff x="1757" y="1618"/>
            <a:chExt cx="9312" cy="884"/>
          </a:xfrm>
        </p:grpSpPr>
        <p:sp>
          <p:nvSpPr>
            <p:cNvPr id="7" name="矩形 4"/>
            <p:cNvSpPr>
              <a:spLocks noChangeArrowheads="1"/>
            </p:cNvSpPr>
            <p:nvPr/>
          </p:nvSpPr>
          <p:spPr bwMode="auto">
            <a:xfrm>
              <a:off x="1757" y="1669"/>
              <a:ext cx="931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   少几朵？</a:t>
              </a:r>
              <a:endPara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40" y="1720"/>
              <a:ext cx="600" cy="72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69" y="1618"/>
              <a:ext cx="765" cy="885"/>
            </a:xfrm>
            <a:prstGeom prst="rect">
              <a:avLst/>
            </a:prstGeom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22245" y="3579862"/>
            <a:ext cx="3104515" cy="762000"/>
          </a:xfrm>
          <a:prstGeom prst="rect">
            <a:avLst/>
          </a:prstGeom>
        </p:spPr>
      </p:pic>
      <p:sp>
        <p:nvSpPr>
          <p:cNvPr id="41" name="圆角矩形标注 40"/>
          <p:cNvSpPr/>
          <p:nvPr/>
        </p:nvSpPr>
        <p:spPr>
          <a:xfrm>
            <a:off x="1259632" y="1516911"/>
            <a:ext cx="905510" cy="504190"/>
          </a:xfrm>
          <a:prstGeom prst="wedgeRoundRectCallout">
            <a:avLst>
              <a:gd name="adj1" fmla="val 45582"/>
              <a:gd name="adj2" fmla="val 130478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</a:rPr>
              <a:t>朵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2" name="圆角矩形标注 41"/>
          <p:cNvSpPr/>
          <p:nvPr/>
        </p:nvSpPr>
        <p:spPr>
          <a:xfrm>
            <a:off x="6610777" y="915566"/>
            <a:ext cx="905510" cy="504190"/>
          </a:xfrm>
          <a:prstGeom prst="wedgeRoundRectCallout">
            <a:avLst>
              <a:gd name="adj1" fmla="val -47826"/>
              <a:gd name="adj2" fmla="val 119143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</a:rPr>
              <a:t>17</a:t>
            </a:r>
            <a:r>
              <a:rPr lang="zh-CN" altLang="en-US" sz="2400" b="1" dirty="0">
                <a:solidFill>
                  <a:schemeClr val="tx1"/>
                </a:solidFill>
              </a:rPr>
              <a:t>朵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3" name="TextBox 56"/>
          <p:cNvSpPr txBox="1">
            <a:spLocks noChangeArrowheads="1"/>
          </p:cNvSpPr>
          <p:nvPr/>
        </p:nvSpPr>
        <p:spPr bwMode="auto">
          <a:xfrm>
            <a:off x="2767965" y="3688447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3350260" y="3699877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56"/>
          <p:cNvSpPr txBox="1">
            <a:spLocks noChangeArrowheads="1"/>
          </p:cNvSpPr>
          <p:nvPr/>
        </p:nvSpPr>
        <p:spPr bwMode="auto">
          <a:xfrm>
            <a:off x="3780790" y="3699877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56"/>
          <p:cNvSpPr txBox="1">
            <a:spLocks noChangeArrowheads="1"/>
          </p:cNvSpPr>
          <p:nvPr/>
        </p:nvSpPr>
        <p:spPr bwMode="auto">
          <a:xfrm>
            <a:off x="4492625" y="3688447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/>
      <p:bldP spid="46" grpId="0"/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u=1797113366,2658095300&amp;fm=27&amp;gp=0[1]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8270875" y="1553235"/>
            <a:ext cx="690245" cy="690245"/>
          </a:xfrm>
          <a:prstGeom prst="rect">
            <a:avLst/>
          </a:prstGeom>
        </p:spPr>
      </p:pic>
      <p:pic>
        <p:nvPicPr>
          <p:cNvPr id="29" name="图片 28" descr="u=3474502432,3455323188&amp;fm=27&amp;gp=0[1]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0800000" flipH="1" flipV="1">
            <a:off x="7239000" y="1180490"/>
            <a:ext cx="1205230" cy="836930"/>
          </a:xfrm>
          <a:prstGeom prst="rect">
            <a:avLst/>
          </a:prstGeom>
        </p:spPr>
      </p:pic>
      <p:pic>
        <p:nvPicPr>
          <p:cNvPr id="28" name="图片 27" descr="u=3474502432,3455323188&amp;fm=27&amp;gp=0[1]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383655" y="3445535"/>
            <a:ext cx="1205230" cy="836930"/>
          </a:xfrm>
          <a:prstGeom prst="rect">
            <a:avLst/>
          </a:prstGeom>
        </p:spPr>
      </p:pic>
      <p:pic>
        <p:nvPicPr>
          <p:cNvPr id="25" name="图片 24" descr="u=3474502432,3455323188&amp;fm=27&amp;gp=0[1]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5769610" y="1913280"/>
            <a:ext cx="1205230" cy="836930"/>
          </a:xfrm>
          <a:prstGeom prst="rect">
            <a:avLst/>
          </a:prstGeom>
        </p:spPr>
      </p:pic>
      <p:pic>
        <p:nvPicPr>
          <p:cNvPr id="16" name="图片 15" descr="u=572542194,1471807895&amp;fm=27&amp;gp=0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9860" y="771550"/>
            <a:ext cx="1153795" cy="1282700"/>
          </a:xfrm>
          <a:prstGeom prst="rect">
            <a:avLst/>
          </a:prstGeom>
        </p:spPr>
      </p:pic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462608" y="339502"/>
            <a:ext cx="68456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兔子多还是羊多？多几只？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 descr="u=572542194,1471807895&amp;fm=27&amp;gp=0[1]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7280" y="1640865"/>
            <a:ext cx="1041400" cy="1157605"/>
          </a:xfrm>
          <a:prstGeom prst="rect">
            <a:avLst/>
          </a:prstGeom>
        </p:spPr>
      </p:pic>
      <p:pic>
        <p:nvPicPr>
          <p:cNvPr id="22" name="图片 21" descr="u=2649748209,1230607510&amp;fm=27&amp;gp=0[1]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23510" y="3589045"/>
            <a:ext cx="1067435" cy="693420"/>
          </a:xfrm>
          <a:prstGeom prst="rect">
            <a:avLst/>
          </a:prstGeom>
        </p:spPr>
      </p:pic>
      <p:pic>
        <p:nvPicPr>
          <p:cNvPr id="24" name="图片 23" descr="u=2649748209,1230607510&amp;fm=27&amp;gp=0[1]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7376795" y="1872640"/>
            <a:ext cx="1067435" cy="693420"/>
          </a:xfrm>
          <a:prstGeom prst="rect">
            <a:avLst/>
          </a:prstGeom>
        </p:spPr>
      </p:pic>
      <p:pic>
        <p:nvPicPr>
          <p:cNvPr id="26" name="图片 25" descr="u=2649748209,1230607510&amp;fm=27&amp;gp=0[1]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21450" y="2472715"/>
            <a:ext cx="1067435" cy="693420"/>
          </a:xfrm>
          <a:prstGeom prst="rect">
            <a:avLst/>
          </a:prstGeom>
        </p:spPr>
      </p:pic>
      <p:pic>
        <p:nvPicPr>
          <p:cNvPr id="27" name="图片 26" descr="u=2649748209,1230607510&amp;fm=27&amp;gp=0[1]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907280" y="2895625"/>
            <a:ext cx="1067435" cy="693420"/>
          </a:xfrm>
          <a:prstGeom prst="rect">
            <a:avLst/>
          </a:prstGeom>
        </p:spPr>
      </p:pic>
      <p:pic>
        <p:nvPicPr>
          <p:cNvPr id="31" name="图片 30" descr="u=1797113366,2658095300&amp;fm=27&amp;gp=0[1]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755255" y="3321075"/>
            <a:ext cx="688975" cy="688975"/>
          </a:xfrm>
          <a:prstGeom prst="rect">
            <a:avLst/>
          </a:prstGeom>
        </p:spPr>
      </p:pic>
      <p:pic>
        <p:nvPicPr>
          <p:cNvPr id="33" name="图片 32" descr="u=1797113366,2658095300&amp;fm=27&amp;gp=0[1]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5884545" y="3035325"/>
            <a:ext cx="636905" cy="636905"/>
          </a:xfrm>
          <a:prstGeom prst="rect">
            <a:avLst/>
          </a:prstGeom>
        </p:spPr>
      </p:pic>
      <p:pic>
        <p:nvPicPr>
          <p:cNvPr id="34" name="图片 33" descr="u=2649748209,1230607510&amp;fm=27&amp;gp=0[1]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6290945" y="1179220"/>
            <a:ext cx="1067435" cy="693420"/>
          </a:xfrm>
          <a:prstGeom prst="rect">
            <a:avLst/>
          </a:prstGeom>
        </p:spPr>
      </p:pic>
      <p:pic>
        <p:nvPicPr>
          <p:cNvPr id="35" name="图片 34" descr="u=572542194,1471807895&amp;fm=27&amp;gp=0[1]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3040" y="2431440"/>
            <a:ext cx="1041400" cy="1157605"/>
          </a:xfrm>
          <a:prstGeom prst="rect">
            <a:avLst/>
          </a:prstGeom>
        </p:spPr>
      </p:pic>
      <p:pic>
        <p:nvPicPr>
          <p:cNvPr id="36" name="图片 35" descr="u=1152802755,2360413616&amp;fm=27&amp;gp=0[1]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9950" y="2472715"/>
            <a:ext cx="1089660" cy="664845"/>
          </a:xfrm>
          <a:prstGeom prst="rect">
            <a:avLst/>
          </a:prstGeom>
        </p:spPr>
      </p:pic>
      <p:pic>
        <p:nvPicPr>
          <p:cNvPr id="37" name="图片 36" descr="u=1152802755,2360413616&amp;fm=27&amp;gp=0[1]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5595" y="1887245"/>
            <a:ext cx="1089660" cy="664845"/>
          </a:xfrm>
          <a:prstGeom prst="rect">
            <a:avLst/>
          </a:prstGeom>
        </p:spPr>
      </p:pic>
      <p:pic>
        <p:nvPicPr>
          <p:cNvPr id="40" name="图片 39" descr="u=1152802755,2360413616&amp;fm=27&amp;gp=0[1]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974840" y="3007385"/>
            <a:ext cx="1089660" cy="664845"/>
          </a:xfrm>
          <a:prstGeom prst="rect">
            <a:avLst/>
          </a:prstGeom>
        </p:spPr>
      </p:pic>
      <p:sp>
        <p:nvSpPr>
          <p:cNvPr id="50" name="圆角矩形标注 49"/>
          <p:cNvSpPr/>
          <p:nvPr/>
        </p:nvSpPr>
        <p:spPr>
          <a:xfrm>
            <a:off x="3681730" y="1553235"/>
            <a:ext cx="1322318" cy="504190"/>
          </a:xfrm>
          <a:prstGeom prst="wedgeRoundRectCallout">
            <a:avLst>
              <a:gd name="adj1" fmla="val 44160"/>
              <a:gd name="adj2" fmla="val 7725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标注 50"/>
          <p:cNvSpPr/>
          <p:nvPr/>
        </p:nvSpPr>
        <p:spPr>
          <a:xfrm>
            <a:off x="3418840" y="3035325"/>
            <a:ext cx="1397000" cy="504190"/>
          </a:xfrm>
          <a:prstGeom prst="wedgeRoundRectCallout">
            <a:avLst>
              <a:gd name="adj1" fmla="val 64545"/>
              <a:gd name="adj2" fmla="val -5412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31190" y="2154307"/>
            <a:ext cx="2769870" cy="492760"/>
            <a:chOff x="3753" y="1865"/>
            <a:chExt cx="4362" cy="776"/>
          </a:xfrm>
        </p:grpSpPr>
        <p:sp>
          <p:nvSpPr>
            <p:cNvPr id="53" name="圆角矩形 10"/>
            <p:cNvSpPr/>
            <p:nvPr/>
          </p:nvSpPr>
          <p:spPr>
            <a:xfrm>
              <a:off x="3753" y="1865"/>
              <a:ext cx="4363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圆角矩形 10"/>
            <p:cNvSpPr/>
            <p:nvPr/>
          </p:nvSpPr>
          <p:spPr>
            <a:xfrm>
              <a:off x="6020" y="1865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TextBox 56"/>
          <p:cNvSpPr txBox="1">
            <a:spLocks noChangeArrowheads="1"/>
          </p:cNvSpPr>
          <p:nvPr/>
        </p:nvSpPr>
        <p:spPr bwMode="auto">
          <a:xfrm>
            <a:off x="2092960" y="2139702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6"/>
          <p:cNvSpPr txBox="1">
            <a:spLocks noChangeArrowheads="1"/>
          </p:cNvSpPr>
          <p:nvPr/>
        </p:nvSpPr>
        <p:spPr bwMode="auto">
          <a:xfrm>
            <a:off x="395536" y="2931790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答：羊多，多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 bldLvl="0" animBg="1"/>
      <p:bldP spid="55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679766"/>
            <a:ext cx="7500895" cy="262017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403648" y="113933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+mn-ea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603469" y="1995686"/>
            <a:ext cx="534479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多（少）几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的问题：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604645" y="2643758"/>
            <a:ext cx="534479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、用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一一对应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的方法。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586944" y="3219822"/>
            <a:ext cx="644144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、用多的减去少的就是多（少）的量。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14"/>
          <p:cNvSpPr txBox="1"/>
          <p:nvPr/>
        </p:nvSpPr>
        <p:spPr>
          <a:xfrm>
            <a:off x="683864" y="411510"/>
            <a:ext cx="194391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683864" y="411510"/>
            <a:ext cx="1799903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endParaRPr lang="en-US" altLang="zh-CN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P12</a:t>
            </a:r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5816" y="953862"/>
            <a:ext cx="5950663" cy="226596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51520" y="3651870"/>
            <a:ext cx="1167473" cy="1170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92082" y="1352808"/>
            <a:ext cx="3122936" cy="930910"/>
            <a:chOff x="3488" y="5998"/>
            <a:chExt cx="5278" cy="1466"/>
          </a:xfrm>
          <a:noFill/>
        </p:grpSpPr>
        <p:grpSp>
          <p:nvGrpSpPr>
            <p:cNvPr id="24" name="组合 23"/>
            <p:cNvGrpSpPr/>
            <p:nvPr/>
          </p:nvGrpSpPr>
          <p:grpSpPr>
            <a:xfrm>
              <a:off x="3488" y="5998"/>
              <a:ext cx="5278" cy="1467"/>
              <a:chOff x="539552" y="1453529"/>
              <a:chExt cx="3351530" cy="931545"/>
            </a:xfrm>
            <a:grpFill/>
          </p:grpSpPr>
          <p:sp>
            <p:nvSpPr>
              <p:cNvPr id="3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530" cy="931545"/>
              </a:xfrm>
              <a:prstGeom prst="roundRect">
                <a:avLst/>
              </a:prstGeom>
              <a:grpFill/>
              <a:ln w="19050" algn="ctr">
                <a:noFill/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4"/>
              <p:cNvSpPr>
                <a:spLocks noChangeArrowheads="1"/>
              </p:cNvSpPr>
              <p:nvPr/>
            </p:nvSpPr>
            <p:spPr bwMode="auto">
              <a:xfrm>
                <a:off x="816660" y="1650504"/>
                <a:ext cx="2753591" cy="510778"/>
              </a:xfrm>
              <a:prstGeom prst="round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比  多几个</a:t>
                </a:r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？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264" y="6243"/>
              <a:ext cx="663" cy="977"/>
            </a:xfrm>
            <a:prstGeom prst="roundRect">
              <a:avLst/>
            </a:prstGeom>
            <a:grpFill/>
            <a:ln>
              <a:noFill/>
            </a:ln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464" y="6241"/>
              <a:ext cx="545" cy="918"/>
            </a:xfrm>
            <a:prstGeom prst="roundRect">
              <a:avLst/>
            </a:prstGeom>
            <a:grpFill/>
            <a:ln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1436494" y="3311123"/>
            <a:ext cx="3351530" cy="772795"/>
            <a:chOff x="539552" y="1453529"/>
            <a:chExt cx="3351530" cy="931545"/>
          </a:xfrm>
          <a:noFill/>
        </p:grpSpPr>
        <p:sp>
          <p:nvSpPr>
            <p:cNvPr id="10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530" cy="931545"/>
            </a:xfrm>
            <a:prstGeom prst="cloudCallout">
              <a:avLst>
                <a:gd name="adj1" fmla="val -51718"/>
                <a:gd name="adj2" fmla="val 43646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866746" y="1603873"/>
              <a:ext cx="2753591" cy="5549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能想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什么问题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04824" y="1175869"/>
            <a:ext cx="5709352" cy="217407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8342" y="1640840"/>
            <a:ext cx="3351530" cy="931545"/>
            <a:chOff x="3488" y="5998"/>
            <a:chExt cx="5278" cy="1467"/>
          </a:xfrm>
          <a:noFill/>
        </p:grpSpPr>
        <p:grpSp>
          <p:nvGrpSpPr>
            <p:cNvPr id="24" name="组合 23"/>
            <p:cNvGrpSpPr/>
            <p:nvPr/>
          </p:nvGrpSpPr>
          <p:grpSpPr>
            <a:xfrm>
              <a:off x="3488" y="5998"/>
              <a:ext cx="5278" cy="1467"/>
              <a:chOff x="539552" y="1453529"/>
              <a:chExt cx="3351530" cy="931545"/>
            </a:xfrm>
            <a:grpFill/>
          </p:grpSpPr>
          <p:sp>
            <p:nvSpPr>
              <p:cNvPr id="12" name="云形标注 5"/>
              <p:cNvSpPr>
                <a:spLocks noChangeArrowheads="1"/>
              </p:cNvSpPr>
              <p:nvPr/>
            </p:nvSpPr>
            <p:spPr bwMode="auto">
              <a:xfrm>
                <a:off x="539552" y="1453529"/>
                <a:ext cx="3351530" cy="931545"/>
              </a:xfrm>
              <a:prstGeom prst="cloudCallout">
                <a:avLst>
                  <a:gd name="adj1" fmla="val 7338"/>
                  <a:gd name="adj2" fmla="val 103645"/>
                </a:avLst>
              </a:prstGeom>
              <a:grpFill/>
              <a:ln w="19050" algn="ctr">
                <a:noFill/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矩形 4"/>
              <p:cNvSpPr>
                <a:spLocks noChangeArrowheads="1"/>
              </p:cNvSpPr>
              <p:nvPr/>
            </p:nvSpPr>
            <p:spPr bwMode="auto">
              <a:xfrm>
                <a:off x="816660" y="1650504"/>
                <a:ext cx="2753591" cy="4603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比  多几个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264" y="6243"/>
              <a:ext cx="663" cy="977"/>
            </a:xfrm>
            <a:prstGeom prst="rect">
              <a:avLst/>
            </a:prstGeom>
            <a:grpFill/>
            <a:ln>
              <a:noFill/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613" y="6241"/>
              <a:ext cx="545" cy="918"/>
            </a:xfrm>
            <a:prstGeom prst="rect">
              <a:avLst/>
            </a:prstGeom>
            <a:grpFill/>
            <a:ln>
              <a:noFill/>
            </a:ln>
          </p:spPr>
        </p:pic>
      </p:grpSp>
      <p:sp>
        <p:nvSpPr>
          <p:cNvPr id="16" name="椭圆 15"/>
          <p:cNvSpPr/>
          <p:nvPr/>
        </p:nvSpPr>
        <p:spPr>
          <a:xfrm>
            <a:off x="3498529" y="2556968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14753" y="1563638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282505" y="1764880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146601" y="2556968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506641" y="1779662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370737" y="2355726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090817" y="1260824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306841" y="2412952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321602" y="2412952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882905" y="2571750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242945" y="1692872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747001" y="1404840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395073" y="1779662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323065" y="2499742"/>
            <a:ext cx="425399" cy="662854"/>
          </a:xfrm>
          <a:prstGeom prst="ellipse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标注 36"/>
          <p:cNvSpPr/>
          <p:nvPr/>
        </p:nvSpPr>
        <p:spPr>
          <a:xfrm>
            <a:off x="7452320" y="899160"/>
            <a:ext cx="905510" cy="504190"/>
          </a:xfrm>
          <a:prstGeom prst="wedgeRoundRectCallout">
            <a:avLst>
              <a:gd name="adj1" fmla="val -36465"/>
              <a:gd name="adj2" fmla="val 12141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017346" y="1980904"/>
            <a:ext cx="425399" cy="66285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721202" y="1908896"/>
            <a:ext cx="425399" cy="66285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513290" y="2484960"/>
            <a:ext cx="425399" cy="66285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946801" y="1836888"/>
            <a:ext cx="425399" cy="66285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938689" y="1275606"/>
            <a:ext cx="425399" cy="66285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946801" y="2643758"/>
            <a:ext cx="425399" cy="66285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594873" y="1260824"/>
            <a:ext cx="425399" cy="66285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标注 46"/>
          <p:cNvSpPr/>
          <p:nvPr/>
        </p:nvSpPr>
        <p:spPr>
          <a:xfrm>
            <a:off x="3162434" y="771550"/>
            <a:ext cx="905510" cy="504190"/>
          </a:xfrm>
          <a:prstGeom prst="wedgeRoundRectCallout">
            <a:avLst>
              <a:gd name="adj1" fmla="val 54417"/>
              <a:gd name="adj2" fmla="val 12367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5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3" grpId="0" bldLvl="0" animBg="1"/>
      <p:bldP spid="25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7504" y="3363838"/>
            <a:ext cx="1831781" cy="1627981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5220072" y="2427734"/>
            <a:ext cx="2449280" cy="803275"/>
            <a:chOff x="2901913" y="3733412"/>
            <a:chExt cx="2785058" cy="813414"/>
          </a:xfrm>
          <a:noFill/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68924"/>
                <a:gd name="adj2" fmla="val 53078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47552" y="3922915"/>
              <a:ext cx="2384391" cy="4051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你是怎样算的？</a:t>
              </a:r>
              <a:endPara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68165" y="987574"/>
            <a:ext cx="4664075" cy="537845"/>
            <a:chOff x="2883939" y="3707255"/>
            <a:chExt cx="2483323" cy="917038"/>
          </a:xfrm>
          <a:noFill/>
        </p:grpSpPr>
        <p:sp>
          <p:nvSpPr>
            <p:cNvPr id="10" name="AutoShape 27"/>
            <p:cNvSpPr>
              <a:spLocks noChangeArrowheads="1"/>
            </p:cNvSpPr>
            <p:nvPr/>
          </p:nvSpPr>
          <p:spPr bwMode="auto">
            <a:xfrm>
              <a:off x="2883939" y="3707255"/>
              <a:ext cx="2483323" cy="917038"/>
            </a:xfrm>
            <a:prstGeom prst="wedgeRoundRectCallout">
              <a:avLst>
                <a:gd name="adj1" fmla="val -34281"/>
                <a:gd name="adj2" fmla="val 32865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圆角矩形标注 10"/>
            <p:cNvSpPr/>
            <p:nvPr/>
          </p:nvSpPr>
          <p:spPr>
            <a:xfrm>
              <a:off x="2929523" y="3722411"/>
              <a:ext cx="2421948" cy="869861"/>
            </a:xfrm>
            <a:prstGeom prst="wedgeRoundRectCallout">
              <a:avLst>
                <a:gd name="adj1" fmla="val -49299"/>
                <a:gd name="adj2" fmla="val 79363"/>
                <a:gd name="adj3" fmla="val 16667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○○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○○○○○○○○○○○○ </a:t>
              </a:r>
              <a:endPara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52925" y="1757829"/>
            <a:ext cx="4678680" cy="537845"/>
            <a:chOff x="2883939" y="3707255"/>
            <a:chExt cx="2483323" cy="917038"/>
          </a:xfrm>
          <a:noFill/>
        </p:grpSpPr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2883939" y="3707255"/>
              <a:ext cx="2483323" cy="917038"/>
            </a:xfrm>
            <a:prstGeom prst="wedgeRoundRectCallout">
              <a:avLst>
                <a:gd name="adj1" fmla="val -34281"/>
                <a:gd name="adj2" fmla="val 32865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圆角矩形标注 23"/>
            <p:cNvSpPr/>
            <p:nvPr/>
          </p:nvSpPr>
          <p:spPr>
            <a:xfrm>
              <a:off x="2929523" y="3722411"/>
              <a:ext cx="2421948" cy="869861"/>
            </a:xfrm>
            <a:prstGeom prst="wedgeRoundRectCallout">
              <a:avLst>
                <a:gd name="adj1" fmla="val -49299"/>
                <a:gd name="adj2" fmla="val 79363"/>
                <a:gd name="adj3" fmla="val 16667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☆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☆☆☆☆☆   </a:t>
              </a:r>
              <a:endPara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3537506" y="987731"/>
            <a:ext cx="0" cy="1512011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7050226" y="881804"/>
            <a:ext cx="1266190" cy="537818"/>
            <a:chOff x="2883939" y="3952817"/>
            <a:chExt cx="2483323" cy="91703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68" name="AutoShape 27"/>
            <p:cNvSpPr>
              <a:spLocks noChangeArrowheads="1"/>
            </p:cNvSpPr>
            <p:nvPr/>
          </p:nvSpPr>
          <p:spPr bwMode="auto">
            <a:xfrm>
              <a:off x="2883939" y="3952817"/>
              <a:ext cx="2483323" cy="917037"/>
            </a:xfrm>
            <a:prstGeom prst="wedgeRoundRectCallout">
              <a:avLst>
                <a:gd name="adj1" fmla="val -68705"/>
                <a:gd name="adj2" fmla="val 14055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圆角矩形标注 68"/>
            <p:cNvSpPr/>
            <p:nvPr/>
          </p:nvSpPr>
          <p:spPr>
            <a:xfrm>
              <a:off x="2952189" y="3999940"/>
              <a:ext cx="2309109" cy="869913"/>
            </a:xfrm>
            <a:prstGeom prst="wedgeRoundRectCallout">
              <a:avLst>
                <a:gd name="adj1" fmla="val -49299"/>
                <a:gd name="adj2" fmla="val 79363"/>
                <a:gd name="adj3" fmla="val 16667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多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19672" y="2787774"/>
            <a:ext cx="2633980" cy="1294130"/>
            <a:chOff x="3032" y="2403"/>
            <a:chExt cx="4148" cy="2038"/>
          </a:xfrm>
          <a:noFill/>
        </p:grpSpPr>
        <p:grpSp>
          <p:nvGrpSpPr>
            <p:cNvPr id="4" name="组合 3"/>
            <p:cNvGrpSpPr/>
            <p:nvPr/>
          </p:nvGrpSpPr>
          <p:grpSpPr>
            <a:xfrm>
              <a:off x="3032" y="2403"/>
              <a:ext cx="4148" cy="2038"/>
              <a:chOff x="2883939" y="3663900"/>
              <a:chExt cx="2483323" cy="960393"/>
            </a:xfrm>
            <a:grpFill/>
          </p:grpSpPr>
          <p:sp>
            <p:nvSpPr>
              <p:cNvPr id="5" name="AutoShape 27"/>
              <p:cNvSpPr>
                <a:spLocks noChangeArrowheads="1"/>
              </p:cNvSpPr>
              <p:nvPr/>
            </p:nvSpPr>
            <p:spPr bwMode="auto">
              <a:xfrm>
                <a:off x="2883939" y="3707255"/>
                <a:ext cx="2483323" cy="917038"/>
              </a:xfrm>
              <a:prstGeom prst="wedgeRoundRectCallout">
                <a:avLst>
                  <a:gd name="adj1" fmla="val -53664"/>
                  <a:gd name="adj2" fmla="val 71009"/>
                  <a:gd name="adj3" fmla="val 16667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圆角矩形标注 5"/>
              <p:cNvSpPr/>
              <p:nvPr/>
            </p:nvSpPr>
            <p:spPr>
              <a:xfrm>
                <a:off x="2952187" y="3663900"/>
                <a:ext cx="2415074" cy="834025"/>
              </a:xfrm>
              <a:prstGeom prst="wedgeRoundRectCallout">
                <a:avLst>
                  <a:gd name="adj1" fmla="val -49299"/>
                  <a:gd name="adj2" fmla="val 79363"/>
                  <a:gd name="adj3" fmla="val 16667"/>
                </a:avLst>
              </a:prstGeom>
              <a:grp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我用○表示   ，☆表示   ，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一一对应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比一比。</a:t>
                </a:r>
                <a:endPara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864" y="2548"/>
              <a:ext cx="461" cy="680"/>
            </a:xfrm>
            <a:prstGeom prst="rect">
              <a:avLst/>
            </a:prstGeom>
            <a:grpFill/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012" y="3105"/>
              <a:ext cx="404" cy="680"/>
            </a:xfrm>
            <a:prstGeom prst="rect">
              <a:avLst/>
            </a:prstGeom>
            <a:grpFill/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90975" y="1043454"/>
            <a:ext cx="292698" cy="4320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90975" y="1748939"/>
            <a:ext cx="256459" cy="43200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704151" y="2787774"/>
            <a:ext cx="1104039" cy="158216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399548" y="1578243"/>
            <a:ext cx="2769870" cy="492760"/>
            <a:chOff x="3753" y="1865"/>
            <a:chExt cx="4362" cy="776"/>
          </a:xfrm>
        </p:grpSpPr>
        <p:sp>
          <p:nvSpPr>
            <p:cNvPr id="40" name="圆角矩形 10"/>
            <p:cNvSpPr/>
            <p:nvPr/>
          </p:nvSpPr>
          <p:spPr>
            <a:xfrm>
              <a:off x="3753" y="1865"/>
              <a:ext cx="4363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圆角矩形 10"/>
            <p:cNvSpPr/>
            <p:nvPr/>
          </p:nvSpPr>
          <p:spPr>
            <a:xfrm>
              <a:off x="6020" y="1865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TextBox 56"/>
          <p:cNvSpPr txBox="1">
            <a:spLocks noChangeArrowheads="1"/>
          </p:cNvSpPr>
          <p:nvPr/>
        </p:nvSpPr>
        <p:spPr bwMode="auto">
          <a:xfrm>
            <a:off x="5861318" y="1563638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39552" y="1275606"/>
            <a:ext cx="3511550" cy="813400"/>
            <a:chOff x="2901913" y="3733412"/>
            <a:chExt cx="2785058" cy="813414"/>
          </a:xfrm>
          <a:noFill/>
        </p:grpSpPr>
        <p:sp>
          <p:nvSpPr>
            <p:cNvPr id="63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-34267"/>
                <a:gd name="adj2" fmla="val 12705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3141459" y="3903611"/>
              <a:ext cx="2207792" cy="46038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还可以列算式求出。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 flipH="1">
            <a:off x="4999623" y="2018298"/>
            <a:ext cx="216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27283" y="2018298"/>
            <a:ext cx="216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56"/>
          <p:cNvSpPr txBox="1">
            <a:spLocks noChangeArrowheads="1"/>
          </p:cNvSpPr>
          <p:nvPr/>
        </p:nvSpPr>
        <p:spPr bwMode="auto">
          <a:xfrm>
            <a:off x="4821823" y="2272298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5322203" y="2272298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678313" y="2072273"/>
            <a:ext cx="3810" cy="7920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682123" y="2848878"/>
            <a:ext cx="28829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981843" y="2644408"/>
            <a:ext cx="0" cy="216002"/>
          </a:xfrm>
          <a:prstGeom prst="line">
            <a:avLst/>
          </a:prstGeom>
          <a:ln w="28575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563888" y="3379103"/>
            <a:ext cx="4714240" cy="621030"/>
            <a:chOff x="5839" y="6383"/>
            <a:chExt cx="7424" cy="978"/>
          </a:xfrm>
        </p:grpSpPr>
        <p:sp>
          <p:nvSpPr>
            <p:cNvPr id="4" name="TextBox 56"/>
            <p:cNvSpPr txBox="1">
              <a:spLocks noChangeArrowheads="1"/>
            </p:cNvSpPr>
            <p:nvPr/>
          </p:nvSpPr>
          <p:spPr bwMode="auto">
            <a:xfrm>
              <a:off x="5839" y="6385"/>
              <a:ext cx="742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答：         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629" y="6383"/>
              <a:ext cx="4336" cy="979"/>
              <a:chOff x="11193" y="5054"/>
              <a:chExt cx="4336" cy="979"/>
            </a:xfrm>
          </p:grpSpPr>
          <p:sp>
            <p:nvSpPr>
              <p:cNvPr id="6" name="矩形 5"/>
              <p:cNvSpPr>
                <a:spLocks noChangeArrowheads="1"/>
              </p:cNvSpPr>
              <p:nvPr/>
            </p:nvSpPr>
            <p:spPr bwMode="auto">
              <a:xfrm>
                <a:off x="11193" y="5121"/>
                <a:ext cx="4336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比  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1533" y="5056"/>
                <a:ext cx="663" cy="977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2806" y="5054"/>
                <a:ext cx="545" cy="918"/>
              </a:xfrm>
              <a:prstGeom prst="rect">
                <a:avLst/>
              </a:prstGeom>
            </p:spPr>
          </p:pic>
        </p:grp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395536" y="2146801"/>
            <a:ext cx="622259" cy="159838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10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65240" y="1541145"/>
            <a:ext cx="7127240" cy="271399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454975" y="494665"/>
            <a:ext cx="3351530" cy="931545"/>
            <a:chOff x="5226" y="779"/>
            <a:chExt cx="5278" cy="1467"/>
          </a:xfrm>
          <a:noFill/>
        </p:grpSpPr>
        <p:grpSp>
          <p:nvGrpSpPr>
            <p:cNvPr id="12" name="组合 11"/>
            <p:cNvGrpSpPr/>
            <p:nvPr/>
          </p:nvGrpSpPr>
          <p:grpSpPr>
            <a:xfrm>
              <a:off x="5226" y="779"/>
              <a:ext cx="5278" cy="1467"/>
              <a:chOff x="3488" y="5998"/>
              <a:chExt cx="5278" cy="1467"/>
            </a:xfrm>
            <a:grpFill/>
          </p:grpSpPr>
          <p:grpSp>
            <p:nvGrpSpPr>
              <p:cNvPr id="24" name="组合 23"/>
              <p:cNvGrpSpPr/>
              <p:nvPr/>
            </p:nvGrpSpPr>
            <p:grpSpPr>
              <a:xfrm>
                <a:off x="3488" y="5998"/>
                <a:ext cx="5278" cy="1467"/>
                <a:chOff x="539552" y="1453529"/>
                <a:chExt cx="3351530" cy="931545"/>
              </a:xfrm>
              <a:grpFill/>
            </p:grpSpPr>
            <p:sp>
              <p:nvSpPr>
                <p:cNvPr id="16" name="云形标注 5"/>
                <p:cNvSpPr>
                  <a:spLocks noChangeArrowheads="1"/>
                </p:cNvSpPr>
                <p:nvPr/>
              </p:nvSpPr>
              <p:spPr bwMode="auto">
                <a:xfrm>
                  <a:off x="539552" y="1453529"/>
                  <a:ext cx="3351530" cy="931545"/>
                </a:xfrm>
                <a:prstGeom prst="roundRect">
                  <a:avLst/>
                </a:prstGeom>
                <a:grpFill/>
                <a:ln w="19050" algn="ctr">
                  <a:solidFill>
                    <a:srgbClr val="8BB408"/>
                  </a:solidFill>
                  <a:round/>
                </a:ln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" name="矩形 4"/>
                <p:cNvSpPr>
                  <a:spLocks noChangeArrowheads="1"/>
                </p:cNvSpPr>
                <p:nvPr/>
              </p:nvSpPr>
              <p:spPr bwMode="auto">
                <a:xfrm>
                  <a:off x="816660" y="1650504"/>
                  <a:ext cx="2753591" cy="510778"/>
                </a:xfrm>
                <a:prstGeom prst="round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charset="-122"/>
                      <a:ea typeface="等线" panose="02010600030101010101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比  少几个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？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5542" y="6243"/>
                <a:ext cx="612" cy="902"/>
              </a:xfrm>
              <a:prstGeom prst="roundRect">
                <a:avLst/>
              </a:prstGeom>
              <a:grpFill/>
            </p:spPr>
          </p:pic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164" y="1024"/>
              <a:ext cx="594" cy="869"/>
            </a:xfrm>
            <a:prstGeom prst="roundRect">
              <a:avLst/>
            </a:prstGeom>
            <a:grpFill/>
          </p:spPr>
        </p:pic>
      </p:grpSp>
      <p:sp>
        <p:nvSpPr>
          <p:cNvPr id="37" name="圆角矩形标注 36"/>
          <p:cNvSpPr/>
          <p:nvPr/>
        </p:nvSpPr>
        <p:spPr>
          <a:xfrm>
            <a:off x="7800915" y="899160"/>
            <a:ext cx="905510" cy="504190"/>
          </a:xfrm>
          <a:prstGeom prst="wedgeRoundRectCallout">
            <a:avLst>
              <a:gd name="adj1" fmla="val -36465"/>
              <a:gd name="adj2" fmla="val 12141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449770" y="2273300"/>
            <a:ext cx="647700" cy="10083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454975" y="3027680"/>
            <a:ext cx="647700" cy="10083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051875" y="1541145"/>
            <a:ext cx="647700" cy="10083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051875" y="1541145"/>
            <a:ext cx="647700" cy="10083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51875" y="2393950"/>
            <a:ext cx="647700" cy="10083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206305" y="2273300"/>
            <a:ext cx="647700" cy="10083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252025" y="3281680"/>
            <a:ext cx="647700" cy="10083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029265" y="1541145"/>
            <a:ext cx="647700" cy="10083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标注 66"/>
          <p:cNvSpPr/>
          <p:nvPr/>
        </p:nvSpPr>
        <p:spPr>
          <a:xfrm>
            <a:off x="2449770" y="1356360"/>
            <a:ext cx="905510" cy="504190"/>
          </a:xfrm>
          <a:prstGeom prst="wedgeRoundRectCallout">
            <a:avLst>
              <a:gd name="adj1" fmla="val -36465"/>
              <a:gd name="adj2" fmla="val 12141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04529" y="787561"/>
            <a:ext cx="1775183" cy="3248499"/>
            <a:chOff x="518210" y="1450518"/>
            <a:chExt cx="3453130" cy="963582"/>
          </a:xfrm>
          <a:noFill/>
        </p:grpSpPr>
        <p:sp>
          <p:nvSpPr>
            <p:cNvPr id="69" name="云形标注 5"/>
            <p:cNvSpPr>
              <a:spLocks noChangeArrowheads="1"/>
            </p:cNvSpPr>
            <p:nvPr/>
          </p:nvSpPr>
          <p:spPr bwMode="auto">
            <a:xfrm>
              <a:off x="539800" y="1453475"/>
              <a:ext cx="3431540" cy="931663"/>
            </a:xfrm>
            <a:prstGeom prst="flowChartAlternateProcess">
              <a:avLst/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518210" y="1450518"/>
              <a:ext cx="3453130" cy="963582"/>
            </a:xfrm>
            <a:prstGeom prst="flowChartAlternateProcess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求一个物体比另一个数少多少，就是再求另一个数比这个数多多少。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  <p:bldP spid="33" grpId="0" bldLvl="0" animBg="1"/>
      <p:bldP spid="65" grpId="0" bldLvl="0" animBg="1"/>
      <p:bldP spid="66" grpId="0" bldLvl="0" animBg="1"/>
      <p:bldP spid="6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19480" y="1027800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4267349" y="546735"/>
            <a:ext cx="3231515" cy="803275"/>
            <a:chOff x="2901913" y="3733412"/>
            <a:chExt cx="2785058" cy="813414"/>
          </a:xfrm>
          <a:noFill/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66257"/>
                <a:gd name="adj2" fmla="val 66630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262467" y="3880670"/>
              <a:ext cx="2384391" cy="4661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你是怎样算的？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68960" y="3021330"/>
            <a:ext cx="4664075" cy="537845"/>
            <a:chOff x="2883939" y="3707255"/>
            <a:chExt cx="2483323" cy="917038"/>
          </a:xfrm>
          <a:noFill/>
        </p:grpSpPr>
        <p:sp>
          <p:nvSpPr>
            <p:cNvPr id="10" name="AutoShape 27"/>
            <p:cNvSpPr>
              <a:spLocks noChangeArrowheads="1"/>
            </p:cNvSpPr>
            <p:nvPr/>
          </p:nvSpPr>
          <p:spPr bwMode="auto">
            <a:xfrm>
              <a:off x="2883939" y="3707255"/>
              <a:ext cx="2483323" cy="917038"/>
            </a:xfrm>
            <a:prstGeom prst="wedgeRoundRectCallout">
              <a:avLst>
                <a:gd name="adj1" fmla="val -34281"/>
                <a:gd name="adj2" fmla="val 32865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圆角矩形标注 10"/>
            <p:cNvSpPr/>
            <p:nvPr/>
          </p:nvSpPr>
          <p:spPr>
            <a:xfrm>
              <a:off x="2929523" y="3722411"/>
              <a:ext cx="2421948" cy="869861"/>
            </a:xfrm>
            <a:prstGeom prst="wedgeRoundRectCallout">
              <a:avLst>
                <a:gd name="adj1" fmla="val -49299"/>
                <a:gd name="adj2" fmla="val 79363"/>
                <a:gd name="adj3" fmla="val 16667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○○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○○○○○○○○○○○○ </a:t>
              </a:r>
              <a:endPara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53720" y="3791585"/>
            <a:ext cx="4678680" cy="537845"/>
            <a:chOff x="2883939" y="3707255"/>
            <a:chExt cx="2483323" cy="917038"/>
          </a:xfrm>
          <a:noFill/>
        </p:grpSpPr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2883939" y="3707255"/>
              <a:ext cx="2483323" cy="917038"/>
            </a:xfrm>
            <a:prstGeom prst="wedgeRoundRectCallout">
              <a:avLst>
                <a:gd name="adj1" fmla="val -34281"/>
                <a:gd name="adj2" fmla="val 32865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圆角矩形标注 23"/>
            <p:cNvSpPr/>
            <p:nvPr/>
          </p:nvSpPr>
          <p:spPr>
            <a:xfrm>
              <a:off x="2929523" y="3722411"/>
              <a:ext cx="2421948" cy="869870"/>
            </a:xfrm>
            <a:prstGeom prst="wedgeRoundRectCallout">
              <a:avLst>
                <a:gd name="adj1" fmla="val -49299"/>
                <a:gd name="adj2" fmla="val 79363"/>
                <a:gd name="adj3" fmla="val 16667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△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△△△△△△   </a:t>
              </a:r>
              <a:endPara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5379874" y="2934970"/>
            <a:ext cx="0" cy="1512011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70964" y="3077210"/>
            <a:ext cx="292698" cy="43200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043608" y="915566"/>
            <a:ext cx="2633980" cy="1332230"/>
            <a:chOff x="1857" y="2126"/>
            <a:chExt cx="4148" cy="2098"/>
          </a:xfrm>
          <a:noFill/>
        </p:grpSpPr>
        <p:grpSp>
          <p:nvGrpSpPr>
            <p:cNvPr id="3" name="组合 2"/>
            <p:cNvGrpSpPr/>
            <p:nvPr/>
          </p:nvGrpSpPr>
          <p:grpSpPr>
            <a:xfrm>
              <a:off x="1857" y="2126"/>
              <a:ext cx="4148" cy="2098"/>
              <a:chOff x="3032" y="2402"/>
              <a:chExt cx="4148" cy="2098"/>
            </a:xfrm>
            <a:grpFill/>
          </p:grpSpPr>
          <p:grpSp>
            <p:nvGrpSpPr>
              <p:cNvPr id="4" name="组合 3"/>
              <p:cNvGrpSpPr/>
              <p:nvPr/>
            </p:nvGrpSpPr>
            <p:grpSpPr>
              <a:xfrm>
                <a:off x="3032" y="2402"/>
                <a:ext cx="4148" cy="2098"/>
                <a:chOff x="2883939" y="3663900"/>
                <a:chExt cx="2483323" cy="988978"/>
              </a:xfrm>
              <a:grpFill/>
            </p:grpSpPr>
            <p:sp>
              <p:nvSpPr>
                <p:cNvPr id="5" name="AutoShape 27"/>
                <p:cNvSpPr>
                  <a:spLocks noChangeArrowheads="1"/>
                </p:cNvSpPr>
                <p:nvPr/>
              </p:nvSpPr>
              <p:spPr bwMode="auto">
                <a:xfrm>
                  <a:off x="2883939" y="3707255"/>
                  <a:ext cx="2483323" cy="917038"/>
                </a:xfrm>
                <a:prstGeom prst="wedgeRoundRectCallout">
                  <a:avLst>
                    <a:gd name="adj1" fmla="val -42092"/>
                    <a:gd name="adj2" fmla="val 75414"/>
                    <a:gd name="adj3" fmla="val 16667"/>
                  </a:avLst>
                </a:prstGeom>
                <a:grpFill/>
                <a:ln w="19050">
                  <a:solidFill>
                    <a:srgbClr val="3399FF"/>
                  </a:solidFill>
                  <a:miter lim="800000"/>
                </a:ln>
              </p:spPr>
              <p:txBody>
                <a:bodyPr lIns="68580" tIns="34290" rIns="68580" bIns="34290"/>
                <a:lstStyle>
                  <a:lvl1pPr indent="-3429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20000"/>
                    </a:spcBef>
                    <a:defRPr/>
                  </a:pP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" name="圆角矩形标注 5"/>
                <p:cNvSpPr/>
                <p:nvPr/>
              </p:nvSpPr>
              <p:spPr>
                <a:xfrm>
                  <a:off x="2952188" y="3663900"/>
                  <a:ext cx="2309108" cy="988978"/>
                </a:xfrm>
                <a:prstGeom prst="wedgeRoundRectCallout">
                  <a:avLst>
                    <a:gd name="adj1" fmla="val -49299"/>
                    <a:gd name="adj2" fmla="val 79363"/>
                    <a:gd name="adj3" fmla="val 16667"/>
                  </a:avLst>
                </a:prstGeom>
                <a:grpFill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20000"/>
                    </a:spcBef>
                    <a:defRPr/>
                  </a:pP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我用○表示   ，△表示   ，</a:t>
                  </a:r>
                  <a:r>
                    <a:rPr lang="zh-CN" altLang="en-US" sz="24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一一对应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比一比。</a:t>
                  </a:r>
                  <a:endPara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5864" y="2548"/>
                <a:ext cx="461" cy="680"/>
              </a:xfrm>
              <a:prstGeom prst="rect">
                <a:avLst/>
              </a:prstGeom>
              <a:grpFill/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53" y="2798"/>
              <a:ext cx="516" cy="755"/>
            </a:xfrm>
            <a:prstGeom prst="rect">
              <a:avLst/>
            </a:prstGeom>
            <a:grpFill/>
          </p:spPr>
        </p:pic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27784" y="3806825"/>
            <a:ext cx="327660" cy="479425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220805" y="2067694"/>
            <a:ext cx="2655451" cy="694055"/>
            <a:chOff x="6926" y="1815"/>
            <a:chExt cx="5089" cy="1265"/>
          </a:xfrm>
          <a:noFill/>
        </p:grpSpPr>
        <p:sp>
          <p:nvSpPr>
            <p:cNvPr id="17" name="AutoShape 27"/>
            <p:cNvSpPr>
              <a:spLocks noChangeArrowheads="1"/>
            </p:cNvSpPr>
            <p:nvPr/>
          </p:nvSpPr>
          <p:spPr bwMode="auto">
            <a:xfrm>
              <a:off x="6926" y="1815"/>
              <a:ext cx="5089" cy="1265"/>
            </a:xfrm>
            <a:prstGeom prst="wedgeRoundRectCallout">
              <a:avLst>
                <a:gd name="adj1" fmla="val 24643"/>
                <a:gd name="adj2" fmla="val 81472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7225" y="2106"/>
              <a:ext cx="4336" cy="807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即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  少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067" y="1987"/>
              <a:ext cx="612" cy="902"/>
            </a:xfrm>
            <a:prstGeom prst="wedgeRoundRectCallout">
              <a:avLst/>
            </a:prstGeom>
            <a:grpFill/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906" y="1987"/>
              <a:ext cx="594" cy="869"/>
            </a:xfrm>
            <a:prstGeom prst="wedgeRoundRectCallout">
              <a:avLst/>
            </a:prstGeom>
            <a:grpFill/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611560" y="2582815"/>
            <a:ext cx="622259" cy="1598389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111516" y="1866275"/>
            <a:ext cx="2769870" cy="492760"/>
            <a:chOff x="3753" y="1865"/>
            <a:chExt cx="4362" cy="776"/>
          </a:xfrm>
        </p:grpSpPr>
        <p:sp>
          <p:nvSpPr>
            <p:cNvPr id="40" name="圆角矩形 10"/>
            <p:cNvSpPr/>
            <p:nvPr/>
          </p:nvSpPr>
          <p:spPr>
            <a:xfrm>
              <a:off x="3753" y="1865"/>
              <a:ext cx="4363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圆角矩形 10"/>
            <p:cNvSpPr/>
            <p:nvPr/>
          </p:nvSpPr>
          <p:spPr>
            <a:xfrm>
              <a:off x="6020" y="1865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TextBox 56"/>
          <p:cNvSpPr txBox="1">
            <a:spLocks noChangeArrowheads="1"/>
          </p:cNvSpPr>
          <p:nvPr/>
        </p:nvSpPr>
        <p:spPr bwMode="auto">
          <a:xfrm>
            <a:off x="5573286" y="1851670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031875" y="915566"/>
            <a:ext cx="3511550" cy="813400"/>
            <a:chOff x="2901913" y="3733412"/>
            <a:chExt cx="2785058" cy="813414"/>
          </a:xfrm>
          <a:noFill/>
        </p:grpSpPr>
        <p:sp>
          <p:nvSpPr>
            <p:cNvPr id="63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-34267"/>
                <a:gd name="adj2" fmla="val 12705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3141459" y="3903611"/>
              <a:ext cx="2207792" cy="46038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还可以列算式求出。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 flipH="1">
            <a:off x="4711591" y="2306330"/>
            <a:ext cx="216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039251" y="2306330"/>
            <a:ext cx="216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56"/>
          <p:cNvSpPr txBox="1">
            <a:spLocks noChangeArrowheads="1"/>
          </p:cNvSpPr>
          <p:nvPr/>
        </p:nvSpPr>
        <p:spPr bwMode="auto">
          <a:xfrm>
            <a:off x="4533791" y="2560330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5034171" y="2560330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390281" y="2360305"/>
            <a:ext cx="3810" cy="7920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394091" y="3136910"/>
            <a:ext cx="28829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693811" y="2932440"/>
            <a:ext cx="0" cy="216002"/>
          </a:xfrm>
          <a:prstGeom prst="line">
            <a:avLst/>
          </a:prstGeom>
          <a:ln w="28575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3275856" y="3616970"/>
            <a:ext cx="4714240" cy="573405"/>
            <a:chOff x="5839" y="5965"/>
            <a:chExt cx="7424" cy="903"/>
          </a:xfrm>
        </p:grpSpPr>
        <p:grpSp>
          <p:nvGrpSpPr>
            <p:cNvPr id="3" name="组合 2"/>
            <p:cNvGrpSpPr/>
            <p:nvPr/>
          </p:nvGrpSpPr>
          <p:grpSpPr>
            <a:xfrm>
              <a:off x="5839" y="6046"/>
              <a:ext cx="7425" cy="822"/>
              <a:chOff x="5839" y="6385"/>
              <a:chExt cx="7425" cy="822"/>
            </a:xfrm>
          </p:grpSpPr>
          <p:sp>
            <p:nvSpPr>
              <p:cNvPr id="4" name="TextBox 56"/>
              <p:cNvSpPr txBox="1">
                <a:spLocks noChangeArrowheads="1"/>
              </p:cNvSpPr>
              <p:nvPr/>
            </p:nvSpPr>
            <p:spPr bwMode="auto">
              <a:xfrm>
                <a:off x="5839" y="6385"/>
                <a:ext cx="7425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答：           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矩形 5"/>
              <p:cNvSpPr>
                <a:spLocks noChangeArrowheads="1"/>
              </p:cNvSpPr>
              <p:nvPr/>
            </p:nvSpPr>
            <p:spPr bwMode="auto">
              <a:xfrm>
                <a:off x="6629" y="6450"/>
                <a:ext cx="4336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比   少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155" y="5999"/>
              <a:ext cx="594" cy="86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281" y="5965"/>
              <a:ext cx="612" cy="902"/>
            </a:xfrm>
            <a:prstGeom prst="rect">
              <a:avLst/>
            </a:prstGeom>
          </p:spPr>
        </p:pic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827584" y="1995686"/>
            <a:ext cx="622259" cy="159838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10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877164" y="2571750"/>
            <a:ext cx="2375356" cy="1898525"/>
          </a:xfrm>
          <a:prstGeom prst="rect">
            <a:avLst/>
          </a:prstGeom>
        </p:spPr>
      </p:pic>
      <p:sp>
        <p:nvSpPr>
          <p:cNvPr id="2" name="圆角矩形 10"/>
          <p:cNvSpPr/>
          <p:nvPr/>
        </p:nvSpPr>
        <p:spPr>
          <a:xfrm>
            <a:off x="431666" y="339502"/>
            <a:ext cx="464439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比一比，算一算。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3891" y="1563638"/>
            <a:ext cx="4164684" cy="17551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828664" y="1115695"/>
            <a:ext cx="3028315" cy="1361440"/>
            <a:chOff x="8069" y="1873"/>
            <a:chExt cx="5530" cy="2144"/>
          </a:xfrm>
        </p:grpSpPr>
        <p:grpSp>
          <p:nvGrpSpPr>
            <p:cNvPr id="6" name="组合 5"/>
            <p:cNvGrpSpPr/>
            <p:nvPr/>
          </p:nvGrpSpPr>
          <p:grpSpPr>
            <a:xfrm>
              <a:off x="8069" y="1873"/>
              <a:ext cx="5530" cy="2144"/>
              <a:chOff x="2901913" y="3733412"/>
              <a:chExt cx="2785058" cy="1361463"/>
            </a:xfrm>
            <a:noFill/>
          </p:grpSpPr>
          <p:sp>
            <p:nvSpPr>
              <p:cNvPr id="7" name="AutoShape 27"/>
              <p:cNvSpPr>
                <a:spLocks noChangeArrowheads="1"/>
              </p:cNvSpPr>
              <p:nvPr/>
            </p:nvSpPr>
            <p:spPr bwMode="auto">
              <a:xfrm>
                <a:off x="2901913" y="3733412"/>
                <a:ext cx="2785058" cy="1361463"/>
              </a:xfrm>
              <a:prstGeom prst="cloudCallout">
                <a:avLst>
                  <a:gd name="adj1" fmla="val 5525"/>
                  <a:gd name="adj2" fmla="val 102945"/>
                </a:avLst>
              </a:prstGeom>
              <a:grpFill/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3141459" y="3903611"/>
                <a:ext cx="2207792" cy="7694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20000"/>
                  </a:spcBef>
                  <a:defRPr/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比   多几本？</a:t>
                </a:r>
                <a:endPara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spcBef>
                    <a:spcPct val="20000"/>
                  </a:spcBef>
                  <a:defRPr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或   比   少几本？</a:t>
                </a:r>
                <a:endPara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292" y="2250"/>
              <a:ext cx="690" cy="55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0445" y="2218"/>
              <a:ext cx="585" cy="58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0392" y="2919"/>
              <a:ext cx="690" cy="55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179" y="2889"/>
              <a:ext cx="585" cy="585"/>
            </a:xfrm>
            <a:prstGeom prst="rect">
              <a:avLst/>
            </a:prstGeom>
          </p:spPr>
        </p:pic>
      </p:grpSp>
      <p:sp>
        <p:nvSpPr>
          <p:cNvPr id="13" name="TextBox 56"/>
          <p:cNvSpPr txBox="1">
            <a:spLocks noChangeArrowheads="1"/>
          </p:cNvSpPr>
          <p:nvPr/>
        </p:nvSpPr>
        <p:spPr bwMode="auto">
          <a:xfrm>
            <a:off x="1331640" y="2625844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6"/>
          <p:cNvSpPr txBox="1">
            <a:spLocks noChangeArrowheads="1"/>
          </p:cNvSpPr>
          <p:nvPr/>
        </p:nvSpPr>
        <p:spPr bwMode="auto">
          <a:xfrm>
            <a:off x="1829465" y="2625845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2195736" y="2625845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6"/>
          <p:cNvSpPr txBox="1">
            <a:spLocks noChangeArrowheads="1"/>
          </p:cNvSpPr>
          <p:nvPr/>
        </p:nvSpPr>
        <p:spPr bwMode="auto">
          <a:xfrm>
            <a:off x="2771800" y="2571751"/>
            <a:ext cx="5822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KSO_WPP_MARK_KEY" val="e8b86c0e-72ea-43b5-b310-d166796e44b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647</Words>
  <Application>WPS 演示</Application>
  <PresentationFormat>全屏显示(16:9)</PresentationFormat>
  <Paragraphs>196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</cp:revision>
  <dcterms:created xsi:type="dcterms:W3CDTF">2017-03-17T02:28:00Z</dcterms:created>
  <dcterms:modified xsi:type="dcterms:W3CDTF">2023-01-28T05:08:59Z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632B87F2CAF94DD3B2515FEA1426E695</vt:lpwstr>
  </property>
</Properties>
</file>