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>
        <p:scale>
          <a:sx n="100" d="100"/>
          <a:sy n="100" d="100"/>
        </p:scale>
        <p:origin x="-1170" y="-4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4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ABB7548D-1920-4755-A62D-DBAC43FBDE9A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6B069FD-BA61-4435-819D-2995251E07E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文本占位符 2"/>
          <p:cNvSpPr>
            <a:spLocks noGrp="1"/>
          </p:cNvSpPr>
          <p:nvPr>
            <p:ph type="body" idx="3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文本占位符 2"/>
          <p:cNvSpPr>
            <a:spLocks noGrp="1"/>
          </p:cNvSpPr>
          <p:nvPr>
            <p:ph type="body" idx="3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5350FE-B1CF-4727-9DB8-5236E57ECDF4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5DA282-0AAD-424B-9884-61FB190226D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678939-05B2-4EB2-842F-193CE5FECC4E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1BA1D5-DCB3-479A-A159-47BF5D76F23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B6ACBA-3A54-405B-A7A1-C60F81669EF0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B2088-E66E-4C97-9197-C5FE34A295C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AE7C14-85FE-4E19-B27B-CA1A1E1DFD7F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6BEA30-4FA5-47E7-B79C-2C1D645487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B3E45-AAB2-455C-9E44-E7B8B5E323C3}" type="datetimeFigureOut">
              <a:rPr lang="zh-CN" altLang="en-US"/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20E983-0B56-42B0-9699-F53BE05432D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88D56-5D3E-40FD-9290-1B079FB4FC4C}" type="datetimeFigureOut">
              <a:rPr lang="zh-CN" altLang="en-US"/>
            </a:fld>
            <a:endParaRPr lang="zh-CN" altLang="en-US" dirty="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E586E-4F4A-4950-A8C4-6AAF365EE10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8500" y="2159000"/>
            <a:ext cx="5715000" cy="1382450"/>
          </a:xfrm>
        </p:spPr>
        <p:txBody>
          <a:bodyPr anchor="b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72061E-34F7-4446-829F-E051906D1932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82421-BC2D-4F55-83C9-FB114BD9E6F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C1262C-2106-463C-8F5F-609A519FB7A8}" type="datetimeFigureOut">
              <a:rPr lang="zh-CN" altLang="en-US"/>
            </a:fld>
            <a:endParaRPr lang="zh-CN" altLang="en-US" dirty="0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E9D74-394C-4704-8E8B-AF3C757E296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713673"/>
            <a:ext cx="4681654" cy="1428161"/>
          </a:xfrm>
        </p:spPr>
        <p:txBody>
          <a:bodyPr anchor="t">
            <a:normAutofit/>
          </a:bodyPr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D73039-17B5-4066-9509-10AAACDC022E}" type="datetimeFigureOut">
              <a:rPr lang="zh-CN" altLang="en-US"/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AEA24-B3D4-4E35-A5D8-8919F3AB859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5FC11-9025-4F66-981F-7E057F908308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62897-C155-4027-9E1B-46C805609F4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8E6CDC96-9B96-4144-B153-88EDED1F266B}" type="datetimeFigureOut">
              <a:rPr lang="zh-CN" altLang="en-US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2E3AB366-4093-45BA-BCFF-47326EF16175}" type="slidenum">
              <a:rPr lang="zh-CN" altLang="en-US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595813" y="1016000"/>
            <a:ext cx="2784475" cy="55245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经典粗圆简" panose="02010609000101010101" charset="-122"/>
                <a:ea typeface="经典粗圆简" panose="02010609000101010101" charset="-122"/>
                <a:cs typeface="经典粗圆简" panose="02010609000101010101" charset="-122"/>
              </a:rPr>
              <a:t>数学一年级 </a:t>
            </a:r>
            <a:endParaRPr lang="zh-CN" altLang="en-US" sz="30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经典粗圆简" panose="02010609000101010101" charset="-122"/>
              <a:ea typeface="经典粗圆简" panose="02010609000101010101" charset="-122"/>
              <a:cs typeface="经典粗圆简" panose="0201060900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73975" y="1108075"/>
            <a:ext cx="646113" cy="369888"/>
          </a:xfrm>
          <a:prstGeom prst="rect">
            <a:avLst/>
          </a:prstGeom>
          <a:solidFill>
            <a:srgbClr val="4F80BD"/>
          </a:solidFill>
          <a:ln w="28575" cap="rnd" cmpd="sng">
            <a:noFill/>
            <a:prstDash val="solid"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思源宋体 CN Heavy" panose="02020900000000000000" charset="-122"/>
                <a:ea typeface="思源宋体 CN Heavy" panose="02020900000000000000" charset="-122"/>
              </a:rPr>
              <a:t>上册</a:t>
            </a:r>
            <a:endParaRPr lang="zh-CN" altLang="en-US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思源宋体 CN Heavy" panose="02020900000000000000" charset="-122"/>
              <a:ea typeface="思源宋体 CN Heavy" panose="02020900000000000000" charset="-122"/>
            </a:endParaRPr>
          </a:p>
        </p:txBody>
      </p:sp>
      <p:sp>
        <p:nvSpPr>
          <p:cNvPr id="9" name="流程图: 卡片 8"/>
          <p:cNvSpPr/>
          <p:nvPr/>
        </p:nvSpPr>
        <p:spPr>
          <a:xfrm>
            <a:off x="2201068" y="1920875"/>
            <a:ext cx="7789863" cy="3216275"/>
          </a:xfrm>
          <a:prstGeom prst="flowChartPunchedCard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5327649" y="2133600"/>
            <a:ext cx="18272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第三单元</a:t>
            </a:r>
            <a:endParaRPr lang="zh-CN" altLang="en-US" sz="32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4580669" y="2895601"/>
            <a:ext cx="357028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4400" dirty="0">
                <a:solidFill>
                  <a:srgbClr val="4F80BD"/>
                </a:solidFill>
                <a:latin typeface="华文细黑" pitchFamily="2" charset="-122"/>
                <a:ea typeface="思源宋体 CN Heavy"/>
                <a:cs typeface="思源宋体 CN Heavy"/>
              </a:rPr>
              <a:t>加与减（一）</a:t>
            </a:r>
            <a:endParaRPr lang="zh-CN" altLang="en-US" sz="4400" dirty="0">
              <a:solidFill>
                <a:srgbClr val="4F80BD"/>
              </a:solidFill>
              <a:latin typeface="华文细黑" pitchFamily="2" charset="-122"/>
              <a:ea typeface="思源宋体 CN Heavy"/>
              <a:cs typeface="思源宋体 CN Heavy"/>
            </a:endParaRPr>
          </a:p>
        </p:txBody>
      </p:sp>
      <p:grpSp>
        <p:nvGrpSpPr>
          <p:cNvPr id="19" name="组合 18"/>
          <p:cNvGrpSpPr/>
          <p:nvPr/>
        </p:nvGrpSpPr>
        <p:grpSpPr bwMode="auto">
          <a:xfrm>
            <a:off x="4460675" y="3789162"/>
            <a:ext cx="3840163" cy="36512"/>
            <a:chOff x="5045" y="5946"/>
            <a:chExt cx="4536" cy="56"/>
          </a:xfrm>
        </p:grpSpPr>
        <p:sp>
          <p:nvSpPr>
            <p:cNvPr id="2058" name="矩形 16"/>
            <p:cNvSpPr>
              <a:spLocks noChangeArrowheads="1"/>
            </p:cNvSpPr>
            <p:nvPr/>
          </p:nvSpPr>
          <p:spPr bwMode="auto">
            <a:xfrm>
              <a:off x="5045" y="5961"/>
              <a:ext cx="4536" cy="2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059" name="矩形 17"/>
            <p:cNvSpPr>
              <a:spLocks noChangeArrowheads="1"/>
            </p:cNvSpPr>
            <p:nvPr/>
          </p:nvSpPr>
          <p:spPr bwMode="auto">
            <a:xfrm>
              <a:off x="6888" y="5946"/>
              <a:ext cx="850" cy="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</p:grpSp>
      <p:pic>
        <p:nvPicPr>
          <p:cNvPr id="8" name="图片 7" descr="C:\Users\Diy\Desktop\课件.png课件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9642475" y="3922713"/>
            <a:ext cx="2549525" cy="2935287"/>
          </a:xfrm>
          <a:prstGeom prst="rect">
            <a:avLst/>
          </a:prstGeom>
          <a:effectLst>
            <a:outerShdw blurRad="50800" dist="38100" dir="2700000" algn="tl" rotWithShape="0">
              <a:srgbClr val="4F80BD">
                <a:alpha val="50000"/>
              </a:srgbClr>
            </a:outerShdw>
          </a:effectLst>
        </p:spPr>
      </p:pic>
      <p:sp>
        <p:nvSpPr>
          <p:cNvPr id="14" name="文本框 10"/>
          <p:cNvSpPr txBox="1">
            <a:spLocks noChangeArrowheads="1"/>
          </p:cNvSpPr>
          <p:nvPr/>
        </p:nvSpPr>
        <p:spPr bwMode="auto">
          <a:xfrm>
            <a:off x="4534221" y="3931837"/>
            <a:ext cx="366318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5400" b="1" dirty="0" smtClean="0">
                <a:solidFill>
                  <a:srgbClr val="4F80BD"/>
                </a:solidFill>
                <a:latin typeface="微软雅黑" panose="020B0503020204020204" pitchFamily="34" charset="-122"/>
              </a:rPr>
              <a:t>做</a:t>
            </a:r>
            <a:r>
              <a:rPr lang="zh-CN" altLang="en-US" sz="5400" b="1" dirty="0">
                <a:solidFill>
                  <a:srgbClr val="4F80BD"/>
                </a:solidFill>
                <a:latin typeface="微软雅黑" panose="020B0503020204020204" pitchFamily="34" charset="-122"/>
              </a:rPr>
              <a:t>个减法表</a:t>
            </a:r>
            <a:endParaRPr lang="zh-CN" altLang="en-US" sz="5400" b="1" dirty="0">
              <a:solidFill>
                <a:srgbClr val="4F80BD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8975 0.078802 C -0.284975 0.040414 -0.407384 -0.072348 -0.546913 -0.115244 C -0.686443 -0.158141 -0.856952 -0.135512 -0.926560 -0.135765 " pathEditMode="relative" rAng="-1113980820" ptsTypes="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400" y="-10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ldLvl="0" animBg="1"/>
      <p:bldP spid="9" grpId="0" bldLvl="0" animBg="1"/>
      <p:bldP spid="11" grpId="0" bldLvl="0" animBg="1"/>
      <p:bldP spid="1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239713" y="692150"/>
            <a:ext cx="4606926" cy="649288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381000" y="723900"/>
            <a:ext cx="264636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四、课后练习</a:t>
            </a:r>
            <a:endParaRPr lang="zh-CN" altLang="en-US" sz="320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2263775" y="2254250"/>
            <a:ext cx="770731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sz="3200">
                <a:latin typeface="楷体" panose="02010609060101010101" pitchFamily="49" charset="-122"/>
                <a:ea typeface="楷体" panose="02010609060101010101" pitchFamily="49" charset="-122"/>
              </a:rPr>
              <a:t>名师测控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sz="3200">
                <a:latin typeface="楷体" panose="02010609060101010101" pitchFamily="49" charset="-122"/>
                <a:ea typeface="楷体" panose="02010609060101010101" pitchFamily="49" charset="-122"/>
              </a:rPr>
              <a:t>相应练习</a:t>
            </a:r>
            <a:endParaRPr 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239713" y="692150"/>
            <a:ext cx="4606926" cy="649288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381000" y="723900"/>
            <a:ext cx="264636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一、复习导入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2130425" y="2176463"/>
            <a:ext cx="7707313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上节课我们复习整理了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以内数的加法表，今天我们一起再来整理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以内数的减法表。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10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圆角矩形标注 20"/>
          <p:cNvSpPr/>
          <p:nvPr/>
        </p:nvSpPr>
        <p:spPr>
          <a:xfrm>
            <a:off x="79587" y="2245360"/>
            <a:ext cx="2208107" cy="1146810"/>
          </a:xfrm>
          <a:prstGeom prst="wedgeRoundRectCallout">
            <a:avLst>
              <a:gd name="adj1" fmla="val 58570"/>
              <a:gd name="adj2" fmla="val 28826"/>
              <a:gd name="adj3" fmla="val 16667"/>
            </a:avLst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这几个算式都是</a:t>
            </a:r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减几的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剪去单角的矩形 5"/>
          <p:cNvSpPr/>
          <p:nvPr/>
        </p:nvSpPr>
        <p:spPr>
          <a:xfrm>
            <a:off x="-252413" y="692150"/>
            <a:ext cx="4608513" cy="647700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381000" y="723900"/>
            <a:ext cx="264636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二、合作探究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1546014" y="4586606"/>
            <a:ext cx="9216813" cy="1080135"/>
          </a:xfrm>
          <a:prstGeom prst="wedgeRoundRectCallout">
            <a:avLst>
              <a:gd name="adj1" fmla="val 41677"/>
              <a:gd name="adj2" fmla="val 78571"/>
              <a:gd name="adj3" fmla="val 16667"/>
            </a:avLst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学生们能从中发现什么问题呢？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10"/>
          <p:cNvSpPr txBox="1">
            <a:spLocks noChangeArrowheads="1"/>
          </p:cNvSpPr>
          <p:nvPr/>
        </p:nvSpPr>
        <p:spPr bwMode="auto">
          <a:xfrm>
            <a:off x="541338" y="1447800"/>
            <a:ext cx="18700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减法表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5041900" y="3433763"/>
            <a:ext cx="9032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7-2=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5041900" y="2749550"/>
            <a:ext cx="9032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7-1=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5041900" y="1976438"/>
            <a:ext cx="9032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7-0=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2411413" y="3433763"/>
            <a:ext cx="90328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6-2=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2411413" y="1976438"/>
            <a:ext cx="9032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6-0=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2411413" y="2757488"/>
            <a:ext cx="9032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6-1=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7820025" y="3425825"/>
            <a:ext cx="10826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10-2=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7820025" y="2757488"/>
            <a:ext cx="9032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9-1=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7820025" y="1976438"/>
            <a:ext cx="9032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8-0=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圆角矩形标注 21"/>
          <p:cNvSpPr/>
          <p:nvPr/>
        </p:nvSpPr>
        <p:spPr>
          <a:xfrm>
            <a:off x="4944533" y="537845"/>
            <a:ext cx="2208107" cy="1146810"/>
          </a:xfrm>
          <a:prstGeom prst="wedgeRoundRectCallout">
            <a:avLst>
              <a:gd name="adj1" fmla="val 7975"/>
              <a:gd name="adj2" fmla="val 71871"/>
              <a:gd name="adj3" fmla="val 16667"/>
            </a:avLst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这几个算式都是</a:t>
            </a:r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减几的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4" name="圆角矩形标注 23"/>
          <p:cNvSpPr/>
          <p:nvPr/>
        </p:nvSpPr>
        <p:spPr>
          <a:xfrm>
            <a:off x="8366760" y="664845"/>
            <a:ext cx="2208107" cy="1146810"/>
          </a:xfrm>
          <a:prstGeom prst="wedgeRoundRectCallout">
            <a:avLst>
              <a:gd name="adj1" fmla="val -29179"/>
              <a:gd name="adj2" fmla="val 75692"/>
              <a:gd name="adj3" fmla="val 16667"/>
            </a:avLst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这几个算式得数都是</a:t>
            </a:r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</a:t>
            </a:r>
            <a:endParaRPr lang="en-US" altLang="zh-CN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525838" y="1976438"/>
            <a:ext cx="3635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3525838" y="2757488"/>
            <a:ext cx="3635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6234113" y="3433763"/>
            <a:ext cx="36353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3508375" y="3433763"/>
            <a:ext cx="36353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9039225" y="3425825"/>
            <a:ext cx="36353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8963025" y="2757488"/>
            <a:ext cx="363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8963025" y="1976438"/>
            <a:ext cx="363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6234113" y="2749550"/>
            <a:ext cx="3635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6234113" y="1976438"/>
            <a:ext cx="3635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/>
      <p:bldP spid="9" grpId="0"/>
      <p:bldP spid="10" grpId="0"/>
      <p:bldP spid="11" grpId="0"/>
      <p:bldP spid="13" grpId="0"/>
      <p:bldP spid="14" grpId="0"/>
      <p:bldP spid="15" grpId="0"/>
      <p:bldP spid="18" grpId="0"/>
      <p:bldP spid="19" grpId="0"/>
      <p:bldP spid="20" grpId="0"/>
      <p:bldP spid="2" grpId="0"/>
      <p:bldP spid="8" grpId="0"/>
      <p:bldP spid="12" grpId="0"/>
      <p:bldP spid="17" grpId="0"/>
      <p:bldP spid="26" grpId="0"/>
      <p:bldP spid="27" grpId="0"/>
      <p:bldP spid="28" grpId="0"/>
      <p:bldP spid="29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圆角矩形标注 24"/>
          <p:cNvSpPr/>
          <p:nvPr/>
        </p:nvSpPr>
        <p:spPr>
          <a:xfrm>
            <a:off x="1277154" y="4869001"/>
            <a:ext cx="9216813" cy="1080135"/>
          </a:xfrm>
          <a:prstGeom prst="wedgeRoundRectCallout">
            <a:avLst>
              <a:gd name="adj1" fmla="val 54298"/>
              <a:gd name="adj2" fmla="val 27311"/>
              <a:gd name="adj3" fmla="val 16667"/>
            </a:avLst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indent="2667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同学们按照自己排列的方法，重新排列试试哦。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剪去单角的矩形 8"/>
          <p:cNvSpPr/>
          <p:nvPr/>
        </p:nvSpPr>
        <p:spPr>
          <a:xfrm>
            <a:off x="-889000" y="717550"/>
            <a:ext cx="4608513" cy="649288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565150" y="750888"/>
            <a:ext cx="1870075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减法表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023938" y="1514475"/>
            <a:ext cx="109648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sz="28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找出</a:t>
            </a:r>
            <a:r>
              <a:rPr lang="en-US" altLang="zh-CN" sz="28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6</a:t>
            </a:r>
            <a:r>
              <a:rPr lang="zh-CN" sz="28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减几的算式，排一排。</a:t>
            </a:r>
            <a:endParaRPr lang="zh-CN" altLang="en-US" sz="28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435225" y="2217738"/>
            <a:ext cx="1004888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6-6=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6110288" y="2217738"/>
            <a:ext cx="1004887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6-0=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6110288" y="2840038"/>
            <a:ext cx="10048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6-1=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2435225" y="2840038"/>
            <a:ext cx="10048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6-5=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 flipH="1">
            <a:off x="3762375" y="2217738"/>
            <a:ext cx="571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3762375" y="2840038"/>
            <a:ext cx="3905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7437438" y="2217738"/>
            <a:ext cx="388937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7437438" y="2840038"/>
            <a:ext cx="388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413000" y="3492500"/>
            <a:ext cx="100488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6-4=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413000" y="4143375"/>
            <a:ext cx="100488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6-3=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3724275" y="3492500"/>
            <a:ext cx="38893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3740150" y="4127500"/>
            <a:ext cx="3905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6122988" y="4127500"/>
            <a:ext cx="10048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6-3=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7432675" y="4127500"/>
            <a:ext cx="3905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6100763" y="3465513"/>
            <a:ext cx="10048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6-2=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7410450" y="3465513"/>
            <a:ext cx="3905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/>
      <p:bldP spid="5" grpId="0"/>
      <p:bldP spid="10" grpId="0"/>
      <p:bldP spid="11" grpId="0"/>
      <p:bldP spid="12" grpId="0"/>
      <p:bldP spid="17" grpId="0"/>
      <p:bldP spid="18" grpId="0"/>
      <p:bldP spid="19" grpId="0"/>
      <p:bldP spid="20" grpId="0"/>
      <p:bldP spid="2" grpId="0"/>
      <p:bldP spid="6" grpId="0"/>
      <p:bldP spid="13" grpId="0"/>
      <p:bldP spid="16" grpId="0"/>
      <p:bldP spid="21" grpId="0"/>
      <p:bldP spid="22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剪去单角的矩形 9"/>
          <p:cNvSpPr/>
          <p:nvPr/>
        </p:nvSpPr>
        <p:spPr>
          <a:xfrm>
            <a:off x="-657225" y="620713"/>
            <a:ext cx="4608513" cy="649287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619125" y="685800"/>
            <a:ext cx="14160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减法表</a:t>
            </a:r>
            <a:endParaRPr lang="zh-CN" altLang="en-US" sz="320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825500" y="1412875"/>
            <a:ext cx="109648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sz="28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你能找出得数是</a:t>
            </a:r>
            <a:r>
              <a:rPr lang="zh-CN" altLang="zh-CN" sz="28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8</a:t>
            </a:r>
            <a:r>
              <a:rPr lang="zh-CN" sz="28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的减法算式吗？排一排。</a:t>
            </a:r>
            <a:endParaRPr lang="zh-CN" sz="28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835551" y="4437001"/>
            <a:ext cx="9216813" cy="1080135"/>
          </a:xfrm>
          <a:prstGeom prst="wedgeRoundRectCallout">
            <a:avLst>
              <a:gd name="adj1" fmla="val 59142"/>
              <a:gd name="adj2" fmla="val 42307"/>
              <a:gd name="adj3" fmla="val 16667"/>
            </a:avLst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这是按得数相同的算式的排列的哦！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352675" y="2206625"/>
            <a:ext cx="12112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10-2=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487613" y="2870200"/>
            <a:ext cx="10064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9-1=</a:t>
            </a:r>
            <a:endParaRPr lang="en-US" alt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470150" y="3617913"/>
            <a:ext cx="10048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8-0=</a:t>
            </a:r>
            <a:endParaRPr lang="en-US" alt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6577013" y="2206625"/>
            <a:ext cx="10048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8-0=</a:t>
            </a:r>
            <a:endParaRPr lang="en-US" alt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6537325" y="2870200"/>
            <a:ext cx="10048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9-1=</a:t>
            </a:r>
            <a:endParaRPr lang="en-US" alt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537325" y="3617913"/>
            <a:ext cx="12096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10-2=</a:t>
            </a:r>
            <a:endParaRPr lang="en-US" alt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3910013" y="2174875"/>
            <a:ext cx="3905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3910013" y="2901950"/>
            <a:ext cx="3905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3910013" y="3617913"/>
            <a:ext cx="3905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8034338" y="2166938"/>
            <a:ext cx="388937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8031163" y="2870200"/>
            <a:ext cx="3905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8031163" y="3617913"/>
            <a:ext cx="3905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/>
      <p:bldP spid="5" grpId="0"/>
      <p:bldP spid="2" grpId="0"/>
      <p:bldP spid="6" grpId="0"/>
      <p:bldP spid="8" grpId="0"/>
      <p:bldP spid="12" grpId="0"/>
      <p:bldP spid="13" grpId="0"/>
      <p:bldP spid="18" grpId="0"/>
      <p:bldP spid="19" grpId="0"/>
      <p:bldP spid="20" grpId="0"/>
      <p:bldP spid="23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标注 15"/>
          <p:cNvSpPr/>
          <p:nvPr/>
        </p:nvSpPr>
        <p:spPr>
          <a:xfrm>
            <a:off x="7824788" y="242888"/>
            <a:ext cx="3495675" cy="688975"/>
          </a:xfrm>
          <a:prstGeom prst="wedgeRoundRectCallout">
            <a:avLst>
              <a:gd name="adj1" fmla="val -30556"/>
              <a:gd name="adj2" fmla="val 92343"/>
              <a:gd name="adj3" fmla="val 16667"/>
            </a:avLst>
          </a:prstGeom>
          <a:ln>
            <a:solidFill>
              <a:srgbClr val="00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1512993" y="5233035"/>
            <a:ext cx="9088120" cy="566420"/>
          </a:xfrm>
          <a:prstGeom prst="wedgeRoundRectCallout">
            <a:avLst>
              <a:gd name="adj1" fmla="val 39116"/>
              <a:gd name="adj2" fmla="val 88565"/>
              <a:gd name="adj3" fmla="val 16667"/>
            </a:avLst>
          </a:prstGeom>
          <a:ln>
            <a:solidFill>
              <a:srgbClr val="00B0F0"/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剪去单角的矩形 5"/>
          <p:cNvSpPr/>
          <p:nvPr/>
        </p:nvSpPr>
        <p:spPr>
          <a:xfrm>
            <a:off x="-200025" y="501650"/>
            <a:ext cx="4608513" cy="649288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420688" y="533400"/>
            <a:ext cx="2236787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整理减法表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584325" y="5286375"/>
            <a:ext cx="6956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竖着看，横着看，斜着看，你发现了什么规律吗？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7826375" y="357188"/>
            <a:ext cx="26463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你能填写完整吗？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4300" y="1423988"/>
            <a:ext cx="11483975" cy="375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303213" y="2305050"/>
            <a:ext cx="7016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8-8</a:t>
            </a:r>
            <a:endParaRPr lang="en-US" altLang="zh-CN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282575" y="2647950"/>
            <a:ext cx="5302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7-7</a:t>
            </a:r>
            <a:endParaRPr lang="en-US" altLang="zh-CN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282575" y="2001838"/>
            <a:ext cx="7000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9-9</a:t>
            </a:r>
            <a:endParaRPr lang="en-US" altLang="zh-CN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282575" y="3244850"/>
            <a:ext cx="530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5-5</a:t>
            </a:r>
            <a:endParaRPr lang="en-US" altLang="zh-CN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303213" y="3613150"/>
            <a:ext cx="5318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4-4</a:t>
            </a:r>
            <a:endParaRPr lang="en-US" altLang="zh-CN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303213" y="3905250"/>
            <a:ext cx="5318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3-3</a:t>
            </a:r>
            <a:endParaRPr lang="en-US" altLang="zh-CN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303213" y="4498975"/>
            <a:ext cx="5318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1-1</a:t>
            </a:r>
            <a:endParaRPr lang="en-US" altLang="zh-CN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303213" y="4806950"/>
            <a:ext cx="5318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0-0</a:t>
            </a:r>
            <a:endParaRPr lang="en-US" altLang="zh-CN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1293813" y="1995488"/>
            <a:ext cx="7016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9-8</a:t>
            </a:r>
            <a:endParaRPr lang="en-US" altLang="zh-CN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3376613" y="2062163"/>
            <a:ext cx="7016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9-6</a:t>
            </a:r>
            <a:endParaRPr lang="en-US" altLang="zh-CN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4408488" y="2062163"/>
            <a:ext cx="7016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9-5</a:t>
            </a:r>
            <a:endParaRPr lang="en-US" altLang="zh-CN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5505450" y="2062163"/>
            <a:ext cx="7016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9-4</a:t>
            </a:r>
            <a:endParaRPr lang="en-US" altLang="zh-CN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7626350" y="2062163"/>
            <a:ext cx="7016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9-2</a:t>
            </a:r>
            <a:endParaRPr lang="en-US" altLang="zh-CN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8661400" y="2062163"/>
            <a:ext cx="7016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9-1</a:t>
            </a:r>
            <a:endParaRPr lang="en-US" altLang="zh-CN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文本框 41"/>
          <p:cNvSpPr txBox="1">
            <a:spLocks noChangeArrowheads="1"/>
          </p:cNvSpPr>
          <p:nvPr/>
        </p:nvSpPr>
        <p:spPr bwMode="auto">
          <a:xfrm>
            <a:off x="2316163" y="1687513"/>
            <a:ext cx="12319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10-8</a:t>
            </a:r>
            <a:endParaRPr lang="en-US" altLang="zh-CN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文本框 42"/>
          <p:cNvSpPr txBox="1">
            <a:spLocks noChangeArrowheads="1"/>
          </p:cNvSpPr>
          <p:nvPr/>
        </p:nvSpPr>
        <p:spPr bwMode="auto">
          <a:xfrm>
            <a:off x="3271838" y="1687513"/>
            <a:ext cx="12319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10-7</a:t>
            </a:r>
            <a:endParaRPr lang="en-US" altLang="zh-CN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文本框 43"/>
          <p:cNvSpPr txBox="1">
            <a:spLocks noChangeArrowheads="1"/>
          </p:cNvSpPr>
          <p:nvPr/>
        </p:nvSpPr>
        <p:spPr bwMode="auto">
          <a:xfrm>
            <a:off x="5335588" y="1693863"/>
            <a:ext cx="12319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10-5</a:t>
            </a:r>
            <a:endParaRPr lang="en-US" altLang="zh-CN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文本框 44"/>
          <p:cNvSpPr txBox="1">
            <a:spLocks noChangeArrowheads="1"/>
          </p:cNvSpPr>
          <p:nvPr/>
        </p:nvSpPr>
        <p:spPr bwMode="auto">
          <a:xfrm>
            <a:off x="6394450" y="1687513"/>
            <a:ext cx="12319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10-4</a:t>
            </a:r>
            <a:endParaRPr lang="en-US" altLang="zh-CN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文本框 45"/>
          <p:cNvSpPr txBox="1">
            <a:spLocks noChangeArrowheads="1"/>
          </p:cNvSpPr>
          <p:nvPr/>
        </p:nvSpPr>
        <p:spPr bwMode="auto">
          <a:xfrm>
            <a:off x="7519988" y="1743075"/>
            <a:ext cx="12334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10-3</a:t>
            </a:r>
            <a:endParaRPr lang="en-US" altLang="zh-CN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文本框 46"/>
          <p:cNvSpPr txBox="1">
            <a:spLocks noChangeArrowheads="1"/>
          </p:cNvSpPr>
          <p:nvPr/>
        </p:nvSpPr>
        <p:spPr bwMode="auto">
          <a:xfrm>
            <a:off x="8550275" y="1725613"/>
            <a:ext cx="12334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10-2</a:t>
            </a:r>
            <a:endParaRPr lang="en-US" altLang="zh-CN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文本框 47"/>
          <p:cNvSpPr txBox="1">
            <a:spLocks noChangeArrowheads="1"/>
          </p:cNvSpPr>
          <p:nvPr/>
        </p:nvSpPr>
        <p:spPr bwMode="auto">
          <a:xfrm>
            <a:off x="1312863" y="2343150"/>
            <a:ext cx="7000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8-7</a:t>
            </a:r>
            <a:endParaRPr lang="en-US" altLang="zh-CN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文本框 48"/>
          <p:cNvSpPr txBox="1">
            <a:spLocks noChangeArrowheads="1"/>
          </p:cNvSpPr>
          <p:nvPr/>
        </p:nvSpPr>
        <p:spPr bwMode="auto">
          <a:xfrm>
            <a:off x="2343150" y="2327275"/>
            <a:ext cx="7000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8-6</a:t>
            </a:r>
            <a:endParaRPr lang="en-US" altLang="zh-CN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文本框 49"/>
          <p:cNvSpPr txBox="1">
            <a:spLocks noChangeArrowheads="1"/>
          </p:cNvSpPr>
          <p:nvPr/>
        </p:nvSpPr>
        <p:spPr bwMode="auto">
          <a:xfrm>
            <a:off x="4425950" y="2382838"/>
            <a:ext cx="7000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8-4</a:t>
            </a:r>
            <a:endParaRPr lang="en-US" altLang="zh-CN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文本框 50"/>
          <p:cNvSpPr txBox="1">
            <a:spLocks noChangeArrowheads="1"/>
          </p:cNvSpPr>
          <p:nvPr/>
        </p:nvSpPr>
        <p:spPr bwMode="auto">
          <a:xfrm>
            <a:off x="5456238" y="2365375"/>
            <a:ext cx="7000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8-3</a:t>
            </a:r>
            <a:endParaRPr lang="en-US" altLang="zh-CN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文本框 51"/>
          <p:cNvSpPr txBox="1">
            <a:spLocks noChangeArrowheads="1"/>
          </p:cNvSpPr>
          <p:nvPr/>
        </p:nvSpPr>
        <p:spPr bwMode="auto">
          <a:xfrm>
            <a:off x="7634288" y="2349500"/>
            <a:ext cx="7016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8-1</a:t>
            </a:r>
            <a:endParaRPr lang="en-US" altLang="zh-CN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文本框 52"/>
          <p:cNvSpPr txBox="1">
            <a:spLocks noChangeArrowheads="1"/>
          </p:cNvSpPr>
          <p:nvPr/>
        </p:nvSpPr>
        <p:spPr bwMode="auto">
          <a:xfrm>
            <a:off x="8664575" y="2333625"/>
            <a:ext cx="7016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8-0</a:t>
            </a:r>
            <a:endParaRPr lang="en-US" altLang="zh-CN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文本框 53"/>
          <p:cNvSpPr txBox="1">
            <a:spLocks noChangeArrowheads="1"/>
          </p:cNvSpPr>
          <p:nvPr/>
        </p:nvSpPr>
        <p:spPr bwMode="auto">
          <a:xfrm>
            <a:off x="1312863" y="2630488"/>
            <a:ext cx="530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7-6</a:t>
            </a:r>
            <a:endParaRPr lang="en-US" altLang="zh-CN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文本框 55"/>
          <p:cNvSpPr txBox="1">
            <a:spLocks noChangeArrowheads="1"/>
          </p:cNvSpPr>
          <p:nvPr/>
        </p:nvSpPr>
        <p:spPr bwMode="auto">
          <a:xfrm>
            <a:off x="2343150" y="2686050"/>
            <a:ext cx="530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7-5</a:t>
            </a:r>
            <a:endParaRPr lang="en-US" altLang="zh-CN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文本框 56"/>
          <p:cNvSpPr txBox="1">
            <a:spLocks noChangeArrowheads="1"/>
          </p:cNvSpPr>
          <p:nvPr/>
        </p:nvSpPr>
        <p:spPr bwMode="auto">
          <a:xfrm>
            <a:off x="4425950" y="2670175"/>
            <a:ext cx="5302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7-3</a:t>
            </a:r>
            <a:endParaRPr lang="en-US" altLang="zh-CN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文本框 57"/>
          <p:cNvSpPr txBox="1">
            <a:spLocks noChangeArrowheads="1"/>
          </p:cNvSpPr>
          <p:nvPr/>
        </p:nvSpPr>
        <p:spPr bwMode="auto">
          <a:xfrm>
            <a:off x="5456238" y="2652713"/>
            <a:ext cx="530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7-2</a:t>
            </a:r>
            <a:endParaRPr lang="en-US" altLang="zh-CN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文本框 58"/>
          <p:cNvSpPr txBox="1">
            <a:spLocks noChangeArrowheads="1"/>
          </p:cNvSpPr>
          <p:nvPr/>
        </p:nvSpPr>
        <p:spPr bwMode="auto">
          <a:xfrm>
            <a:off x="7634288" y="2636838"/>
            <a:ext cx="5318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7-0</a:t>
            </a:r>
            <a:endParaRPr lang="en-US" altLang="zh-CN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文本框 59"/>
          <p:cNvSpPr txBox="1">
            <a:spLocks noChangeArrowheads="1"/>
          </p:cNvSpPr>
          <p:nvPr/>
        </p:nvSpPr>
        <p:spPr bwMode="auto">
          <a:xfrm>
            <a:off x="1293813" y="2982913"/>
            <a:ext cx="5302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6-5</a:t>
            </a:r>
            <a:endParaRPr lang="en-US" altLang="zh-CN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文本框 60"/>
          <p:cNvSpPr txBox="1">
            <a:spLocks noChangeArrowheads="1"/>
          </p:cNvSpPr>
          <p:nvPr/>
        </p:nvSpPr>
        <p:spPr bwMode="auto">
          <a:xfrm>
            <a:off x="4429125" y="2965450"/>
            <a:ext cx="530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6-2</a:t>
            </a:r>
            <a:endParaRPr lang="en-US" altLang="zh-CN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文本框 61"/>
          <p:cNvSpPr txBox="1">
            <a:spLocks noChangeArrowheads="1"/>
          </p:cNvSpPr>
          <p:nvPr/>
        </p:nvSpPr>
        <p:spPr bwMode="auto">
          <a:xfrm>
            <a:off x="5459413" y="2949575"/>
            <a:ext cx="530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6-1</a:t>
            </a:r>
            <a:endParaRPr lang="en-US" altLang="zh-CN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文本框 62"/>
          <p:cNvSpPr txBox="1">
            <a:spLocks noChangeArrowheads="1"/>
          </p:cNvSpPr>
          <p:nvPr/>
        </p:nvSpPr>
        <p:spPr bwMode="auto">
          <a:xfrm>
            <a:off x="2365375" y="3300413"/>
            <a:ext cx="5302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5-3</a:t>
            </a:r>
            <a:endParaRPr lang="en-US" altLang="zh-CN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文本框 63"/>
          <p:cNvSpPr txBox="1">
            <a:spLocks noChangeArrowheads="1"/>
          </p:cNvSpPr>
          <p:nvPr/>
        </p:nvSpPr>
        <p:spPr bwMode="auto">
          <a:xfrm>
            <a:off x="3417888" y="3300413"/>
            <a:ext cx="5302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5-2</a:t>
            </a:r>
            <a:endParaRPr lang="en-US" altLang="zh-CN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文本框 64"/>
          <p:cNvSpPr txBox="1">
            <a:spLocks noChangeArrowheads="1"/>
          </p:cNvSpPr>
          <p:nvPr/>
        </p:nvSpPr>
        <p:spPr bwMode="auto">
          <a:xfrm>
            <a:off x="5426075" y="3300413"/>
            <a:ext cx="5318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5-0</a:t>
            </a:r>
            <a:endParaRPr lang="en-US" altLang="zh-CN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文本框 65"/>
          <p:cNvSpPr txBox="1">
            <a:spLocks noChangeArrowheads="1"/>
          </p:cNvSpPr>
          <p:nvPr/>
        </p:nvSpPr>
        <p:spPr bwMode="auto">
          <a:xfrm>
            <a:off x="2343150" y="4216400"/>
            <a:ext cx="530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2-0</a:t>
            </a:r>
            <a:endParaRPr lang="en-US" altLang="zh-CN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文本框 66"/>
          <p:cNvSpPr txBox="1">
            <a:spLocks noChangeArrowheads="1"/>
          </p:cNvSpPr>
          <p:nvPr/>
        </p:nvSpPr>
        <p:spPr bwMode="auto">
          <a:xfrm>
            <a:off x="3395663" y="3929063"/>
            <a:ext cx="530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3-0</a:t>
            </a:r>
            <a:endParaRPr lang="en-US" altLang="zh-CN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文本框 67"/>
          <p:cNvSpPr txBox="1">
            <a:spLocks noChangeArrowheads="1"/>
          </p:cNvSpPr>
          <p:nvPr/>
        </p:nvSpPr>
        <p:spPr bwMode="auto">
          <a:xfrm>
            <a:off x="3395663" y="3641725"/>
            <a:ext cx="530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4-1</a:t>
            </a:r>
            <a:endParaRPr lang="en-US" altLang="zh-CN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文本框 68"/>
          <p:cNvSpPr txBox="1">
            <a:spLocks noChangeArrowheads="1"/>
          </p:cNvSpPr>
          <p:nvPr/>
        </p:nvSpPr>
        <p:spPr bwMode="auto">
          <a:xfrm>
            <a:off x="1335088" y="3597275"/>
            <a:ext cx="5302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4-3</a:t>
            </a:r>
            <a:endParaRPr lang="en-US" altLang="zh-CN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文本框 69"/>
          <p:cNvSpPr txBox="1">
            <a:spLocks noChangeArrowheads="1"/>
          </p:cNvSpPr>
          <p:nvPr/>
        </p:nvSpPr>
        <p:spPr bwMode="auto">
          <a:xfrm>
            <a:off x="1312863" y="3938588"/>
            <a:ext cx="530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3-2</a:t>
            </a:r>
            <a:endParaRPr lang="en-US" altLang="zh-CN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7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5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7" grpId="0" bldLvl="0" animBg="1"/>
      <p:bldP spid="4" grpId="0"/>
      <p:bldP spid="15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3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标注 10"/>
          <p:cNvSpPr/>
          <p:nvPr/>
        </p:nvSpPr>
        <p:spPr>
          <a:xfrm>
            <a:off x="407247" y="5071111"/>
            <a:ext cx="10314093" cy="786765"/>
          </a:xfrm>
          <a:prstGeom prst="wedgeRoundRectCallout">
            <a:avLst>
              <a:gd name="adj1" fmla="val 42521"/>
              <a:gd name="adj2" fmla="val 75746"/>
              <a:gd name="adj3" fmla="val 16667"/>
            </a:avLst>
          </a:prstGeom>
          <a:ln>
            <a:solidFill>
              <a:srgbClr val="00B0F0"/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剪去单角的矩形 5"/>
          <p:cNvSpPr/>
          <p:nvPr/>
        </p:nvSpPr>
        <p:spPr>
          <a:xfrm>
            <a:off x="-239713" y="692150"/>
            <a:ext cx="4606926" cy="649288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381000" y="723900"/>
            <a:ext cx="182562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探究规律</a:t>
            </a:r>
            <a:endParaRPr lang="zh-CN" altLang="en-US" sz="320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476250" y="5203825"/>
            <a:ext cx="103155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请同学们观察整理的减法表，发现了哪些规律？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11150" y="1508125"/>
            <a:ext cx="11447463" cy="349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239713" y="692150"/>
            <a:ext cx="4606926" cy="649288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381000" y="723900"/>
            <a:ext cx="100488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小结</a:t>
            </a:r>
            <a:endParaRPr lang="zh-CN" altLang="en-US" sz="320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474788" y="2644775"/>
            <a:ext cx="908050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以内的加减法我们进行了整理，对我们今后的计算有很大帮助。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239713" y="692150"/>
            <a:ext cx="4606926" cy="649288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381000" y="723900"/>
            <a:ext cx="264636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三、课堂小结</a:t>
            </a:r>
            <a:endParaRPr lang="zh-CN" altLang="en-US" sz="320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1173163" y="2660650"/>
            <a:ext cx="923131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sz="3200">
                <a:latin typeface="楷体" panose="02010609060101010101" pitchFamily="49" charset="-122"/>
                <a:ea typeface="楷体" panose="02010609060101010101" pitchFamily="49" charset="-122"/>
              </a:rPr>
              <a:t>通过学习，相信你能计算得又对又快。</a:t>
            </a:r>
            <a:endParaRPr 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0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p="http://schemas.openxmlformats.org/presentationml/2006/main">
  <p:tag name="KSO_WPP_MARK_KEY" val="b605b2a5-fcd1-454e-8992-1f533f3de29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580</Words>
  <Application>WPS 演示</Application>
  <PresentationFormat>自定义</PresentationFormat>
  <Paragraphs>236</Paragraphs>
  <Slides>10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黑体</vt:lpstr>
      <vt:lpstr>经典粗圆简</vt:lpstr>
      <vt:lpstr>思源宋体 CN Heavy</vt:lpstr>
      <vt:lpstr>华文细黑</vt:lpstr>
      <vt:lpstr>思源宋体 CN Heavy</vt:lpstr>
      <vt:lpstr>楷体</vt:lpstr>
      <vt:lpstr>Arial Unicode MS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dcterms:created xsi:type="dcterms:W3CDTF">2018-03-01T02:03:00Z</dcterms:created>
  <dcterms:modified xsi:type="dcterms:W3CDTF">2023-01-28T05:11:38Z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FB209732DB494B51870D49675A278BE0</vt:lpwstr>
  </property>
</Properties>
</file>