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493" r:id="rId3"/>
    <p:sldId id="680" r:id="rId4"/>
    <p:sldId id="683" r:id="rId5"/>
    <p:sldId id="665" r:id="rId7"/>
    <p:sldId id="681" r:id="rId8"/>
    <p:sldId id="682" r:id="rId9"/>
    <p:sldId id="674" r:id="rId10"/>
    <p:sldId id="675" r:id="rId11"/>
    <p:sldId id="676" r:id="rId12"/>
    <p:sldId id="677" r:id="rId13"/>
    <p:sldId id="697" r:id="rId14"/>
    <p:sldId id="278" r:id="rId15"/>
  </p:sldIdLst>
  <p:sldSz cx="9144000" cy="5143500" type="screen16x9"/>
  <p:notesSz cx="7103745" cy="10234295"/>
  <p:custDataLst>
    <p:tags r:id="rId20"/>
  </p:custDataLst>
  <p:defaultTextStyle>
    <a:defPPr>
      <a:defRPr lang="zh-CN"/>
    </a:defPPr>
    <a:lvl1pPr marL="0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31470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63575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995045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26515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658620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1990090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22195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653665" algn="l" defTabSz="66357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7" userDrawn="1">
          <p15:clr>
            <a:srgbClr val="A4A3A4"/>
          </p15:clr>
        </p15:guide>
        <p15:guide id="2" pos="28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71807" autoAdjust="0"/>
  </p:normalViewPr>
  <p:slideViewPr>
    <p:cSldViewPr snapToGrid="0">
      <p:cViewPr>
        <p:scale>
          <a:sx n="100" d="100"/>
          <a:sy n="100" d="100"/>
        </p:scale>
        <p:origin x="-174" y="-804"/>
      </p:cViewPr>
      <p:guideLst>
        <p:guide orient="horz" pos="1727"/>
        <p:guide pos="283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C2917-7612-40BA-BD7C-108AEF1E65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8CA37-4DC7-4D5F-94CA-5BB6ADFB89C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31470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63575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95045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26515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58620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90090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22195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53665" algn="l" defTabSz="6635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769"/>
            <a:ext cx="7349400" cy="1927714"/>
          </a:xfrm>
        </p:spPr>
        <p:txBody>
          <a:bodyPr lIns="65295" tIns="33953" rIns="65295" bIns="33953" anchor="b" anchorCtr="0">
            <a:normAutofit/>
          </a:bodyPr>
          <a:lstStyle>
            <a:lvl1pPr algn="ctr">
              <a:defRPr sz="4500" b="1" i="0" spc="218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181"/>
            <a:ext cx="7349400" cy="1104250"/>
          </a:xfrm>
        </p:spPr>
        <p:txBody>
          <a:bodyPr lIns="65295" tIns="33953" rIns="65295" bIns="33953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145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474"/>
            <a:ext cx="8229600" cy="4111916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09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09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6615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09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09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09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2917"/>
            <a:ext cx="7349400" cy="764065"/>
          </a:xfrm>
        </p:spPr>
        <p:txBody>
          <a:bodyPr vert="horz" lIns="65295" tIns="33953" rIns="65295" bIns="33953" rtlCol="0" anchor="t" anchorCtr="0">
            <a:normAutofit/>
          </a:bodyPr>
          <a:lstStyle>
            <a:lvl1pPr marL="0" marR="0" algn="ctr" defTabSz="663575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181"/>
            <a:ext cx="7349400" cy="353684"/>
          </a:xfrm>
        </p:spPr>
        <p:txBody>
          <a:bodyPr lIns="65295" tIns="33953" rIns="65295" bIns="33953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4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280"/>
            <a:ext cx="8226900" cy="529176"/>
          </a:xfrm>
        </p:spPr>
        <p:txBody>
          <a:bodyPr vert="horz" lIns="65295" tIns="33953" rIns="65295" bIns="33953" rtlCol="0" anchor="ctr" anchorCtr="0">
            <a:normAutofit/>
          </a:bodyPr>
          <a:lstStyle>
            <a:lvl1pPr marL="0" marR="0" algn="l" defTabSz="663575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750"/>
            <a:ext cx="8226900" cy="3569240"/>
          </a:xfrm>
        </p:spPr>
        <p:txBody>
          <a:bodyPr vert="horz" lIns="65295" tIns="33953" rIns="65295" bIns="33953" rtlCol="0">
            <a:normAutofit/>
          </a:bodyPr>
          <a:lstStyle>
            <a:lvl1pPr marL="0" marR="0" lvl="0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tabLst>
                <a:tab pos="1167765" algn="l"/>
              </a:tabLst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171"/>
            <a:ext cx="5826600" cy="575074"/>
          </a:xfrm>
        </p:spPr>
        <p:txBody>
          <a:bodyPr lIns="65295" tIns="33953" rIns="65295" bIns="33953" anchor="b" anchorCtr="0">
            <a:normAutofit/>
          </a:bodyPr>
          <a:lstStyle>
            <a:lvl1pPr>
              <a:defRPr sz="3300" b="1" i="0" u="none" strike="noStrike" kern="1200" cap="none" spc="218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244"/>
            <a:ext cx="5826600" cy="650671"/>
          </a:xfrm>
        </p:spPr>
        <p:txBody>
          <a:bodyPr lIns="65295" tIns="33953" rIns="65295" bIns="33953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00" b="0" i="0" u="none" strike="noStrike" kern="1200" cap="none" spc="109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280"/>
            <a:ext cx="8226900" cy="529176"/>
          </a:xfrm>
        </p:spPr>
        <p:txBody>
          <a:bodyPr vert="horz" lIns="65295" tIns="33953" rIns="65295" bIns="33953" rtlCol="0" anchor="ctr" anchorCtr="0">
            <a:normAutofit/>
          </a:bodyPr>
          <a:lstStyle>
            <a:lvl1pPr marL="0" marR="0" lvl="0" algn="l" defTabSz="663575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849"/>
            <a:ext cx="3882600" cy="3561141"/>
          </a:xfrm>
        </p:spPr>
        <p:txBody>
          <a:bodyPr vert="horz" lIns="65295" tIns="33953" rIns="65295" bIns="33953" rtlCol="0">
            <a:normAutofit/>
          </a:bodyPr>
          <a:lstStyle>
            <a:lvl1pPr marL="171450" marR="0" lvl="0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tabLst>
                <a:tab pos="1167765" algn="l"/>
              </a:tabLst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6615" marR="0" lvl="2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849"/>
            <a:ext cx="3882600" cy="3561141"/>
          </a:xfrm>
        </p:spPr>
        <p:txBody>
          <a:bodyPr lIns="65295" tIns="33953" rIns="65295" bIns="33953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09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09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6615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09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09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280"/>
            <a:ext cx="8226900" cy="529176"/>
          </a:xfrm>
        </p:spPr>
        <p:txBody>
          <a:bodyPr vert="horz" lIns="65295" tIns="33953" rIns="65295" bIns="33953" rtlCol="0" anchor="ctr" anchorCtr="0">
            <a:normAutofit/>
          </a:bodyPr>
          <a:lstStyle>
            <a:lvl1pPr marL="0" marR="0" lvl="0" algn="l" defTabSz="663575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852"/>
            <a:ext cx="4006800" cy="286187"/>
          </a:xfrm>
        </p:spPr>
        <p:txBody>
          <a:bodyPr lIns="73711" tIns="27642" rIns="55283" bIns="27642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45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438"/>
            <a:ext cx="4006800" cy="3296552"/>
          </a:xfrm>
        </p:spPr>
        <p:txBody>
          <a:bodyPr vert="horz" lIns="73711" tIns="0" rIns="59890" bIns="0" rtlCol="0">
            <a:normAutofit/>
          </a:bodyPr>
          <a:lstStyle>
            <a:lvl1pPr marL="171450" marR="0" lvl="0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tabLst>
                <a:tab pos="1167765" algn="l"/>
              </a:tabLst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6615" marR="0" lvl="2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49"/>
            <a:ext cx="4006800" cy="286187"/>
          </a:xfrm>
        </p:spPr>
        <p:txBody>
          <a:bodyPr vert="horz" lIns="73711" tIns="27642" rIns="55283" bIns="27642" rtlCol="0" anchor="t" anchorCtr="0">
            <a:normAutofit/>
          </a:bodyPr>
          <a:lstStyle>
            <a:lvl1pPr marL="0" marR="0" lvl="0" indent="0" algn="l" defTabSz="6635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45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438"/>
            <a:ext cx="4006800" cy="3296552"/>
          </a:xfrm>
        </p:spPr>
        <p:txBody>
          <a:bodyPr vert="horz" lIns="73711" tIns="0" rIns="59890" bIns="0" rtlCol="0">
            <a:normAutofit/>
          </a:bodyPr>
          <a:lstStyle>
            <a:lvl1pPr marL="171450" marR="0" lvl="0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tabLst>
                <a:tab pos="1167765" algn="l"/>
              </a:tabLst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6615" marR="0" lvl="2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280"/>
            <a:ext cx="8226900" cy="529176"/>
          </a:xfrm>
        </p:spPr>
        <p:txBody>
          <a:bodyPr vert="horz" lIns="65295" tIns="33953" rIns="65295" bIns="33953" rtlCol="0" anchor="ctr" anchorCtr="0">
            <a:normAutofit/>
          </a:bodyPr>
          <a:lstStyle>
            <a:lvl1pPr marL="0" marR="0" lvl="0" algn="l" defTabSz="663575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348"/>
            <a:ext cx="3844800" cy="3455845"/>
          </a:xfrm>
        </p:spPr>
        <p:txBody>
          <a:bodyPr vert="horz" lIns="65295" tIns="33953" rIns="65295" bIns="33953" rtlCol="0">
            <a:normAutofit/>
          </a:bodyPr>
          <a:lstStyle>
            <a:lvl1pPr marL="0" marR="0" lvl="0" indent="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Char char="•"/>
              <a:tabLst>
                <a:tab pos="1167765" algn="l"/>
              </a:tabLst>
              <a:defRPr kumimoji="0" lang="zh-CN" altLang="en-US" sz="1200" b="0" i="0" u="none" strike="noStrike" kern="1200" cap="none" spc="109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6615" marR="0" lvl="2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09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09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635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25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09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4762800" y="1166348"/>
            <a:ext cx="3920400" cy="3455845"/>
          </a:xfrm>
        </p:spPr>
        <p:txBody>
          <a:bodyPr vert="horz" lIns="65295" tIns="33953" rIns="65295" bIns="33953" rtlCol="0">
            <a:normAutofit/>
          </a:bodyPr>
          <a:lstStyle>
            <a:lvl1pPr marL="0" marR="0" lvl="0" indent="0" algn="l" defTabSz="663575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725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09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770"/>
            <a:ext cx="783000" cy="3771731"/>
          </a:xfrm>
        </p:spPr>
        <p:txBody>
          <a:bodyPr vert="eaVert" lIns="65295" tIns="33953" rIns="65295" bIns="33953" rtlCol="0" anchor="ctr" anchorCtr="0">
            <a:normAutofit/>
          </a:bodyPr>
          <a:lstStyle>
            <a:lvl1pPr marL="0" marR="0" lvl="0" algn="l" defTabSz="663575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218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685800" y="685770"/>
            <a:ext cx="6876900" cy="3771731"/>
          </a:xfrm>
        </p:spPr>
        <p:txBody>
          <a:bodyPr vert="eaVert" lIns="33953" tIns="33953" rIns="33953" bIns="33953"/>
          <a:lstStyle>
            <a:lvl1pPr indent="0" eaLnBrk="1" fontAlgn="auto" latinLnBrk="0" hangingPunct="1">
              <a:lnSpc>
                <a:spcPct val="160000"/>
              </a:lnSpc>
              <a:spcAft>
                <a:spcPts val="1160"/>
              </a:spcAft>
              <a:buNone/>
              <a:defRPr spc="218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160"/>
              </a:spcAft>
              <a:buNone/>
              <a:defRPr spc="218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160"/>
              </a:spcAft>
              <a:buNone/>
              <a:defRPr spc="218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160"/>
              </a:spcAft>
              <a:buNone/>
              <a:defRPr spc="218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160"/>
              </a:spcAft>
              <a:buNone/>
              <a:defRPr spc="218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2.xml"/><Relationship Id="rId24" Type="http://schemas.openxmlformats.org/officeDocument/2006/relationships/tags" Target="../tags/tag61.xml"/><Relationship Id="rId23" Type="http://schemas.openxmlformats.org/officeDocument/2006/relationships/tags" Target="../tags/tag60.xml"/><Relationship Id="rId22" Type="http://schemas.openxmlformats.org/officeDocument/2006/relationships/tags" Target="../tags/tag59.xml"/><Relationship Id="rId21" Type="http://schemas.openxmlformats.org/officeDocument/2006/relationships/tags" Target="../tags/tag58.xml"/><Relationship Id="rId20" Type="http://schemas.openxmlformats.org/officeDocument/2006/relationships/tags" Target="../tags/tag57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456300" y="456279"/>
            <a:ext cx="8226900" cy="485978"/>
          </a:xfrm>
          <a:prstGeom prst="rect">
            <a:avLst/>
          </a:prstGeom>
        </p:spPr>
        <p:txBody>
          <a:bodyPr vert="horz" lIns="73711" tIns="27642" rIns="55283" bIns="27642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456300" y="1136649"/>
            <a:ext cx="8226900" cy="3552501"/>
          </a:xfrm>
          <a:prstGeom prst="rect">
            <a:avLst/>
          </a:prstGeom>
        </p:spPr>
        <p:txBody>
          <a:bodyPr vert="horz" lIns="65295" tIns="33953" rIns="65295" bIns="33953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459000" y="4735588"/>
            <a:ext cx="2025000" cy="237589"/>
          </a:xfrm>
          <a:prstGeom prst="rect">
            <a:avLst/>
          </a:prstGeom>
        </p:spPr>
        <p:txBody>
          <a:bodyPr vert="horz" lIns="66340" tIns="33170" rIns="66340" bIns="33170" rtlCol="0" anchor="ctr">
            <a:normAutofit/>
          </a:bodyPr>
          <a:lstStyle>
            <a:lvl1pPr algn="l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35588"/>
            <a:ext cx="2970000" cy="237589"/>
          </a:xfrm>
          <a:prstGeom prst="rect">
            <a:avLst/>
          </a:prstGeom>
        </p:spPr>
        <p:txBody>
          <a:bodyPr vert="horz" lIns="66340" tIns="33170" rIns="66340" bIns="33170" rtlCol="0" anchor="ctr">
            <a:normAutofit/>
          </a:bodyPr>
          <a:lstStyle>
            <a:lvl1pPr algn="ct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658200" y="4735588"/>
            <a:ext cx="2025000" cy="237589"/>
          </a:xfrm>
          <a:prstGeom prst="rect">
            <a:avLst/>
          </a:prstGeom>
        </p:spPr>
        <p:txBody>
          <a:bodyPr vert="horz" lIns="66340" tIns="33170" rIns="66340" bIns="33170" rtlCol="0" anchor="ctr">
            <a:normAutofit/>
          </a:bodyPr>
          <a:lstStyle>
            <a:lvl1pPr algn="r">
              <a:defRPr sz="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40" tIns="33170" rIns="66340" bIns="33170" rtlCol="0" anchor="ctr"/>
          <a:lstStyle/>
          <a:p>
            <a:pPr algn="ctr"/>
            <a:endParaRPr lang="zh-CN" altLang="en-US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18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25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25"/>
        </a:spcAft>
        <a:buFont typeface="Arial" panose="020B0604020202020204" pitchFamily="34" charset="0"/>
        <a:buChar char="•"/>
        <a:tabLst>
          <a:tab pos="1206500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6615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25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25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25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315" indent="-171450" algn="l" defTabSz="685800" rtl="0" eaLnBrk="1" latinLnBrk="0" hangingPunct="1">
        <a:lnSpc>
          <a:spcPct val="90000"/>
        </a:lnSpc>
        <a:spcBef>
          <a:spcPct val="104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5800" rtl="0" eaLnBrk="1" latinLnBrk="0" hangingPunct="1">
        <a:lnSpc>
          <a:spcPct val="90000"/>
        </a:lnSpc>
        <a:spcBef>
          <a:spcPct val="104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defTabSz="685800" rtl="0" eaLnBrk="1" latinLnBrk="0" hangingPunct="1">
        <a:lnSpc>
          <a:spcPct val="90000"/>
        </a:lnSpc>
        <a:spcBef>
          <a:spcPct val="104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104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1123304" y="2117481"/>
            <a:ext cx="6682146" cy="805652"/>
          </a:xfrm>
          <a:prstGeom prst="rect">
            <a:avLst/>
          </a:prstGeom>
          <a:noFill/>
        </p:spPr>
        <p:txBody>
          <a:bodyPr wrap="square" lIns="66340" tIns="33170" rIns="66340" bIns="3317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ln w="2222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</a:t>
            </a:r>
            <a:r>
              <a:rPr lang="zh-CN" altLang="en-US" sz="4800" b="1" dirty="0">
                <a:ln w="2222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一数</a:t>
            </a:r>
            <a:endParaRPr lang="en-US" altLang="zh-CN" sz="4800" b="1" dirty="0">
              <a:ln w="22225" cap="flat" cmpd="sng">
                <a:solidFill>
                  <a:schemeClr val="accent2">
                    <a:alpha val="10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5150" y="889051"/>
            <a:ext cx="3378454" cy="620986"/>
          </a:xfrm>
          <a:prstGeom prst="rect">
            <a:avLst/>
          </a:prstGeom>
          <a:noFill/>
          <a:ln w="0">
            <a:noFill/>
          </a:ln>
        </p:spPr>
        <p:txBody>
          <a:bodyPr wrap="none" lIns="66340" tIns="33170" rIns="66340" bIns="3317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n w="2222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  生活中的数</a:t>
            </a:r>
            <a:endParaRPr lang="zh-CN" altLang="en-US" sz="3600" b="1" dirty="0">
              <a:ln w="22225" cap="flat" cmpd="sng">
                <a:solidFill>
                  <a:schemeClr val="accent2">
                    <a:alpha val="10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/>
          <p:nvPr/>
        </p:nvSpPr>
        <p:spPr>
          <a:xfrm>
            <a:off x="1700245" y="1075449"/>
            <a:ext cx="5463592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en-US" altLang="zh-CN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圈一圈，数一数，有多少个鸡蛋？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6" name="图片 4" descr="2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52082" y="1958607"/>
            <a:ext cx="5518884" cy="10777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"/>
          <p:cNvSpPr txBox="1"/>
          <p:nvPr/>
        </p:nvSpPr>
        <p:spPr>
          <a:xfrm>
            <a:off x="3873701" y="3440975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ea typeface="楷体" panose="02010609060101010101" pitchFamily="49" charset="-122"/>
              </a:rPr>
              <a:t>59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4"/>
          <p:cNvSpPr txBox="1">
            <a:spLocks noChangeArrowheads="1"/>
          </p:cNvSpPr>
          <p:nvPr/>
        </p:nvSpPr>
        <p:spPr bwMode="auto">
          <a:xfrm>
            <a:off x="1534368" y="958001"/>
            <a:ext cx="5463592" cy="42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40" tIns="33170" rIns="66340" bIns="3317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数一数，再添多少就变成一百了？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2" name="图片 5" descr="3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97788" y="1633900"/>
            <a:ext cx="3186231" cy="134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6" descr="3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4019" y="1640808"/>
            <a:ext cx="3137850" cy="134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本框 1"/>
          <p:cNvSpPr txBox="1"/>
          <p:nvPr/>
        </p:nvSpPr>
        <p:spPr>
          <a:xfrm>
            <a:off x="2052734" y="3136993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pPr algn="ctr"/>
            <a:r>
              <a:rPr lang="en-US" altLang="zh-CN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根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5283661" y="3081724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pPr algn="ctr"/>
            <a:r>
              <a:rPr lang="en-US" altLang="zh-CN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12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3784" y="435378"/>
            <a:ext cx="2077156" cy="512623"/>
          </a:xfrm>
          <a:prstGeom prst="rect">
            <a:avLst/>
          </a:prstGeom>
          <a:noFill/>
          <a:ln>
            <a:noFill/>
          </a:ln>
        </p:spPr>
        <p:txBody>
          <a:bodyPr wrap="square" lIns="66340" tIns="33170" rIns="66340" bIns="33170" rtlCol="0" anchor="t">
            <a:spAutoFit/>
          </a:bodyPr>
          <a:lstStyle/>
          <a:p>
            <a:pPr algn="l"/>
            <a:r>
              <a:rPr lang="zh-CN" altLang="en-US" sz="2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课后作业</a:t>
            </a:r>
            <a:endParaRPr lang="zh-CN" altLang="en-US" sz="2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2771" name="Rectangle 2"/>
          <p:cNvSpPr/>
          <p:nvPr/>
        </p:nvSpPr>
        <p:spPr>
          <a:xfrm>
            <a:off x="2371884" y="1585671"/>
            <a:ext cx="4099709" cy="961455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/>
          <a:lstStyle/>
          <a:p>
            <a:pPr marL="248920" indent="-248920">
              <a:spcBef>
                <a:spcPct val="20000"/>
              </a:spcBef>
            </a:pPr>
            <a:r>
              <a:rPr lang="en-US" altLang="zh-CN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从课后习题中选取。</a:t>
            </a:r>
            <a:endParaRPr lang="zh-CN" altLang="en-US" sz="23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4787" y="329442"/>
            <a:ext cx="1623757" cy="520913"/>
          </a:xfrm>
          <a:prstGeom prst="rect">
            <a:avLst/>
          </a:prstGeom>
          <a:noFill/>
          <a:ln>
            <a:noFill/>
          </a:ln>
        </p:spPr>
        <p:txBody>
          <a:bodyPr wrap="none" lIns="74904" tIns="37452" rIns="74904" bIns="37452" rtlCol="0" anchor="t">
            <a:spAutoFit/>
          </a:bodyPr>
          <a:lstStyle/>
          <a:p>
            <a:pPr algn="ctr"/>
            <a:r>
              <a:rPr lang="zh-CN" altLang="zh-CN" sz="29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学习目标</a:t>
            </a:r>
            <a:endParaRPr lang="zh-CN" altLang="zh-CN" sz="29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3772" y="1077873"/>
            <a:ext cx="7019371" cy="1450751"/>
          </a:xfrm>
          <a:prstGeom prst="rect">
            <a:avLst/>
          </a:prstGeom>
          <a:noFill/>
        </p:spPr>
        <p:txBody>
          <a:bodyPr wrap="square" lIns="74904" tIns="37452" rIns="74904" bIns="37452" rtlCol="0">
            <a:spAutoFit/>
          </a:bodyPr>
          <a:lstStyle/>
          <a:p>
            <a:pPr>
              <a:lnSpc>
                <a:spcPct val="110000"/>
              </a:lnSpc>
              <a:spcAft>
                <a:spcPts val="870"/>
              </a:spcAft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1.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能够正确地数出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以内物体的个数，认识计数单位“百”。</a:t>
            </a:r>
            <a:b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</a:b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.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在数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以内数的过程中，抽象出“一（个）”“十”“百”的意义和它们之间的关系，渗透数形结合思想。</a:t>
            </a:r>
            <a:b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</a:b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3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.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培养动手操作的能力与合作创新的意识，发展数感。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454" y="2547047"/>
            <a:ext cx="7019846" cy="1852576"/>
          </a:xfrm>
          <a:prstGeom prst="rect">
            <a:avLst/>
          </a:prstGeom>
          <a:noFill/>
        </p:spPr>
        <p:txBody>
          <a:bodyPr wrap="square" lIns="74904" tIns="37452" rIns="74904" bIns="37452" rtlCol="0">
            <a:spAutoFit/>
          </a:bodyPr>
          <a:lstStyle/>
          <a:p>
            <a:pPr marL="281305">
              <a:buFont typeface="Wingdings" panose="05000000000000000000" pitchFamily="2" charset="2"/>
              <a:buChar char="l"/>
            </a:pPr>
            <a:r>
              <a:rPr lang="zh-CN" altLang="en-US" sz="2300" b="1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重点</a:t>
            </a:r>
            <a:endParaRPr lang="en-US" altLang="zh-CN" sz="23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能正确地数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以内物体的个数，认识计数单位“百”。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1305">
              <a:buFont typeface="Wingdings" panose="05000000000000000000" pitchFamily="2" charset="2"/>
              <a:buChar char="l"/>
            </a:pPr>
            <a:r>
              <a:rPr lang="zh-CN" altLang="en-US" sz="23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难点</a:t>
            </a:r>
            <a:endParaRPr lang="en-US" altLang="zh-CN" sz="23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体会计数单位“一（个）”“十”“百”的意义和它们之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间的关系。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6554" y="479198"/>
            <a:ext cx="1627518" cy="513443"/>
          </a:xfrm>
          <a:prstGeom prst="rect">
            <a:avLst/>
          </a:prstGeom>
          <a:noFill/>
          <a:ln>
            <a:noFill/>
          </a:ln>
        </p:spPr>
        <p:txBody>
          <a:bodyPr wrap="none" lIns="66340" tIns="33170" rIns="66340" bIns="33170" rtlCol="0" anchor="t">
            <a:spAutoFit/>
          </a:bodyPr>
          <a:lstStyle/>
          <a:p>
            <a:pPr algn="ctr"/>
            <a:r>
              <a:rPr lang="zh-CN" altLang="en-US" sz="2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回顾复习</a:t>
            </a:r>
            <a:endParaRPr lang="zh-CN" altLang="en-US" sz="2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131066" y="2560120"/>
            <a:ext cx="4598494" cy="13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40" tIns="33170" rIns="66340" bIns="3317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一捆小棒有十根，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九十九根小棒添一根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就是（     ）根。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二十九加一根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是（    ）根，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三十九加一根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是（    ）根。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30" descr="2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33099" y="1428942"/>
            <a:ext cx="421622" cy="1055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221686" y="2830249"/>
            <a:ext cx="922695" cy="46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6340" tIns="33170" rIns="66340" bIns="3317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endParaRPr lang="en-US" altLang="zh-CN" sz="26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281714" y="3145248"/>
            <a:ext cx="922695" cy="46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6340" tIns="33170" rIns="66340" bIns="3317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6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278257" y="3469459"/>
            <a:ext cx="922695" cy="46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6340" tIns="33170" rIns="66340" bIns="3317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6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0429" y="334577"/>
            <a:ext cx="1614541" cy="512623"/>
          </a:xfrm>
          <a:prstGeom prst="rect">
            <a:avLst/>
          </a:prstGeom>
          <a:noFill/>
          <a:ln>
            <a:noFill/>
          </a:ln>
        </p:spPr>
        <p:txBody>
          <a:bodyPr wrap="none" lIns="66340" tIns="33170" rIns="66340" bIns="33170" rtlCol="0" anchor="t">
            <a:spAutoFit/>
          </a:bodyPr>
          <a:lstStyle/>
          <a:p>
            <a:pPr algn="ctr"/>
            <a:r>
              <a:rPr lang="zh-CN" altLang="en-US" sz="2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例题讲解</a:t>
            </a:r>
            <a:endParaRPr lang="zh-CN" altLang="en-US" sz="2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图片 29" descr="1.png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73533" y="1217076"/>
            <a:ext cx="275082" cy="3131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0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22620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2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97214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3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8770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4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01477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35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76071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36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27626" y="1919456"/>
            <a:ext cx="393959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37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95308" y="1919456"/>
            <a:ext cx="392808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38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9902" y="1919456"/>
            <a:ext cx="392808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39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21458" y="1919456"/>
            <a:ext cx="392808" cy="704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73385" y="1996603"/>
            <a:ext cx="107130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95490" y="1997755"/>
            <a:ext cx="105977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27962" y="1997755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50067" y="2000058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4275" y="1997755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1350" y="1942485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60715" y="1957454"/>
            <a:ext cx="107129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21985" y="1957454"/>
            <a:ext cx="105977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45522" y="2001209"/>
            <a:ext cx="107129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9961" y="1997755"/>
            <a:ext cx="107130" cy="5734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71018" y="1995452"/>
            <a:ext cx="107130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99010" y="1995452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76906" y="2000058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8847" y="1989695"/>
            <a:ext cx="107129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78212" y="1995452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98728" y="1995452"/>
            <a:ext cx="105977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18093" y="2000058"/>
            <a:ext cx="107130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21985" y="2026541"/>
            <a:ext cx="105977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1350" y="2053024"/>
            <a:ext cx="107129" cy="5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 descr="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4955" y="2042661"/>
            <a:ext cx="107130" cy="5745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61" descr="34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15790" y="2249921"/>
            <a:ext cx="339819" cy="9672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 descr="35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63449" y="3190651"/>
            <a:ext cx="4350830" cy="12435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TextBox 4"/>
          <p:cNvSpPr txBox="1"/>
          <p:nvPr/>
        </p:nvSpPr>
        <p:spPr>
          <a:xfrm>
            <a:off x="1785030" y="1134172"/>
            <a:ext cx="5463591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有多少根小棒？数一数，认一认。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3.7037E-7 L -0.01111 3.7037E-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0069 L 0.00782 0.0006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0.03489 -4.07407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2.59259E-6 L -0.03836 -2.59259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3941 0.0090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347 L -0.03559 0.0004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15456E-7 L 0.07604 0.01296 " pathEditMode="relative" ptsTypes="AA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88709E-6 L 0.07621 0.01643 " pathEditMode="relative" ptsTypes="AA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12309E-6 L -0.06979 0.0162 " pathEditMode="relative" ptsTypes="AA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3" descr="9.png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26919" y="842282"/>
            <a:ext cx="326687" cy="3638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64" descr="1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25830" y="1406489"/>
            <a:ext cx="5920907" cy="12435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676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61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615" y="2960938"/>
            <a:ext cx="233841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660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009" y="2960938"/>
            <a:ext cx="233841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750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92" y="2960938"/>
            <a:ext cx="233841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753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646" y="2960938"/>
            <a:ext cx="233842" cy="1519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2084" y="4264373"/>
            <a:ext cx="203891" cy="203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4122746"/>
            <a:ext cx="203891" cy="20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2084" y="3984573"/>
            <a:ext cx="202739" cy="20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845708"/>
            <a:ext cx="203891" cy="203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707305"/>
            <a:ext cx="203891" cy="20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2084" y="3568901"/>
            <a:ext cx="203891" cy="203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431419"/>
            <a:ext cx="203891" cy="20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291633"/>
            <a:ext cx="203891" cy="203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145861"/>
            <a:ext cx="203891" cy="20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12.png"/>
          <p:cNvPicPr>
            <a:picLocks noChangeAspect="1"/>
          </p:cNvPicPr>
          <p:nvPr/>
        </p:nvPicPr>
        <p:blipFill>
          <a:blip r:embed="rId4" cstate="email">
            <a:lum bright="-10001" contrast="20000"/>
          </a:blip>
          <a:stretch>
            <a:fillRect/>
          </a:stretch>
        </p:blipFill>
        <p:spPr>
          <a:xfrm>
            <a:off x="5721163" y="3007457"/>
            <a:ext cx="203891" cy="2038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Box 4"/>
          <p:cNvSpPr txBox="1"/>
          <p:nvPr/>
        </p:nvSpPr>
        <p:spPr>
          <a:xfrm>
            <a:off x="2349933" y="769741"/>
            <a:ext cx="5463591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有多少个小方块？数一数。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4" descr="19.png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17819" y="835027"/>
            <a:ext cx="448100" cy="3834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5" descr="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898" y="1606495"/>
            <a:ext cx="4334703" cy="78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6" descr="2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65919" y="2901870"/>
            <a:ext cx="3579038" cy="142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任意多边形 17"/>
          <p:cNvSpPr/>
          <p:nvPr/>
        </p:nvSpPr>
        <p:spPr>
          <a:xfrm>
            <a:off x="3956295" y="1570800"/>
            <a:ext cx="1763601" cy="853220"/>
          </a:xfrm>
          <a:custGeom>
            <a:avLst/>
            <a:gdLst>
              <a:gd name="connsiteX0" fmla="*/ 129029 w 2430794"/>
              <a:gd name="connsiteY0" fmla="*/ 145016 h 1176064"/>
              <a:gd name="connsiteX1" fmla="*/ 81732 w 2430794"/>
              <a:gd name="connsiteY1" fmla="*/ 176547 h 1176064"/>
              <a:gd name="connsiteX2" fmla="*/ 65967 w 2430794"/>
              <a:gd name="connsiteY2" fmla="*/ 223843 h 1176064"/>
              <a:gd name="connsiteX3" fmla="*/ 50201 w 2430794"/>
              <a:gd name="connsiteY3" fmla="*/ 365733 h 1176064"/>
              <a:gd name="connsiteX4" fmla="*/ 18670 w 2430794"/>
              <a:gd name="connsiteY4" fmla="*/ 491857 h 1176064"/>
              <a:gd name="connsiteX5" fmla="*/ 34436 w 2430794"/>
              <a:gd name="connsiteY5" fmla="*/ 1090947 h 1176064"/>
              <a:gd name="connsiteX6" fmla="*/ 192091 w 2430794"/>
              <a:gd name="connsiteY6" fmla="*/ 1138243 h 1176064"/>
              <a:gd name="connsiteX7" fmla="*/ 1453332 w 2430794"/>
              <a:gd name="connsiteY7" fmla="*/ 1154009 h 1176064"/>
              <a:gd name="connsiteX8" fmla="*/ 1973594 w 2430794"/>
              <a:gd name="connsiteY8" fmla="*/ 1169774 h 1176064"/>
              <a:gd name="connsiteX9" fmla="*/ 2351967 w 2430794"/>
              <a:gd name="connsiteY9" fmla="*/ 1138243 h 1176064"/>
              <a:gd name="connsiteX10" fmla="*/ 2399263 w 2430794"/>
              <a:gd name="connsiteY10" fmla="*/ 1106712 h 1176064"/>
              <a:gd name="connsiteX11" fmla="*/ 2415029 w 2430794"/>
              <a:gd name="connsiteY11" fmla="*/ 1059416 h 1176064"/>
              <a:gd name="connsiteX12" fmla="*/ 2430794 w 2430794"/>
              <a:gd name="connsiteY12" fmla="*/ 381499 h 1176064"/>
              <a:gd name="connsiteX13" fmla="*/ 2415029 w 2430794"/>
              <a:gd name="connsiteY13" fmla="*/ 176547 h 1176064"/>
              <a:gd name="connsiteX14" fmla="*/ 2383498 w 2430794"/>
              <a:gd name="connsiteY14" fmla="*/ 129250 h 1176064"/>
              <a:gd name="connsiteX15" fmla="*/ 2288905 w 2430794"/>
              <a:gd name="connsiteY15" fmla="*/ 97719 h 1176064"/>
              <a:gd name="connsiteX16" fmla="*/ 2068187 w 2430794"/>
              <a:gd name="connsiteY16" fmla="*/ 66188 h 1176064"/>
              <a:gd name="connsiteX17" fmla="*/ 1847470 w 2430794"/>
              <a:gd name="connsiteY17" fmla="*/ 50423 h 1176064"/>
              <a:gd name="connsiteX18" fmla="*/ 885774 w 2430794"/>
              <a:gd name="connsiteY18" fmla="*/ 3126 h 1176064"/>
              <a:gd name="connsiteX19" fmla="*/ 176325 w 2430794"/>
              <a:gd name="connsiteY19" fmla="*/ 34657 h 1176064"/>
              <a:gd name="connsiteX20" fmla="*/ 113263 w 2430794"/>
              <a:gd name="connsiteY20" fmla="*/ 129250 h 1176064"/>
              <a:gd name="connsiteX21" fmla="*/ 129029 w 2430794"/>
              <a:gd name="connsiteY21" fmla="*/ 145016 h 11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30794" h="1176064">
                <a:moveTo>
                  <a:pt x="129029" y="145016"/>
                </a:moveTo>
                <a:cubicBezTo>
                  <a:pt x="123774" y="152899"/>
                  <a:pt x="93569" y="161751"/>
                  <a:pt x="81732" y="176547"/>
                </a:cubicBezTo>
                <a:cubicBezTo>
                  <a:pt x="71351" y="189524"/>
                  <a:pt x="68699" y="207451"/>
                  <a:pt x="65967" y="223843"/>
                </a:cubicBezTo>
                <a:cubicBezTo>
                  <a:pt x="58144" y="270783"/>
                  <a:pt x="58471" y="318869"/>
                  <a:pt x="50201" y="365733"/>
                </a:cubicBezTo>
                <a:cubicBezTo>
                  <a:pt x="42670" y="408409"/>
                  <a:pt x="18670" y="491857"/>
                  <a:pt x="18670" y="491857"/>
                </a:cubicBezTo>
                <a:cubicBezTo>
                  <a:pt x="23925" y="691554"/>
                  <a:pt x="0" y="894172"/>
                  <a:pt x="34436" y="1090947"/>
                </a:cubicBezTo>
                <a:cubicBezTo>
                  <a:pt x="34888" y="1093533"/>
                  <a:pt x="171557" y="1137754"/>
                  <a:pt x="192091" y="1138243"/>
                </a:cubicBezTo>
                <a:cubicBezTo>
                  <a:pt x="612418" y="1148251"/>
                  <a:pt x="1032918" y="1148754"/>
                  <a:pt x="1453332" y="1154009"/>
                </a:cubicBezTo>
                <a:cubicBezTo>
                  <a:pt x="1626753" y="1159264"/>
                  <a:pt x="1800094" y="1169774"/>
                  <a:pt x="1973594" y="1169774"/>
                </a:cubicBezTo>
                <a:cubicBezTo>
                  <a:pt x="2243160" y="1169774"/>
                  <a:pt x="2200687" y="1176064"/>
                  <a:pt x="2351967" y="1138243"/>
                </a:cubicBezTo>
                <a:cubicBezTo>
                  <a:pt x="2367732" y="1127733"/>
                  <a:pt x="2387426" y="1121508"/>
                  <a:pt x="2399263" y="1106712"/>
                </a:cubicBezTo>
                <a:cubicBezTo>
                  <a:pt x="2409644" y="1093735"/>
                  <a:pt x="2414307" y="1076019"/>
                  <a:pt x="2415029" y="1059416"/>
                </a:cubicBezTo>
                <a:cubicBezTo>
                  <a:pt x="2424847" y="833596"/>
                  <a:pt x="2425539" y="607471"/>
                  <a:pt x="2430794" y="381499"/>
                </a:cubicBezTo>
                <a:cubicBezTo>
                  <a:pt x="2425539" y="313182"/>
                  <a:pt x="2427656" y="243893"/>
                  <a:pt x="2415029" y="176547"/>
                </a:cubicBezTo>
                <a:cubicBezTo>
                  <a:pt x="2411537" y="157924"/>
                  <a:pt x="2399566" y="139292"/>
                  <a:pt x="2383498" y="129250"/>
                </a:cubicBezTo>
                <a:cubicBezTo>
                  <a:pt x="2355313" y="111635"/>
                  <a:pt x="2321149" y="105780"/>
                  <a:pt x="2288905" y="97719"/>
                </a:cubicBezTo>
                <a:cubicBezTo>
                  <a:pt x="2181960" y="70984"/>
                  <a:pt x="2229476" y="79629"/>
                  <a:pt x="2068187" y="66188"/>
                </a:cubicBezTo>
                <a:cubicBezTo>
                  <a:pt x="1994682" y="60063"/>
                  <a:pt x="1920989" y="56384"/>
                  <a:pt x="1847470" y="50423"/>
                </a:cubicBezTo>
                <a:cubicBezTo>
                  <a:pt x="1225585" y="0"/>
                  <a:pt x="1705371" y="24695"/>
                  <a:pt x="885774" y="3126"/>
                </a:cubicBezTo>
                <a:cubicBezTo>
                  <a:pt x="649291" y="13636"/>
                  <a:pt x="411768" y="10132"/>
                  <a:pt x="176325" y="34657"/>
                </a:cubicBezTo>
                <a:cubicBezTo>
                  <a:pt x="138715" y="38575"/>
                  <a:pt x="120102" y="101894"/>
                  <a:pt x="113263" y="129250"/>
                </a:cubicBezTo>
                <a:cubicBezTo>
                  <a:pt x="111988" y="134348"/>
                  <a:pt x="134284" y="137133"/>
                  <a:pt x="129029" y="145016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40" tIns="33170" rIns="66340" bIns="331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829583" y="3346327"/>
            <a:ext cx="1970948" cy="791042"/>
          </a:xfrm>
          <a:custGeom>
            <a:avLst/>
            <a:gdLst>
              <a:gd name="connsiteX0" fmla="*/ 161956 w 2717202"/>
              <a:gd name="connsiteY0" fmla="*/ 126124 h 1090794"/>
              <a:gd name="connsiteX1" fmla="*/ 98894 w 2717202"/>
              <a:gd name="connsiteY1" fmla="*/ 141890 h 1090794"/>
              <a:gd name="connsiteX2" fmla="*/ 83129 w 2717202"/>
              <a:gd name="connsiteY2" fmla="*/ 204952 h 1090794"/>
              <a:gd name="connsiteX3" fmla="*/ 51598 w 2717202"/>
              <a:gd name="connsiteY3" fmla="*/ 252249 h 1090794"/>
              <a:gd name="connsiteX4" fmla="*/ 20067 w 2717202"/>
              <a:gd name="connsiteY4" fmla="*/ 378373 h 1090794"/>
              <a:gd name="connsiteX5" fmla="*/ 4301 w 2717202"/>
              <a:gd name="connsiteY5" fmla="*/ 425669 h 1090794"/>
              <a:gd name="connsiteX6" fmla="*/ 35832 w 2717202"/>
              <a:gd name="connsiteY6" fmla="*/ 693683 h 1090794"/>
              <a:gd name="connsiteX7" fmla="*/ 114660 w 2717202"/>
              <a:gd name="connsiteY7" fmla="*/ 788276 h 1090794"/>
              <a:gd name="connsiteX8" fmla="*/ 256550 w 2717202"/>
              <a:gd name="connsiteY8" fmla="*/ 835573 h 1090794"/>
              <a:gd name="connsiteX9" fmla="*/ 319612 w 2717202"/>
              <a:gd name="connsiteY9" fmla="*/ 867104 h 1090794"/>
              <a:gd name="connsiteX10" fmla="*/ 540329 w 2717202"/>
              <a:gd name="connsiteY10" fmla="*/ 882869 h 1090794"/>
              <a:gd name="connsiteX11" fmla="*/ 745281 w 2717202"/>
              <a:gd name="connsiteY11" fmla="*/ 914400 h 1090794"/>
              <a:gd name="connsiteX12" fmla="*/ 918701 w 2717202"/>
              <a:gd name="connsiteY12" fmla="*/ 930166 h 1090794"/>
              <a:gd name="connsiteX13" fmla="*/ 981763 w 2717202"/>
              <a:gd name="connsiteY13" fmla="*/ 945931 h 1090794"/>
              <a:gd name="connsiteX14" fmla="*/ 1029060 w 2717202"/>
              <a:gd name="connsiteY14" fmla="*/ 961697 h 1090794"/>
              <a:gd name="connsiteX15" fmla="*/ 1234012 w 2717202"/>
              <a:gd name="connsiteY15" fmla="*/ 977462 h 1090794"/>
              <a:gd name="connsiteX16" fmla="*/ 1344370 w 2717202"/>
              <a:gd name="connsiteY16" fmla="*/ 993228 h 1090794"/>
              <a:gd name="connsiteX17" fmla="*/ 1612384 w 2717202"/>
              <a:gd name="connsiteY17" fmla="*/ 1008993 h 1090794"/>
              <a:gd name="connsiteX18" fmla="*/ 1880398 w 2717202"/>
              <a:gd name="connsiteY18" fmla="*/ 1056290 h 1090794"/>
              <a:gd name="connsiteX19" fmla="*/ 2069584 w 2717202"/>
              <a:gd name="connsiteY19" fmla="*/ 1072055 h 1090794"/>
              <a:gd name="connsiteX20" fmla="*/ 2684439 w 2717202"/>
              <a:gd name="connsiteY20" fmla="*/ 1056290 h 1090794"/>
              <a:gd name="connsiteX21" fmla="*/ 2715970 w 2717202"/>
              <a:gd name="connsiteY21" fmla="*/ 961697 h 1090794"/>
              <a:gd name="connsiteX22" fmla="*/ 2700205 w 2717202"/>
              <a:gd name="connsiteY22" fmla="*/ 772511 h 1090794"/>
              <a:gd name="connsiteX23" fmla="*/ 2684439 w 2717202"/>
              <a:gd name="connsiteY23" fmla="*/ 725214 h 1090794"/>
              <a:gd name="connsiteX24" fmla="*/ 2589846 w 2717202"/>
              <a:gd name="connsiteY24" fmla="*/ 662152 h 1090794"/>
              <a:gd name="connsiteX25" fmla="*/ 2542550 w 2717202"/>
              <a:gd name="connsiteY25" fmla="*/ 630621 h 1090794"/>
              <a:gd name="connsiteX26" fmla="*/ 2353363 w 2717202"/>
              <a:gd name="connsiteY26" fmla="*/ 583324 h 1090794"/>
              <a:gd name="connsiteX27" fmla="*/ 1848867 w 2717202"/>
              <a:gd name="connsiteY27" fmla="*/ 567559 h 1090794"/>
              <a:gd name="connsiteX28" fmla="*/ 1817336 w 2717202"/>
              <a:gd name="connsiteY28" fmla="*/ 520262 h 1090794"/>
              <a:gd name="connsiteX29" fmla="*/ 1770039 w 2717202"/>
              <a:gd name="connsiteY29" fmla="*/ 472966 h 1090794"/>
              <a:gd name="connsiteX30" fmla="*/ 1754274 w 2717202"/>
              <a:gd name="connsiteY30" fmla="*/ 425669 h 1090794"/>
              <a:gd name="connsiteX31" fmla="*/ 1643915 w 2717202"/>
              <a:gd name="connsiteY31" fmla="*/ 283780 h 1090794"/>
              <a:gd name="connsiteX32" fmla="*/ 1628150 w 2717202"/>
              <a:gd name="connsiteY32" fmla="*/ 236483 h 1090794"/>
              <a:gd name="connsiteX33" fmla="*/ 1533556 w 2717202"/>
              <a:gd name="connsiteY33" fmla="*/ 157655 h 1090794"/>
              <a:gd name="connsiteX34" fmla="*/ 1486260 w 2717202"/>
              <a:gd name="connsiteY34" fmla="*/ 110359 h 1090794"/>
              <a:gd name="connsiteX35" fmla="*/ 1375901 w 2717202"/>
              <a:gd name="connsiteY35" fmla="*/ 63062 h 1090794"/>
              <a:gd name="connsiteX36" fmla="*/ 1328605 w 2717202"/>
              <a:gd name="connsiteY36" fmla="*/ 31531 h 1090794"/>
              <a:gd name="connsiteX37" fmla="*/ 1234012 w 2717202"/>
              <a:gd name="connsiteY37" fmla="*/ 0 h 1090794"/>
              <a:gd name="connsiteX38" fmla="*/ 351143 w 2717202"/>
              <a:gd name="connsiteY38" fmla="*/ 15766 h 1090794"/>
              <a:gd name="connsiteX39" fmla="*/ 161956 w 2717202"/>
              <a:gd name="connsiteY39" fmla="*/ 63062 h 1090794"/>
              <a:gd name="connsiteX40" fmla="*/ 98894 w 2717202"/>
              <a:gd name="connsiteY40" fmla="*/ 110359 h 109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17202" h="1090794">
                <a:moveTo>
                  <a:pt x="161956" y="126124"/>
                </a:moveTo>
                <a:cubicBezTo>
                  <a:pt x="140935" y="131379"/>
                  <a:pt x="114215" y="126569"/>
                  <a:pt x="98894" y="141890"/>
                </a:cubicBezTo>
                <a:cubicBezTo>
                  <a:pt x="83573" y="157211"/>
                  <a:pt x="91664" y="185036"/>
                  <a:pt x="83129" y="204952"/>
                </a:cubicBezTo>
                <a:cubicBezTo>
                  <a:pt x="75665" y="222368"/>
                  <a:pt x="60072" y="235302"/>
                  <a:pt x="51598" y="252249"/>
                </a:cubicBezTo>
                <a:cubicBezTo>
                  <a:pt x="33576" y="288292"/>
                  <a:pt x="29064" y="342386"/>
                  <a:pt x="20067" y="378373"/>
                </a:cubicBezTo>
                <a:cubicBezTo>
                  <a:pt x="16036" y="394495"/>
                  <a:pt x="9556" y="409904"/>
                  <a:pt x="4301" y="425669"/>
                </a:cubicBezTo>
                <a:cubicBezTo>
                  <a:pt x="6792" y="460535"/>
                  <a:pt x="0" y="622019"/>
                  <a:pt x="35832" y="693683"/>
                </a:cubicBezTo>
                <a:cubicBezTo>
                  <a:pt x="48665" y="719348"/>
                  <a:pt x="90519" y="774865"/>
                  <a:pt x="114660" y="788276"/>
                </a:cubicBezTo>
                <a:cubicBezTo>
                  <a:pt x="256539" y="867097"/>
                  <a:pt x="161961" y="788279"/>
                  <a:pt x="256550" y="835573"/>
                </a:cubicBezTo>
                <a:cubicBezTo>
                  <a:pt x="277571" y="846083"/>
                  <a:pt x="296430" y="863240"/>
                  <a:pt x="319612" y="867104"/>
                </a:cubicBezTo>
                <a:cubicBezTo>
                  <a:pt x="392368" y="879230"/>
                  <a:pt x="466757" y="877614"/>
                  <a:pt x="540329" y="882869"/>
                </a:cubicBezTo>
                <a:cubicBezTo>
                  <a:pt x="601791" y="893113"/>
                  <a:pt x="684401" y="907636"/>
                  <a:pt x="745281" y="914400"/>
                </a:cubicBezTo>
                <a:cubicBezTo>
                  <a:pt x="802971" y="920810"/>
                  <a:pt x="860894" y="924911"/>
                  <a:pt x="918701" y="930166"/>
                </a:cubicBezTo>
                <a:cubicBezTo>
                  <a:pt x="939722" y="935421"/>
                  <a:pt x="960929" y="939978"/>
                  <a:pt x="981763" y="945931"/>
                </a:cubicBezTo>
                <a:cubicBezTo>
                  <a:pt x="997742" y="950496"/>
                  <a:pt x="1012570" y="959636"/>
                  <a:pt x="1029060" y="961697"/>
                </a:cubicBezTo>
                <a:cubicBezTo>
                  <a:pt x="1097050" y="970196"/>
                  <a:pt x="1165833" y="970644"/>
                  <a:pt x="1234012" y="977462"/>
                </a:cubicBezTo>
                <a:cubicBezTo>
                  <a:pt x="1270987" y="981160"/>
                  <a:pt x="1307339" y="990142"/>
                  <a:pt x="1344370" y="993228"/>
                </a:cubicBezTo>
                <a:cubicBezTo>
                  <a:pt x="1433553" y="1000660"/>
                  <a:pt x="1523046" y="1003738"/>
                  <a:pt x="1612384" y="1008993"/>
                </a:cubicBezTo>
                <a:cubicBezTo>
                  <a:pt x="1712945" y="1029105"/>
                  <a:pt x="1781838" y="1045915"/>
                  <a:pt x="1880398" y="1056290"/>
                </a:cubicBezTo>
                <a:cubicBezTo>
                  <a:pt x="1943331" y="1062915"/>
                  <a:pt x="2006522" y="1066800"/>
                  <a:pt x="2069584" y="1072055"/>
                </a:cubicBezTo>
                <a:cubicBezTo>
                  <a:pt x="2274536" y="1066800"/>
                  <a:pt x="2482344" y="1090794"/>
                  <a:pt x="2684439" y="1056290"/>
                </a:cubicBezTo>
                <a:cubicBezTo>
                  <a:pt x="2717202" y="1050696"/>
                  <a:pt x="2715970" y="961697"/>
                  <a:pt x="2715970" y="961697"/>
                </a:cubicBezTo>
                <a:cubicBezTo>
                  <a:pt x="2710715" y="898635"/>
                  <a:pt x="2708568" y="835236"/>
                  <a:pt x="2700205" y="772511"/>
                </a:cubicBezTo>
                <a:cubicBezTo>
                  <a:pt x="2698009" y="756038"/>
                  <a:pt x="2693657" y="739041"/>
                  <a:pt x="2684439" y="725214"/>
                </a:cubicBezTo>
                <a:cubicBezTo>
                  <a:pt x="2639611" y="657971"/>
                  <a:pt x="2647696" y="691077"/>
                  <a:pt x="2589846" y="662152"/>
                </a:cubicBezTo>
                <a:cubicBezTo>
                  <a:pt x="2572899" y="653678"/>
                  <a:pt x="2559865" y="638316"/>
                  <a:pt x="2542550" y="630621"/>
                </a:cubicBezTo>
                <a:cubicBezTo>
                  <a:pt x="2491605" y="607979"/>
                  <a:pt x="2409595" y="586284"/>
                  <a:pt x="2353363" y="583324"/>
                </a:cubicBezTo>
                <a:cubicBezTo>
                  <a:pt x="2185348" y="574481"/>
                  <a:pt x="2017032" y="572814"/>
                  <a:pt x="1848867" y="567559"/>
                </a:cubicBezTo>
                <a:cubicBezTo>
                  <a:pt x="1838357" y="551793"/>
                  <a:pt x="1829466" y="534818"/>
                  <a:pt x="1817336" y="520262"/>
                </a:cubicBezTo>
                <a:cubicBezTo>
                  <a:pt x="1803063" y="503134"/>
                  <a:pt x="1782406" y="491517"/>
                  <a:pt x="1770039" y="472966"/>
                </a:cubicBezTo>
                <a:cubicBezTo>
                  <a:pt x="1760821" y="459139"/>
                  <a:pt x="1762345" y="440196"/>
                  <a:pt x="1754274" y="425669"/>
                </a:cubicBezTo>
                <a:cubicBezTo>
                  <a:pt x="1707131" y="340811"/>
                  <a:pt x="1701366" y="341230"/>
                  <a:pt x="1643915" y="283780"/>
                </a:cubicBezTo>
                <a:cubicBezTo>
                  <a:pt x="1638660" y="268014"/>
                  <a:pt x="1637368" y="250310"/>
                  <a:pt x="1628150" y="236483"/>
                </a:cubicBezTo>
                <a:cubicBezTo>
                  <a:pt x="1593609" y="184671"/>
                  <a:pt x="1577177" y="194006"/>
                  <a:pt x="1533556" y="157655"/>
                </a:cubicBezTo>
                <a:cubicBezTo>
                  <a:pt x="1516428" y="143382"/>
                  <a:pt x="1504403" y="123318"/>
                  <a:pt x="1486260" y="110359"/>
                </a:cubicBezTo>
                <a:cubicBezTo>
                  <a:pt x="1409713" y="55683"/>
                  <a:pt x="1444518" y="97371"/>
                  <a:pt x="1375901" y="63062"/>
                </a:cubicBezTo>
                <a:cubicBezTo>
                  <a:pt x="1358954" y="54588"/>
                  <a:pt x="1345920" y="39226"/>
                  <a:pt x="1328605" y="31531"/>
                </a:cubicBezTo>
                <a:cubicBezTo>
                  <a:pt x="1298233" y="18032"/>
                  <a:pt x="1234012" y="0"/>
                  <a:pt x="1234012" y="0"/>
                </a:cubicBezTo>
                <a:lnTo>
                  <a:pt x="351143" y="15766"/>
                </a:lnTo>
                <a:cubicBezTo>
                  <a:pt x="280630" y="18041"/>
                  <a:pt x="227750" y="41131"/>
                  <a:pt x="161956" y="63062"/>
                </a:cubicBezTo>
                <a:cubicBezTo>
                  <a:pt x="103512" y="82543"/>
                  <a:pt x="122092" y="63965"/>
                  <a:pt x="98894" y="11035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6340" tIns="33170" rIns="66340" bIns="331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" name="TextBox 4"/>
          <p:cNvSpPr txBox="1"/>
          <p:nvPr/>
        </p:nvSpPr>
        <p:spPr>
          <a:xfrm>
            <a:off x="2460518" y="774001"/>
            <a:ext cx="5463591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圈一圈，数一数。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41088" y="304442"/>
            <a:ext cx="1288138" cy="513264"/>
          </a:xfrm>
          <a:prstGeom prst="rect">
            <a:avLst/>
          </a:prstGeom>
          <a:noFill/>
          <a:ln>
            <a:noFill/>
          </a:ln>
        </p:spPr>
        <p:txBody>
          <a:bodyPr wrap="none" lIns="66340" tIns="33170" rIns="66340" bIns="33170" rtlCol="0" anchor="t">
            <a:spAutoFit/>
          </a:bodyPr>
          <a:lstStyle/>
          <a:p>
            <a:pPr algn="ctr"/>
            <a:r>
              <a:rPr lang="zh-CN" altLang="en-US" sz="2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小    结</a:t>
            </a:r>
            <a:endParaRPr lang="zh-CN" altLang="en-US" sz="2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" name="Picture 2" descr="C:\Documents and Settings\Administrator\桌面\赵然卡通形象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5500" y="1099168"/>
            <a:ext cx="340510" cy="625925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2557278" y="1317021"/>
            <a:ext cx="2508899" cy="365699"/>
          </a:xfrm>
          <a:prstGeom prst="roundRect">
            <a:avLst/>
          </a:prstGeom>
          <a:gradFill>
            <a:gsLst>
              <a:gs pos="36250">
                <a:srgbClr val="14CD68">
                  <a:alpha val="42000"/>
                </a:srgbClr>
              </a:gs>
              <a:gs pos="36667">
                <a:srgbClr val="14CD68">
                  <a:alpha val="42000"/>
                </a:srgbClr>
              </a:gs>
              <a:gs pos="55000">
                <a:srgbClr val="14CD68">
                  <a:alpha val="42000"/>
                </a:srgbClr>
              </a:gs>
              <a:gs pos="100000">
                <a:srgbClr val="035C7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40" tIns="33170" rIns="66340" bIns="33170"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ea typeface="黑体" panose="02010609060101010101" pitchFamily="49" charset="-122"/>
              </a:rPr>
              <a:t>认识计数单位“百”</a:t>
            </a:r>
            <a:endParaRPr lang="zh-CN" altLang="en-US" sz="20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7278" y="3246897"/>
            <a:ext cx="4049255" cy="763184"/>
          </a:xfrm>
          <a:prstGeom prst="rect">
            <a:avLst/>
          </a:prstGeom>
          <a:noFill/>
        </p:spPr>
        <p:txBody>
          <a:bodyPr wrap="square" lIns="74904" tIns="37452" rIns="74904" bIns="37452" rtlCol="0">
            <a:spAutoFit/>
          </a:bodyPr>
          <a:lstStyle/>
          <a:p>
            <a:pPr>
              <a:lnSpc>
                <a:spcPct val="110000"/>
              </a:lnSpc>
              <a:spcAft>
                <a:spcPts val="870"/>
              </a:spcAft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pitchFamily="2" charset="-122"/>
                <a:sym typeface="Arial" panose="020B0604020202020204" pitchFamily="34" charset="0"/>
              </a:rPr>
              <a:t>几十九后面的数都是整十数；九十九后面的数是一百。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055500" y="1962060"/>
            <a:ext cx="4886476" cy="122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98622" y="390570"/>
            <a:ext cx="1614541" cy="512623"/>
          </a:xfrm>
          <a:prstGeom prst="rect">
            <a:avLst/>
          </a:prstGeom>
          <a:noFill/>
          <a:ln>
            <a:noFill/>
          </a:ln>
        </p:spPr>
        <p:txBody>
          <a:bodyPr wrap="none" lIns="66340" tIns="33170" rIns="66340" bIns="33170" rtlCol="0" anchor="t">
            <a:spAutoFit/>
          </a:bodyPr>
          <a:lstStyle/>
          <a:p>
            <a:pPr algn="ctr"/>
            <a:r>
              <a:rPr lang="zh-CN" altLang="en-US" sz="2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随堂小测</a:t>
            </a:r>
            <a:endParaRPr lang="zh-CN" altLang="en-US" sz="2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1555103" y="1275800"/>
            <a:ext cx="5463592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en-US" altLang="zh-CN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1.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圈一圈，数一数，有多少根小棒？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4" name="图片 13" descr="2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40408" y="1909094"/>
            <a:ext cx="2816463" cy="13610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14" descr="2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81497" y="1909094"/>
            <a:ext cx="3377451" cy="13610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1"/>
          <p:cNvSpPr txBox="1"/>
          <p:nvPr/>
        </p:nvSpPr>
        <p:spPr>
          <a:xfrm>
            <a:off x="2160555" y="3295893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68</a:t>
            </a:r>
            <a:r>
              <a:rPr lang="zh-CN" altLang="zh-CN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根</a:t>
            </a:r>
            <a:endParaRPr lang="zh-CN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5314993" y="3295893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56</a:t>
            </a:r>
            <a:r>
              <a:rPr lang="zh-CN" altLang="en-US" sz="2600" b="1" dirty="0">
                <a:solidFill>
                  <a:srgbClr val="FF0000"/>
                </a:solidFill>
                <a:ea typeface="楷体" panose="02010609060101010101" pitchFamily="49" charset="-122"/>
              </a:rPr>
              <a:t>根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"/>
          <p:cNvSpPr txBox="1"/>
          <p:nvPr/>
        </p:nvSpPr>
        <p:spPr>
          <a:xfrm>
            <a:off x="1697480" y="1061631"/>
            <a:ext cx="5463592" cy="423731"/>
          </a:xfrm>
          <a:prstGeom prst="rect">
            <a:avLst/>
          </a:prstGeom>
          <a:noFill/>
          <a:ln w="9525">
            <a:noFill/>
          </a:ln>
        </p:spPr>
        <p:txBody>
          <a:bodyPr lIns="66340" tIns="33170" rIns="66340" bIns="33170">
            <a:spAutoFit/>
          </a:bodyPr>
          <a:lstStyle/>
          <a:p>
            <a:r>
              <a:rPr lang="en-US" altLang="zh-CN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2.</a:t>
            </a:r>
            <a:r>
              <a:rPr lang="zh-CN" altLang="en-US" sz="2300" dirty="0">
                <a:latin typeface="华文细黑" panose="02010600040101010101" pitchFamily="2" charset="-122"/>
                <a:ea typeface="华文细黑" panose="02010600040101010101" pitchFamily="2" charset="-122"/>
              </a:rPr>
              <a:t>圈一圈，数一数，有多少个小方块？</a:t>
            </a:r>
            <a:endParaRPr lang="zh-CN" altLang="en-US" sz="2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7" name="图片 5" descr="2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76092" y="1737530"/>
            <a:ext cx="5784980" cy="16822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"/>
          <p:cNvSpPr txBox="1"/>
          <p:nvPr/>
        </p:nvSpPr>
        <p:spPr>
          <a:xfrm>
            <a:off x="2500142" y="3419788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ea typeface="楷体" panose="02010609060101010101" pitchFamily="49" charset="-122"/>
              </a:rPr>
              <a:t>86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5044520" y="3419788"/>
            <a:ext cx="1276336" cy="467947"/>
          </a:xfrm>
          <a:prstGeom prst="rect">
            <a:avLst/>
          </a:prstGeom>
          <a:noFill/>
        </p:spPr>
        <p:txBody>
          <a:bodyPr wrap="square" lIns="66340" tIns="33170" rIns="66340" bIns="33170" rtlCol="0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ea typeface="楷体" panose="02010609060101010101" pitchFamily="49" charset="-122"/>
              </a:rPr>
              <a:t>71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PP_MARK_KEY" val="d1b96b0a-9393-498c-9404-0bf85adce882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</Words>
  <Application>WPS 演示</Application>
  <PresentationFormat>全屏显示(16:9)</PresentationFormat>
  <Paragraphs>69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华文楷体</vt:lpstr>
      <vt:lpstr>隶书</vt:lpstr>
      <vt:lpstr>楷体</vt:lpstr>
      <vt:lpstr>华文细黑</vt:lpstr>
      <vt:lpstr>黑体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438</cp:revision>
  <dcterms:created xsi:type="dcterms:W3CDTF">2017-03-16T09:06:00Z</dcterms:created>
  <dcterms:modified xsi:type="dcterms:W3CDTF">2023-01-28T05:14:18Z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515F7B1D89C345879BD96A427FE3DC6C</vt:lpwstr>
  </property>
</Properties>
</file>