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30" d="100"/>
          <a:sy n="130" d="100"/>
        </p:scale>
        <p:origin x="-1044" y="-3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F1BF426-ED17-4B8F-AFA5-E2F59B90151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眉占位符 61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47" name="日期占位符 614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3316" name="幻灯片图像占位符 6147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文本占位符 6148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50" name="页脚占位符 614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51" name="灯片编号占位符 615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FDC0FCD-376E-438B-B157-489A1403A70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65A995-BC66-4FF2-8E66-DF85C2F52F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D0844-1B4D-4702-8D10-7BE801017E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9762E-1C1E-4176-B95C-45EFDE1ED6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8DE997-921F-45B9-81ED-2940122BA5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DFC9A-E703-41FA-9061-CCB4B06815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32ED87-9BD3-4967-8605-769D6B707D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FEE30-BC55-48C6-B3D0-F8ED93F0FE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79487E-9208-47A3-9DAB-60A58550EE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EA5BF-F353-4987-81A9-007A9394A4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97C0A-9C38-42B5-97DA-F2CB4152A0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6BE00-1089-4896-B14A-F7EC09A798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12E9712-7E79-433D-8D3A-822D553854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19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5.wmf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>
            <a:spLocks noChangeArrowheads="1"/>
          </p:cNvSpPr>
          <p:nvPr/>
        </p:nvSpPr>
        <p:spPr bwMode="auto">
          <a:xfrm>
            <a:off x="-7938" y="4795837"/>
            <a:ext cx="9163051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grpSp>
        <p:nvGrpSpPr>
          <p:cNvPr id="14338" name="组合 5"/>
          <p:cNvGrpSpPr/>
          <p:nvPr/>
        </p:nvGrpSpPr>
        <p:grpSpPr bwMode="auto">
          <a:xfrm>
            <a:off x="-18380" y="3306366"/>
            <a:ext cx="427038" cy="1833563"/>
            <a:chOff x="1082676" y="2309813"/>
            <a:chExt cx="566738" cy="2441576"/>
          </a:xfrm>
        </p:grpSpPr>
        <p:sp>
          <p:nvSpPr>
            <p:cNvPr id="14339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0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1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42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43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44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45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46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47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48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54" name="组合 227"/>
          <p:cNvGrpSpPr/>
          <p:nvPr/>
        </p:nvGrpSpPr>
        <p:grpSpPr bwMode="auto">
          <a:xfrm>
            <a:off x="434059" y="4925616"/>
            <a:ext cx="2390775" cy="228600"/>
            <a:chOff x="1684338" y="4465638"/>
            <a:chExt cx="3175001" cy="304800"/>
          </a:xfrm>
        </p:grpSpPr>
        <p:sp>
          <p:nvSpPr>
            <p:cNvPr id="14355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8" name="组合 313"/>
          <p:cNvGrpSpPr/>
          <p:nvPr/>
        </p:nvGrpSpPr>
        <p:grpSpPr bwMode="auto">
          <a:xfrm>
            <a:off x="497559" y="3494485"/>
            <a:ext cx="460375" cy="1645444"/>
            <a:chOff x="1766888" y="2557463"/>
            <a:chExt cx="611188" cy="2193925"/>
          </a:xfrm>
        </p:grpSpPr>
        <p:sp>
          <p:nvSpPr>
            <p:cNvPr id="14379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1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82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83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85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86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87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88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9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257 h 257"/>
                <a:gd name="T4" fmla="*/ 40 w 40"/>
                <a:gd name="T5" fmla="*/ 217 h 257"/>
                <a:gd name="T6" fmla="*/ 40 w 40"/>
                <a:gd name="T7" fmla="*/ 40 h 257"/>
                <a:gd name="T8" fmla="*/ 0 w 40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14390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91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14392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3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94" name="组合 341"/>
          <p:cNvGrpSpPr/>
          <p:nvPr/>
        </p:nvGrpSpPr>
        <p:grpSpPr bwMode="auto">
          <a:xfrm>
            <a:off x="978571" y="4046935"/>
            <a:ext cx="708025" cy="771525"/>
            <a:chOff x="2559051" y="2430463"/>
            <a:chExt cx="941387" cy="1027113"/>
          </a:xfrm>
        </p:grpSpPr>
        <p:sp>
          <p:nvSpPr>
            <p:cNvPr id="14395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6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7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8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9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0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1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2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3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4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437" name="组合 421"/>
          <p:cNvGrpSpPr/>
          <p:nvPr/>
        </p:nvGrpSpPr>
        <p:grpSpPr bwMode="auto">
          <a:xfrm>
            <a:off x="8131176" y="3684985"/>
            <a:ext cx="1001713" cy="1309688"/>
            <a:chOff x="9817101" y="3054351"/>
            <a:chExt cx="1528763" cy="1998662"/>
          </a:xfrm>
        </p:grpSpPr>
        <p:sp>
          <p:nvSpPr>
            <p:cNvPr id="14438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9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0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1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2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3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4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5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6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7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8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9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0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1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2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3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4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5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6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7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8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9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0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1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2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3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4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5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6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7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8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9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0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1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2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3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4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5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6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7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8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9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0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1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2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483" name="组合 467"/>
          <p:cNvGrpSpPr/>
          <p:nvPr/>
        </p:nvGrpSpPr>
        <p:grpSpPr bwMode="auto">
          <a:xfrm>
            <a:off x="6973889" y="3682603"/>
            <a:ext cx="1044575" cy="1357313"/>
            <a:chOff x="7929563" y="2716213"/>
            <a:chExt cx="1592263" cy="2073275"/>
          </a:xfrm>
        </p:grpSpPr>
        <p:sp>
          <p:nvSpPr>
            <p:cNvPr id="14484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5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6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7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8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9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0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1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2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3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4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495" name="文本框 1"/>
          <p:cNvSpPr txBox="1">
            <a:spLocks noChangeArrowheads="1"/>
          </p:cNvSpPr>
          <p:nvPr/>
        </p:nvSpPr>
        <p:spPr bwMode="auto">
          <a:xfrm rot="1800000" flipH="1">
            <a:off x="-31181675" y="3214421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496" name="文本框 1"/>
          <p:cNvSpPr txBox="1">
            <a:spLocks noChangeArrowheads="1"/>
          </p:cNvSpPr>
          <p:nvPr/>
        </p:nvSpPr>
        <p:spPr bwMode="auto">
          <a:xfrm rot="1800000" flipH="1">
            <a:off x="37476113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497" name="文本框 39"/>
          <p:cNvSpPr txBox="1">
            <a:spLocks noChangeArrowheads="1"/>
          </p:cNvSpPr>
          <p:nvPr/>
        </p:nvSpPr>
        <p:spPr bwMode="auto">
          <a:xfrm>
            <a:off x="-7938" y="1939529"/>
            <a:ext cx="914082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zh-CN" altLang="en-US" sz="60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豆子</a:t>
            </a:r>
            <a:endParaRPr lang="zh-CN" altLang="en-US" sz="60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498" name="组合 48"/>
          <p:cNvGrpSpPr/>
          <p:nvPr/>
        </p:nvGrpSpPr>
        <p:grpSpPr bwMode="auto">
          <a:xfrm>
            <a:off x="2466976" y="665560"/>
            <a:ext cx="4429125" cy="767953"/>
            <a:chOff x="3170" y="1286"/>
            <a:chExt cx="6977" cy="1210"/>
          </a:xfrm>
        </p:grpSpPr>
        <p:sp>
          <p:nvSpPr>
            <p:cNvPr id="4" name="Rectangle 9"/>
            <p:cNvSpPr/>
            <p:nvPr/>
          </p:nvSpPr>
          <p:spPr>
            <a:xfrm>
              <a:off x="4253" y="1286"/>
              <a:ext cx="5894" cy="12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生活中的数</a:t>
              </a:r>
              <a:endParaRPr lang="zh-CN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170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三</a:t>
              </a:r>
              <a:endParaRPr lang="zh-CN" altLang="en-US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23554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怎么拨，怎么写？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56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3557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3558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9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3560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3561" name="组合 77"/>
          <p:cNvGrpSpPr/>
          <p:nvPr/>
        </p:nvGrpSpPr>
        <p:grpSpPr bwMode="auto">
          <a:xfrm>
            <a:off x="1100138" y="1470423"/>
            <a:ext cx="1585912" cy="2025253"/>
            <a:chOff x="1919" y="1750"/>
            <a:chExt cx="2497" cy="3189"/>
          </a:xfrm>
        </p:grpSpPr>
        <p:sp>
          <p:nvSpPr>
            <p:cNvPr id="79" name="矩形 78"/>
            <p:cNvSpPr/>
            <p:nvPr/>
          </p:nvSpPr>
          <p:spPr>
            <a:xfrm>
              <a:off x="2511" y="1757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0" name="矩形 79"/>
            <p:cNvSpPr/>
            <p:nvPr/>
          </p:nvSpPr>
          <p:spPr>
            <a:xfrm>
              <a:off x="3756" y="1750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82" name="矩形 81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3565" name="组合 3"/>
          <p:cNvGrpSpPr/>
          <p:nvPr/>
        </p:nvGrpSpPr>
        <p:grpSpPr bwMode="auto">
          <a:xfrm>
            <a:off x="1347788" y="2771775"/>
            <a:ext cx="1638300" cy="1381125"/>
            <a:chOff x="2123" y="4364"/>
            <a:chExt cx="2580" cy="2175"/>
          </a:xfrm>
        </p:grpSpPr>
        <p:sp>
          <p:nvSpPr>
            <p:cNvPr id="87" name="椭圆 1"/>
            <p:cNvSpPr/>
            <p:nvPr/>
          </p:nvSpPr>
          <p:spPr>
            <a:xfrm>
              <a:off x="3376" y="4605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8" name="椭圆 1"/>
            <p:cNvSpPr/>
            <p:nvPr/>
          </p:nvSpPr>
          <p:spPr>
            <a:xfrm>
              <a:off x="3376" y="4364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6" name="椭圆 1"/>
            <p:cNvSpPr/>
            <p:nvPr/>
          </p:nvSpPr>
          <p:spPr>
            <a:xfrm>
              <a:off x="2123" y="4608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2131" y="4368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70" name="文本框 136"/>
            <p:cNvSpPr txBox="1">
              <a:spLocks noChangeArrowheads="1"/>
            </p:cNvSpPr>
            <p:nvPr/>
          </p:nvSpPr>
          <p:spPr bwMode="auto">
            <a:xfrm>
              <a:off x="2133" y="5621"/>
              <a:ext cx="2570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ea typeface="黑体" panose="02010609060101010101" pitchFamily="49" charset="-122"/>
                </a:rPr>
                <a:t>2     2</a:t>
              </a:r>
              <a:endParaRPr lang="en-US" altLang="zh-CN" sz="32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138488" y="1696641"/>
            <a:ext cx="5645150" cy="1569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左边的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在十位上，表示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个十。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右边的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在个位上，表示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个一。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24578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怎么拨，怎么写？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4580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4581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4582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3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4584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4585" name="组合 77"/>
          <p:cNvGrpSpPr/>
          <p:nvPr/>
        </p:nvGrpSpPr>
        <p:grpSpPr bwMode="auto">
          <a:xfrm>
            <a:off x="1100138" y="1470423"/>
            <a:ext cx="1585912" cy="2025253"/>
            <a:chOff x="1919" y="1750"/>
            <a:chExt cx="2497" cy="3189"/>
          </a:xfrm>
        </p:grpSpPr>
        <p:sp>
          <p:nvSpPr>
            <p:cNvPr id="79" name="矩形 78"/>
            <p:cNvSpPr/>
            <p:nvPr/>
          </p:nvSpPr>
          <p:spPr>
            <a:xfrm>
              <a:off x="2511" y="1757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0" name="矩形 79"/>
            <p:cNvSpPr/>
            <p:nvPr/>
          </p:nvSpPr>
          <p:spPr>
            <a:xfrm>
              <a:off x="3756" y="1750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82" name="矩形 81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4589" name="组合 3"/>
          <p:cNvGrpSpPr/>
          <p:nvPr/>
        </p:nvGrpSpPr>
        <p:grpSpPr bwMode="auto">
          <a:xfrm>
            <a:off x="1347788" y="2771775"/>
            <a:ext cx="1638300" cy="1381125"/>
            <a:chOff x="2123" y="4364"/>
            <a:chExt cx="2580" cy="2175"/>
          </a:xfrm>
        </p:grpSpPr>
        <p:sp>
          <p:nvSpPr>
            <p:cNvPr id="87" name="椭圆 1"/>
            <p:cNvSpPr/>
            <p:nvPr/>
          </p:nvSpPr>
          <p:spPr>
            <a:xfrm>
              <a:off x="3376" y="4605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8" name="椭圆 1"/>
            <p:cNvSpPr/>
            <p:nvPr/>
          </p:nvSpPr>
          <p:spPr>
            <a:xfrm>
              <a:off x="3376" y="4364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6" name="椭圆 1"/>
            <p:cNvSpPr/>
            <p:nvPr/>
          </p:nvSpPr>
          <p:spPr>
            <a:xfrm>
              <a:off x="2123" y="4608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2131" y="4368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4594" name="文本框 136"/>
            <p:cNvSpPr txBox="1">
              <a:spLocks noChangeArrowheads="1"/>
            </p:cNvSpPr>
            <p:nvPr/>
          </p:nvSpPr>
          <p:spPr bwMode="auto">
            <a:xfrm>
              <a:off x="2133" y="5621"/>
              <a:ext cx="2570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ea typeface="黑体" panose="02010609060101010101" pitchFamily="49" charset="-122"/>
                </a:rPr>
                <a:t>2     2</a:t>
              </a:r>
              <a:endParaRPr lang="en-US" altLang="zh-CN" sz="32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3152775" y="1922775"/>
            <a:ext cx="5304790" cy="2121535"/>
          </a:xfrm>
          <a:prstGeom prst="roundRect">
            <a:avLst/>
          </a:prstGeom>
          <a:noFill/>
          <a:ln w="12700" cmpd="sng">
            <a:gradFill>
              <a:gsLst>
                <a:gs pos="5000">
                  <a:srgbClr val="00B050"/>
                </a:gs>
                <a:gs pos="27000">
                  <a:srgbClr val="FFC000"/>
                </a:gs>
                <a:gs pos="62000">
                  <a:srgbClr val="F88379"/>
                </a:gs>
                <a:gs pos="88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计数器上，从右边起，第一位是</a:t>
            </a:r>
            <a:r>
              <a:rPr lang="zh-CN" altLang="en-US" sz="3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个位</a:t>
            </a: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，表示几个</a:t>
            </a:r>
            <a:r>
              <a:rPr lang="zh-CN" altLang="en-US" sz="3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；第二位是</a:t>
            </a:r>
            <a:r>
              <a:rPr lang="zh-CN" altLang="en-US" sz="3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十位</a:t>
            </a: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，表示几个</a:t>
            </a:r>
            <a:r>
              <a:rPr lang="zh-CN" altLang="en-US" sz="3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</a:t>
            </a: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，合起来就是几十几。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25602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拨一拨，认一认。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5604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5605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5606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7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5608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5609" name="组合 77"/>
          <p:cNvGrpSpPr/>
          <p:nvPr/>
        </p:nvGrpSpPr>
        <p:grpSpPr bwMode="auto">
          <a:xfrm>
            <a:off x="968376" y="1691879"/>
            <a:ext cx="1584325" cy="2026444"/>
            <a:chOff x="1919" y="1750"/>
            <a:chExt cx="2497" cy="3189"/>
          </a:xfrm>
        </p:grpSpPr>
        <p:sp>
          <p:nvSpPr>
            <p:cNvPr id="19" name="矩形 18"/>
            <p:cNvSpPr/>
            <p:nvPr/>
          </p:nvSpPr>
          <p:spPr>
            <a:xfrm>
              <a:off x="2512" y="1757"/>
              <a:ext cx="65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" name="矩形 19"/>
            <p:cNvSpPr/>
            <p:nvPr/>
          </p:nvSpPr>
          <p:spPr>
            <a:xfrm>
              <a:off x="3758" y="1750"/>
              <a:ext cx="65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22" name="矩形 21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4" name="椭圆 1"/>
          <p:cNvSpPr/>
          <p:nvPr/>
        </p:nvSpPr>
        <p:spPr>
          <a:xfrm>
            <a:off x="2011672" y="3146059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椭圆 1"/>
          <p:cNvSpPr/>
          <p:nvPr/>
        </p:nvSpPr>
        <p:spPr>
          <a:xfrm>
            <a:off x="2011672" y="2993020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" name="椭圆 1"/>
          <p:cNvSpPr/>
          <p:nvPr/>
        </p:nvSpPr>
        <p:spPr>
          <a:xfrm>
            <a:off x="2011672" y="2839983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0" name="椭圆 1"/>
          <p:cNvSpPr/>
          <p:nvPr/>
        </p:nvSpPr>
        <p:spPr>
          <a:xfrm>
            <a:off x="2011672" y="2686945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" name="椭圆 1"/>
          <p:cNvSpPr/>
          <p:nvPr/>
        </p:nvSpPr>
        <p:spPr>
          <a:xfrm>
            <a:off x="2014846" y="2533906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" name="椭圆 1"/>
          <p:cNvSpPr/>
          <p:nvPr/>
        </p:nvSpPr>
        <p:spPr>
          <a:xfrm>
            <a:off x="2014846" y="2380868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3" name="椭圆 1"/>
          <p:cNvSpPr/>
          <p:nvPr/>
        </p:nvSpPr>
        <p:spPr>
          <a:xfrm>
            <a:off x="2014846" y="2227831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椭圆 1"/>
          <p:cNvSpPr/>
          <p:nvPr/>
        </p:nvSpPr>
        <p:spPr>
          <a:xfrm>
            <a:off x="1216025" y="3147973"/>
            <a:ext cx="288002" cy="15314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216025" y="2992383"/>
            <a:ext cx="288002" cy="15314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1222375" y="3790951"/>
            <a:ext cx="16319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9     7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216025" y="2837160"/>
            <a:ext cx="288002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216025" y="2681592"/>
            <a:ext cx="288002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216025" y="2526388"/>
            <a:ext cx="288002" cy="151667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216025" y="2370828"/>
            <a:ext cx="288002" cy="151667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216025" y="2214503"/>
            <a:ext cx="288002" cy="152766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216025" y="2058920"/>
            <a:ext cx="288002" cy="152766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216025" y="1903750"/>
            <a:ext cx="288002" cy="152766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5630" name="组合 77"/>
          <p:cNvGrpSpPr/>
          <p:nvPr/>
        </p:nvGrpSpPr>
        <p:grpSpPr bwMode="auto">
          <a:xfrm>
            <a:off x="3286126" y="1695450"/>
            <a:ext cx="1585913" cy="2025254"/>
            <a:chOff x="1919" y="1750"/>
            <a:chExt cx="2497" cy="3189"/>
          </a:xfrm>
        </p:grpSpPr>
        <p:sp>
          <p:nvSpPr>
            <p:cNvPr id="58" name="矩形 57"/>
            <p:cNvSpPr/>
            <p:nvPr/>
          </p:nvSpPr>
          <p:spPr>
            <a:xfrm>
              <a:off x="2511" y="1757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9" name="矩形 58"/>
            <p:cNvSpPr/>
            <p:nvPr/>
          </p:nvSpPr>
          <p:spPr>
            <a:xfrm>
              <a:off x="3756" y="1750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61" name="矩形 60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3" name="椭圆 1"/>
          <p:cNvSpPr/>
          <p:nvPr/>
        </p:nvSpPr>
        <p:spPr>
          <a:xfrm>
            <a:off x="4330056" y="3148577"/>
            <a:ext cx="288002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" name="椭圆 1"/>
          <p:cNvSpPr/>
          <p:nvPr/>
        </p:nvSpPr>
        <p:spPr>
          <a:xfrm>
            <a:off x="4330056" y="2995573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" name="椭圆 1"/>
          <p:cNvSpPr/>
          <p:nvPr/>
        </p:nvSpPr>
        <p:spPr>
          <a:xfrm>
            <a:off x="4330056" y="2842535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" name="椭圆 1"/>
          <p:cNvSpPr/>
          <p:nvPr/>
        </p:nvSpPr>
        <p:spPr>
          <a:xfrm>
            <a:off x="4330056" y="2689497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" name="椭圆 1"/>
          <p:cNvSpPr/>
          <p:nvPr/>
        </p:nvSpPr>
        <p:spPr>
          <a:xfrm>
            <a:off x="4333232" y="2536459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" name="椭圆 1"/>
          <p:cNvSpPr/>
          <p:nvPr/>
        </p:nvSpPr>
        <p:spPr>
          <a:xfrm>
            <a:off x="4333232" y="2383420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" name="椭圆 1"/>
          <p:cNvSpPr/>
          <p:nvPr/>
        </p:nvSpPr>
        <p:spPr>
          <a:xfrm>
            <a:off x="4333232" y="2230383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" name="椭圆 1"/>
          <p:cNvSpPr/>
          <p:nvPr/>
        </p:nvSpPr>
        <p:spPr>
          <a:xfrm>
            <a:off x="3534404" y="3150487"/>
            <a:ext cx="288002" cy="152766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534404" y="2994935"/>
            <a:ext cx="288002" cy="15314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" name="文本框 71"/>
          <p:cNvSpPr txBox="1">
            <a:spLocks noChangeArrowheads="1"/>
          </p:cNvSpPr>
          <p:nvPr/>
        </p:nvSpPr>
        <p:spPr bwMode="auto">
          <a:xfrm>
            <a:off x="3540125" y="3794523"/>
            <a:ext cx="16319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9     8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3534404" y="2839344"/>
            <a:ext cx="288002" cy="15314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3534404" y="2684126"/>
            <a:ext cx="288002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3534404" y="2528559"/>
            <a:ext cx="288002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3534404" y="2373356"/>
            <a:ext cx="288002" cy="151667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534404" y="2217796"/>
            <a:ext cx="288002" cy="151667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34404" y="2061467"/>
            <a:ext cx="288002" cy="152766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534404" y="1905884"/>
            <a:ext cx="288002" cy="152766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5" name="椭圆 1"/>
          <p:cNvSpPr/>
          <p:nvPr/>
        </p:nvSpPr>
        <p:spPr>
          <a:xfrm>
            <a:off x="4333232" y="2073893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5652" name="组合 77"/>
          <p:cNvGrpSpPr/>
          <p:nvPr/>
        </p:nvGrpSpPr>
        <p:grpSpPr bwMode="auto">
          <a:xfrm>
            <a:off x="5673726" y="1696641"/>
            <a:ext cx="1584325" cy="2026444"/>
            <a:chOff x="1919" y="1750"/>
            <a:chExt cx="2497" cy="3189"/>
          </a:xfrm>
        </p:grpSpPr>
        <p:sp>
          <p:nvSpPr>
            <p:cNvPr id="97" name="矩形 96"/>
            <p:cNvSpPr/>
            <p:nvPr/>
          </p:nvSpPr>
          <p:spPr>
            <a:xfrm>
              <a:off x="2512" y="1757"/>
              <a:ext cx="65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98" name="矩形 97"/>
            <p:cNvSpPr/>
            <p:nvPr/>
          </p:nvSpPr>
          <p:spPr>
            <a:xfrm>
              <a:off x="3758" y="1750"/>
              <a:ext cx="65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100" name="矩形 99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2" name="椭圆 1"/>
          <p:cNvSpPr/>
          <p:nvPr/>
        </p:nvSpPr>
        <p:spPr>
          <a:xfrm>
            <a:off x="6717022" y="3151124"/>
            <a:ext cx="288002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3" name="椭圆 1"/>
          <p:cNvSpPr/>
          <p:nvPr/>
        </p:nvSpPr>
        <p:spPr>
          <a:xfrm>
            <a:off x="6717022" y="2998087"/>
            <a:ext cx="288002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4" name="椭圆 1"/>
          <p:cNvSpPr/>
          <p:nvPr/>
        </p:nvSpPr>
        <p:spPr>
          <a:xfrm>
            <a:off x="6717022" y="2845051"/>
            <a:ext cx="288002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5" name="椭圆 1"/>
          <p:cNvSpPr/>
          <p:nvPr/>
        </p:nvSpPr>
        <p:spPr>
          <a:xfrm>
            <a:off x="6717022" y="2692014"/>
            <a:ext cx="288002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6" name="椭圆 1"/>
          <p:cNvSpPr/>
          <p:nvPr/>
        </p:nvSpPr>
        <p:spPr>
          <a:xfrm>
            <a:off x="6720197" y="2538977"/>
            <a:ext cx="288002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7" name="椭圆 1"/>
          <p:cNvSpPr/>
          <p:nvPr/>
        </p:nvSpPr>
        <p:spPr>
          <a:xfrm>
            <a:off x="6720197" y="2385973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8" name="椭圆 1"/>
          <p:cNvSpPr/>
          <p:nvPr/>
        </p:nvSpPr>
        <p:spPr>
          <a:xfrm>
            <a:off x="6720197" y="2232935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" name="椭圆 1"/>
          <p:cNvSpPr/>
          <p:nvPr/>
        </p:nvSpPr>
        <p:spPr>
          <a:xfrm>
            <a:off x="5921374" y="3153033"/>
            <a:ext cx="288002" cy="152766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5921374" y="2997451"/>
            <a:ext cx="288002" cy="152766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" name="文本框 110"/>
          <p:cNvSpPr txBox="1">
            <a:spLocks noChangeArrowheads="1"/>
          </p:cNvSpPr>
          <p:nvPr/>
        </p:nvSpPr>
        <p:spPr bwMode="auto">
          <a:xfrm>
            <a:off x="5927725" y="3796904"/>
            <a:ext cx="16319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9     9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5921374" y="2841897"/>
            <a:ext cx="288002" cy="15314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5921374" y="2686306"/>
            <a:ext cx="288002" cy="15314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5921374" y="2531093"/>
            <a:ext cx="288002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921374" y="2375526"/>
            <a:ext cx="288002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5921374" y="2220324"/>
            <a:ext cx="288002" cy="151667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5921374" y="2064764"/>
            <a:ext cx="288002" cy="151667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5921374" y="1908430"/>
            <a:ext cx="288002" cy="152766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9" name="椭圆 1"/>
          <p:cNvSpPr/>
          <p:nvPr/>
        </p:nvSpPr>
        <p:spPr>
          <a:xfrm>
            <a:off x="6720197" y="2076068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0" name="椭圆 1"/>
          <p:cNvSpPr/>
          <p:nvPr/>
        </p:nvSpPr>
        <p:spPr>
          <a:xfrm>
            <a:off x="6717022" y="1921493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22" name="组合 121"/>
          <p:cNvGrpSpPr/>
          <p:nvPr/>
        </p:nvGrpSpPr>
        <p:grpSpPr bwMode="auto">
          <a:xfrm>
            <a:off x="4794251" y="646510"/>
            <a:ext cx="4157663" cy="1774031"/>
            <a:chOff x="7550" y="1017"/>
            <a:chExt cx="6548" cy="2796"/>
          </a:xfrm>
        </p:grpSpPr>
        <p:pic>
          <p:nvPicPr>
            <p:cNvPr id="25676" name="图片 11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336" y="1849"/>
              <a:ext cx="1762" cy="1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77" name="AutoShape 27"/>
            <p:cNvSpPr>
              <a:spLocks noChangeArrowheads="1"/>
            </p:cNvSpPr>
            <p:nvPr/>
          </p:nvSpPr>
          <p:spPr bwMode="auto">
            <a:xfrm>
              <a:off x="7550" y="1016"/>
              <a:ext cx="4434" cy="1190"/>
            </a:xfrm>
            <a:prstGeom prst="wedgeRoundRectCallout">
              <a:avLst>
                <a:gd name="adj1" fmla="val 65787"/>
                <a:gd name="adj2" fmla="val 50329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一百怎么拨？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00"/>
                            </p:stCondLst>
                            <p:childTnLst>
                              <p:par>
                                <p:cTn id="1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500"/>
                            </p:stCondLst>
                            <p:childTnLst>
                              <p:par>
                                <p:cTn id="1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000"/>
                            </p:stCondLst>
                            <p:childTnLst>
                              <p:par>
                                <p:cTn id="16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500"/>
                            </p:stCondLst>
                            <p:childTnLst>
                              <p:par>
                                <p:cTn id="17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500"/>
                            </p:stCondLst>
                            <p:childTnLst>
                              <p:par>
                                <p:cTn id="19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000"/>
                            </p:stCondLst>
                            <p:childTnLst>
                              <p:par>
                                <p:cTn id="20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500"/>
                            </p:stCondLst>
                            <p:childTnLst>
                              <p:par>
                                <p:cTn id="20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000"/>
                            </p:stCondLst>
                            <p:childTnLst>
                              <p:par>
                                <p:cTn id="2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500"/>
                            </p:stCondLst>
                            <p:childTnLst>
                              <p:par>
                                <p:cTn id="2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"/>
                            </p:stCondLst>
                            <p:childTnLst>
                              <p:par>
                                <p:cTn id="2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500"/>
                            </p:stCondLst>
                            <p:childTnLst>
                              <p:par>
                                <p:cTn id="2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000"/>
                            </p:stCondLst>
                            <p:childTnLst>
                              <p:par>
                                <p:cTn id="2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500"/>
                            </p:stCondLst>
                            <p:childTnLst>
                              <p:par>
                                <p:cTn id="25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3000"/>
                            </p:stCondLst>
                            <p:childTnLst>
                              <p:par>
                                <p:cTn id="25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500"/>
                            </p:stCondLst>
                            <p:childTnLst>
                              <p:par>
                                <p:cTn id="26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4000"/>
                            </p:stCondLst>
                            <p:childTnLst>
                              <p:par>
                                <p:cTn id="26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72" grpId="0"/>
      <p:bldP spid="1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26626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拨一拨，认一认。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6628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6629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663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1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6632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2497139" y="3714751"/>
            <a:ext cx="51752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0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6634" name="矩形 9"/>
          <p:cNvSpPr>
            <a:spLocks noChangeArrowheads="1"/>
          </p:cNvSpPr>
          <p:nvPr/>
        </p:nvSpPr>
        <p:spPr bwMode="auto">
          <a:xfrm>
            <a:off x="1914526" y="1543051"/>
            <a:ext cx="41275" cy="1870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26635" name="矩形 10"/>
          <p:cNvSpPr>
            <a:spLocks noChangeArrowheads="1"/>
          </p:cNvSpPr>
          <p:nvPr/>
        </p:nvSpPr>
        <p:spPr bwMode="auto">
          <a:xfrm>
            <a:off x="2705101" y="1538288"/>
            <a:ext cx="412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26636" name="矩形 5"/>
          <p:cNvSpPr>
            <a:spLocks noChangeArrowheads="1"/>
          </p:cNvSpPr>
          <p:nvPr/>
        </p:nvSpPr>
        <p:spPr bwMode="auto">
          <a:xfrm>
            <a:off x="2328863" y="3300412"/>
            <a:ext cx="7937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noProof="1"/>
              <a:t>个位</a:t>
            </a:r>
            <a:endParaRPr lang="zh-CN" altLang="en-US" sz="2400" noProof="1"/>
          </a:p>
        </p:txBody>
      </p:sp>
      <p:grpSp>
        <p:nvGrpSpPr>
          <p:cNvPr id="139" name="组合 138"/>
          <p:cNvGrpSpPr/>
          <p:nvPr/>
        </p:nvGrpSpPr>
        <p:grpSpPr bwMode="auto">
          <a:xfrm>
            <a:off x="742950" y="1539478"/>
            <a:ext cx="793750" cy="2175272"/>
            <a:chOff x="1528" y="2426"/>
            <a:chExt cx="1250" cy="3424"/>
          </a:xfrm>
        </p:grpSpPr>
        <p:sp>
          <p:nvSpPr>
            <p:cNvPr id="4" name="矩形 3"/>
            <p:cNvSpPr/>
            <p:nvPr/>
          </p:nvSpPr>
          <p:spPr>
            <a:xfrm>
              <a:off x="2121" y="2426"/>
              <a:ext cx="67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" name="矩形 11"/>
            <p:cNvSpPr/>
            <p:nvPr/>
          </p:nvSpPr>
          <p:spPr>
            <a:xfrm>
              <a:off x="1528" y="5198"/>
              <a:ext cx="1250" cy="652"/>
            </a:xfrm>
            <a:prstGeom prst="rect">
              <a:avLst/>
            </a:prstGeom>
            <a:solidFill>
              <a:srgbClr val="FCC3BF"/>
            </a:solidFill>
            <a:ln w="63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noProof="1">
                  <a:solidFill>
                    <a:schemeClr val="tx1"/>
                  </a:solidFill>
                </a:rPr>
                <a:t>百位</a:t>
              </a:r>
              <a:endParaRPr lang="zh-CN" altLang="en-US" sz="2400" noProof="1">
                <a:solidFill>
                  <a:schemeClr val="tx1"/>
                </a:solidFill>
              </a:endParaRPr>
            </a:p>
          </p:txBody>
        </p:sp>
      </p:grpSp>
      <p:sp>
        <p:nvSpPr>
          <p:cNvPr id="26640" name="矩形 4"/>
          <p:cNvSpPr>
            <a:spLocks noChangeArrowheads="1"/>
          </p:cNvSpPr>
          <p:nvPr/>
        </p:nvSpPr>
        <p:spPr bwMode="auto">
          <a:xfrm>
            <a:off x="1538288" y="3300412"/>
            <a:ext cx="7937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noProof="1"/>
              <a:t>十位</a:t>
            </a:r>
            <a:endParaRPr lang="zh-CN" altLang="en-US" sz="2400" noProof="1"/>
          </a:p>
        </p:txBody>
      </p:sp>
      <p:sp>
        <p:nvSpPr>
          <p:cNvPr id="13" name="椭圆 1"/>
          <p:cNvSpPr/>
          <p:nvPr/>
        </p:nvSpPr>
        <p:spPr>
          <a:xfrm>
            <a:off x="2581273" y="3144145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椭圆 1"/>
          <p:cNvSpPr/>
          <p:nvPr/>
        </p:nvSpPr>
        <p:spPr>
          <a:xfrm>
            <a:off x="2581273" y="2991106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椭圆 1"/>
          <p:cNvSpPr/>
          <p:nvPr/>
        </p:nvSpPr>
        <p:spPr>
          <a:xfrm>
            <a:off x="2581273" y="2838068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椭圆 1"/>
          <p:cNvSpPr/>
          <p:nvPr/>
        </p:nvSpPr>
        <p:spPr>
          <a:xfrm>
            <a:off x="2581273" y="2685031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椭圆 1"/>
          <p:cNvSpPr/>
          <p:nvPr/>
        </p:nvSpPr>
        <p:spPr>
          <a:xfrm>
            <a:off x="2581273" y="2532354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400" noProof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椭圆 1"/>
          <p:cNvSpPr/>
          <p:nvPr/>
        </p:nvSpPr>
        <p:spPr>
          <a:xfrm>
            <a:off x="2584448" y="2379326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椭圆 1"/>
          <p:cNvSpPr/>
          <p:nvPr/>
        </p:nvSpPr>
        <p:spPr>
          <a:xfrm>
            <a:off x="2584448" y="2226293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椭圆 1"/>
          <p:cNvSpPr/>
          <p:nvPr/>
        </p:nvSpPr>
        <p:spPr>
          <a:xfrm>
            <a:off x="2584448" y="2073259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" name="椭圆 1"/>
          <p:cNvSpPr/>
          <p:nvPr/>
        </p:nvSpPr>
        <p:spPr>
          <a:xfrm>
            <a:off x="2584448" y="1920226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椭圆 1"/>
          <p:cNvSpPr/>
          <p:nvPr/>
        </p:nvSpPr>
        <p:spPr>
          <a:xfrm>
            <a:off x="2584448" y="1767192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椭圆 1"/>
          <p:cNvSpPr/>
          <p:nvPr/>
        </p:nvSpPr>
        <p:spPr>
          <a:xfrm>
            <a:off x="1790697" y="3144145"/>
            <a:ext cx="288002" cy="15314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" name="椭圆 1"/>
          <p:cNvSpPr/>
          <p:nvPr/>
        </p:nvSpPr>
        <p:spPr>
          <a:xfrm>
            <a:off x="1787522" y="2991745"/>
            <a:ext cx="288002" cy="15314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4" name="椭圆 1"/>
          <p:cNvSpPr/>
          <p:nvPr/>
        </p:nvSpPr>
        <p:spPr>
          <a:xfrm>
            <a:off x="1787522" y="2839344"/>
            <a:ext cx="288002" cy="15314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5" name="椭圆 1"/>
          <p:cNvSpPr/>
          <p:nvPr/>
        </p:nvSpPr>
        <p:spPr>
          <a:xfrm>
            <a:off x="1790697" y="2686945"/>
            <a:ext cx="288002" cy="15314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6" name="椭圆 1"/>
          <p:cNvSpPr/>
          <p:nvPr/>
        </p:nvSpPr>
        <p:spPr>
          <a:xfrm>
            <a:off x="1787522" y="2534538"/>
            <a:ext cx="288002" cy="15314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00" b="1" noProof="1">
              <a:solidFill>
                <a:srgbClr val="14A1B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" name="椭圆 1"/>
          <p:cNvSpPr/>
          <p:nvPr/>
        </p:nvSpPr>
        <p:spPr>
          <a:xfrm>
            <a:off x="1787522" y="2382145"/>
            <a:ext cx="288002" cy="15314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8" name="椭圆 1"/>
          <p:cNvSpPr/>
          <p:nvPr/>
        </p:nvSpPr>
        <p:spPr>
          <a:xfrm>
            <a:off x="1790697" y="2229745"/>
            <a:ext cx="288002" cy="15314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9" name="椭圆 1"/>
          <p:cNvSpPr/>
          <p:nvPr/>
        </p:nvSpPr>
        <p:spPr>
          <a:xfrm>
            <a:off x="1793872" y="2077345"/>
            <a:ext cx="288002" cy="15314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0" name="椭圆 1"/>
          <p:cNvSpPr/>
          <p:nvPr/>
        </p:nvSpPr>
        <p:spPr>
          <a:xfrm>
            <a:off x="1790697" y="1924945"/>
            <a:ext cx="288002" cy="15314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1" name="椭圆 1"/>
          <p:cNvSpPr/>
          <p:nvPr/>
        </p:nvSpPr>
        <p:spPr>
          <a:xfrm>
            <a:off x="1790697" y="1772545"/>
            <a:ext cx="288002" cy="15314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椭圆 1"/>
          <p:cNvSpPr/>
          <p:nvPr/>
        </p:nvSpPr>
        <p:spPr>
          <a:xfrm>
            <a:off x="987108" y="3140693"/>
            <a:ext cx="304800" cy="152030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04B5E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7" name="文本框 136"/>
          <p:cNvSpPr txBox="1">
            <a:spLocks noChangeArrowheads="1"/>
          </p:cNvSpPr>
          <p:nvPr/>
        </p:nvSpPr>
        <p:spPr bwMode="auto">
          <a:xfrm>
            <a:off x="1701801" y="3714751"/>
            <a:ext cx="51752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0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8" name="文本框 137"/>
          <p:cNvSpPr txBox="1">
            <a:spLocks noChangeArrowheads="1"/>
          </p:cNvSpPr>
          <p:nvPr/>
        </p:nvSpPr>
        <p:spPr bwMode="auto">
          <a:xfrm>
            <a:off x="901701" y="3714751"/>
            <a:ext cx="517525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1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140" name="组合 139"/>
          <p:cNvGrpSpPr/>
          <p:nvPr/>
        </p:nvGrpSpPr>
        <p:grpSpPr bwMode="auto">
          <a:xfrm>
            <a:off x="4721225" y="2206229"/>
            <a:ext cx="4298950" cy="2083594"/>
            <a:chOff x="7436" y="4190"/>
            <a:chExt cx="6769" cy="3278"/>
          </a:xfrm>
        </p:grpSpPr>
        <p:pic>
          <p:nvPicPr>
            <p:cNvPr id="26665" name="图片 3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753" y="4308"/>
              <a:ext cx="2452" cy="3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66" name="AutoShape 27"/>
            <p:cNvSpPr>
              <a:spLocks noChangeArrowheads="1"/>
            </p:cNvSpPr>
            <p:nvPr/>
          </p:nvSpPr>
          <p:spPr bwMode="auto">
            <a:xfrm>
              <a:off x="7436" y="4190"/>
              <a:ext cx="3961" cy="1722"/>
            </a:xfrm>
            <a:prstGeom prst="wedgeRoundRectCallout">
              <a:avLst>
                <a:gd name="adj1" fmla="val 62991"/>
                <a:gd name="adj2" fmla="val 42699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右边起第三位是百位。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 bwMode="auto">
          <a:xfrm>
            <a:off x="4475164" y="833438"/>
            <a:ext cx="4408487" cy="1298972"/>
            <a:chOff x="7047" y="1312"/>
            <a:chExt cx="6943" cy="2045"/>
          </a:xfrm>
        </p:grpSpPr>
        <p:pic>
          <p:nvPicPr>
            <p:cNvPr id="26668" name="图片 13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333" y="1389"/>
              <a:ext cx="1657" cy="1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69" name="AutoShape 27"/>
            <p:cNvSpPr>
              <a:spLocks noChangeArrowheads="1"/>
            </p:cNvSpPr>
            <p:nvPr/>
          </p:nvSpPr>
          <p:spPr bwMode="auto">
            <a:xfrm>
              <a:off x="7047" y="1312"/>
              <a:ext cx="4997" cy="1200"/>
            </a:xfrm>
            <a:prstGeom prst="wedgeRoundRectCallout">
              <a:avLst>
                <a:gd name="adj1" fmla="val 62269"/>
                <a:gd name="adj2" fmla="val 9815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数位不够了</a:t>
              </a: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……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37" grpId="0"/>
      <p:bldP spid="1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27650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拨一拨，认一认。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52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7653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765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5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7656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7657" name="组合 1"/>
          <p:cNvGrpSpPr/>
          <p:nvPr/>
        </p:nvGrpSpPr>
        <p:grpSpPr bwMode="auto">
          <a:xfrm>
            <a:off x="742951" y="1538287"/>
            <a:ext cx="2379663" cy="2758679"/>
            <a:chOff x="1171" y="2422"/>
            <a:chExt cx="3747" cy="4347"/>
          </a:xfrm>
        </p:grpSpPr>
        <p:sp>
          <p:nvSpPr>
            <p:cNvPr id="27658" name="文本框 27"/>
            <p:cNvSpPr txBox="1">
              <a:spLocks noChangeArrowheads="1"/>
            </p:cNvSpPr>
            <p:nvPr/>
          </p:nvSpPr>
          <p:spPr bwMode="auto">
            <a:xfrm>
              <a:off x="3932" y="5850"/>
              <a:ext cx="816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ea typeface="黑体" panose="02010609060101010101" pitchFamily="49" charset="-122"/>
                </a:rPr>
                <a:t>0</a:t>
              </a:r>
              <a:endParaRPr lang="en-US" altLang="zh-CN" sz="32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13" y="2430"/>
              <a:ext cx="67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" name="矩形 10"/>
            <p:cNvSpPr/>
            <p:nvPr/>
          </p:nvSpPr>
          <p:spPr>
            <a:xfrm>
              <a:off x="4258" y="2422"/>
              <a:ext cx="67" cy="3062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" name="矩形 5"/>
            <p:cNvSpPr/>
            <p:nvPr/>
          </p:nvSpPr>
          <p:spPr>
            <a:xfrm>
              <a:off x="3668" y="5199"/>
              <a:ext cx="1250" cy="653"/>
            </a:xfrm>
            <a:prstGeom prst="rect">
              <a:avLst/>
            </a:prstGeom>
            <a:solidFill>
              <a:srgbClr val="FFFFB7"/>
            </a:solidFill>
            <a:ln w="63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noProof="1">
                  <a:solidFill>
                    <a:schemeClr val="tx1"/>
                  </a:solidFill>
                </a:rPr>
                <a:t>个位</a:t>
              </a:r>
              <a:endParaRPr lang="zh-CN" altLang="en-US" sz="2400" noProof="1">
                <a:solidFill>
                  <a:schemeClr val="tx1"/>
                </a:solidFill>
              </a:endParaRPr>
            </a:p>
          </p:txBody>
        </p:sp>
        <p:grpSp>
          <p:nvGrpSpPr>
            <p:cNvPr id="27662" name="组合 138"/>
            <p:cNvGrpSpPr/>
            <p:nvPr/>
          </p:nvGrpSpPr>
          <p:grpSpPr bwMode="auto">
            <a:xfrm>
              <a:off x="1171" y="2426"/>
              <a:ext cx="1250" cy="3424"/>
              <a:chOff x="1528" y="2426"/>
              <a:chExt cx="1250" cy="342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2120" y="2428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528" y="5197"/>
                <a:ext cx="1250" cy="655"/>
              </a:xfrm>
              <a:prstGeom prst="rect">
                <a:avLst/>
              </a:prstGeom>
              <a:solidFill>
                <a:srgbClr val="FCC3B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百位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2421" y="5199"/>
              <a:ext cx="1252" cy="653"/>
            </a:xfrm>
            <a:prstGeom prst="rect">
              <a:avLst/>
            </a:prstGeom>
            <a:solidFill>
              <a:srgbClr val="A1D2FF"/>
            </a:solidFill>
            <a:ln w="63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noProof="1">
                  <a:solidFill>
                    <a:schemeClr val="tx1"/>
                  </a:solidFill>
                </a:rPr>
                <a:t>十位</a:t>
              </a:r>
              <a:endParaRPr lang="zh-CN" altLang="en-US" sz="2400" noProof="1">
                <a:solidFill>
                  <a:schemeClr val="tx1"/>
                </a:solidFill>
              </a:endParaRPr>
            </a:p>
          </p:txBody>
        </p:sp>
        <p:sp>
          <p:nvSpPr>
            <p:cNvPr id="36" name="椭圆 1"/>
            <p:cNvSpPr/>
            <p:nvPr/>
          </p:nvSpPr>
          <p:spPr>
            <a:xfrm>
              <a:off x="1555" y="4946"/>
              <a:ext cx="480" cy="24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04B5E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7667" name="文本框 136"/>
            <p:cNvSpPr txBox="1">
              <a:spLocks noChangeArrowheads="1"/>
            </p:cNvSpPr>
            <p:nvPr/>
          </p:nvSpPr>
          <p:spPr bwMode="auto">
            <a:xfrm>
              <a:off x="2680" y="5850"/>
              <a:ext cx="816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ea typeface="黑体" panose="02010609060101010101" pitchFamily="49" charset="-122"/>
                </a:rPr>
                <a:t>0</a:t>
              </a:r>
              <a:endParaRPr lang="en-US" altLang="zh-CN" sz="32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7668" name="文本框 137"/>
            <p:cNvSpPr txBox="1">
              <a:spLocks noChangeArrowheads="1"/>
            </p:cNvSpPr>
            <p:nvPr/>
          </p:nvSpPr>
          <p:spPr bwMode="auto">
            <a:xfrm>
              <a:off x="1420" y="5850"/>
              <a:ext cx="816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ea typeface="黑体" panose="02010609060101010101" pitchFamily="49" charset="-122"/>
                </a:rPr>
                <a:t>1</a:t>
              </a:r>
              <a:endParaRPr lang="en-US" altLang="zh-CN" sz="32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3502660" y="1375411"/>
            <a:ext cx="5274310" cy="3139199"/>
          </a:xfrm>
          <a:prstGeom prst="roundRect">
            <a:avLst/>
          </a:prstGeom>
          <a:noFill/>
          <a:ln w="12700" cmpd="sng">
            <a:gradFill>
              <a:gsLst>
                <a:gs pos="5000">
                  <a:srgbClr val="00B050"/>
                </a:gs>
                <a:gs pos="27000">
                  <a:srgbClr val="FFC000"/>
                </a:gs>
                <a:gs pos="62000">
                  <a:srgbClr val="F88379"/>
                </a:gs>
                <a:gs pos="88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algn="just">
              <a:buFont typeface="Wingdings" panose="05000000000000000000" charset="0"/>
              <a:buChar char="Ø"/>
              <a:defRPr/>
            </a:pP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计数器从右起第三位是百位。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algn="just">
              <a:buFont typeface="Wingdings" panose="05000000000000000000" charset="0"/>
              <a:buChar char="Ø"/>
              <a:defRPr/>
            </a:pP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写数时哪一位上一个单位也没有就用</a:t>
            </a:r>
            <a:r>
              <a:rPr lang="en-US" altLang="zh-CN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“0”</a:t>
            </a: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占位。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algn="just">
              <a:buFont typeface="Wingdings" panose="05000000000000000000" charset="0"/>
              <a:buChar char="Ø"/>
              <a:defRPr/>
            </a:pP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读数时，百位上是几就读几百。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28674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想一想，试一试。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76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8677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8678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9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8680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9218" name="图片 5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71241" y="1542413"/>
            <a:ext cx="1037583" cy="1027431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58" name="图片 57" descr="2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98538" y="1315641"/>
            <a:ext cx="2697162" cy="221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2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97426" y="2570560"/>
            <a:ext cx="3146425" cy="96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98538" y="3670697"/>
            <a:ext cx="28765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条表示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个十，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块表示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个一。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797426" y="3670697"/>
            <a:ext cx="38957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个大圆表示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个十，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个小圆表示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个一。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59" descr="2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1550" y="1485900"/>
            <a:ext cx="11874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698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29699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想一想，试一试。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70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970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9703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970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 bwMode="auto">
          <a:xfrm>
            <a:off x="1203326" y="2403872"/>
            <a:ext cx="887413" cy="1847850"/>
            <a:chOff x="1896" y="3785"/>
            <a:chExt cx="1396" cy="2910"/>
          </a:xfrm>
        </p:grpSpPr>
        <p:grpSp>
          <p:nvGrpSpPr>
            <p:cNvPr id="29707" name="组合 10"/>
            <p:cNvGrpSpPr/>
            <p:nvPr/>
          </p:nvGrpSpPr>
          <p:grpSpPr bwMode="auto">
            <a:xfrm>
              <a:off x="1896" y="3785"/>
              <a:ext cx="342" cy="2910"/>
              <a:chOff x="1301" y="2583"/>
              <a:chExt cx="342" cy="2910"/>
            </a:xfrm>
          </p:grpSpPr>
          <p:sp>
            <p:nvSpPr>
              <p:cNvPr id="36" name="立方体 35"/>
              <p:cNvSpPr/>
              <p:nvPr/>
            </p:nvSpPr>
            <p:spPr>
              <a:xfrm flipH="1">
                <a:off x="1301" y="5154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" name="立方体 34"/>
              <p:cNvSpPr/>
              <p:nvPr/>
            </p:nvSpPr>
            <p:spPr>
              <a:xfrm flipH="1">
                <a:off x="1301" y="4897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" name="立方体 33"/>
              <p:cNvSpPr/>
              <p:nvPr/>
            </p:nvSpPr>
            <p:spPr>
              <a:xfrm flipH="1">
                <a:off x="1301" y="4638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" name="立方体 37"/>
              <p:cNvSpPr/>
              <p:nvPr/>
            </p:nvSpPr>
            <p:spPr>
              <a:xfrm flipH="1">
                <a:off x="1301" y="4383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" name="立方体 36"/>
              <p:cNvSpPr/>
              <p:nvPr/>
            </p:nvSpPr>
            <p:spPr>
              <a:xfrm flipH="1">
                <a:off x="1301" y="4126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" name="立方体 32"/>
              <p:cNvSpPr/>
              <p:nvPr/>
            </p:nvSpPr>
            <p:spPr>
              <a:xfrm flipH="1">
                <a:off x="1301" y="3867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" name="立方体 31"/>
              <p:cNvSpPr/>
              <p:nvPr/>
            </p:nvSpPr>
            <p:spPr>
              <a:xfrm flipH="1">
                <a:off x="1301" y="3611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" name="立方体 30"/>
              <p:cNvSpPr/>
              <p:nvPr/>
            </p:nvSpPr>
            <p:spPr>
              <a:xfrm flipH="1">
                <a:off x="1301" y="3354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" name="立方体 29"/>
              <p:cNvSpPr/>
              <p:nvPr/>
            </p:nvSpPr>
            <p:spPr>
              <a:xfrm flipH="1">
                <a:off x="1301" y="3099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" name="立方体 28"/>
              <p:cNvSpPr/>
              <p:nvPr/>
            </p:nvSpPr>
            <p:spPr>
              <a:xfrm flipH="1">
                <a:off x="1301" y="2842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" name="立方体 27"/>
              <p:cNvSpPr/>
              <p:nvPr/>
            </p:nvSpPr>
            <p:spPr>
              <a:xfrm flipH="1">
                <a:off x="1301" y="2583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grpSp>
          <p:nvGrpSpPr>
            <p:cNvPr id="29719" name="组合 11"/>
            <p:cNvGrpSpPr/>
            <p:nvPr/>
          </p:nvGrpSpPr>
          <p:grpSpPr bwMode="auto">
            <a:xfrm>
              <a:off x="2423" y="3785"/>
              <a:ext cx="342" cy="2910"/>
              <a:chOff x="1301" y="2583"/>
              <a:chExt cx="342" cy="2910"/>
            </a:xfrm>
          </p:grpSpPr>
          <p:sp>
            <p:nvSpPr>
              <p:cNvPr id="13" name="立方体 12"/>
              <p:cNvSpPr/>
              <p:nvPr/>
            </p:nvSpPr>
            <p:spPr>
              <a:xfrm flipH="1">
                <a:off x="1301" y="5154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4" name="立方体 13"/>
              <p:cNvSpPr/>
              <p:nvPr/>
            </p:nvSpPr>
            <p:spPr>
              <a:xfrm flipH="1">
                <a:off x="1301" y="4897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5" name="立方体 14"/>
              <p:cNvSpPr/>
              <p:nvPr/>
            </p:nvSpPr>
            <p:spPr>
              <a:xfrm flipH="1">
                <a:off x="1301" y="4638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6" name="立方体 15"/>
              <p:cNvSpPr/>
              <p:nvPr/>
            </p:nvSpPr>
            <p:spPr>
              <a:xfrm flipH="1">
                <a:off x="1301" y="4383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8" name="立方体 17"/>
              <p:cNvSpPr/>
              <p:nvPr/>
            </p:nvSpPr>
            <p:spPr>
              <a:xfrm flipH="1">
                <a:off x="1301" y="4126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9" name="立方体 18"/>
              <p:cNvSpPr/>
              <p:nvPr/>
            </p:nvSpPr>
            <p:spPr>
              <a:xfrm flipH="1">
                <a:off x="1301" y="3867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0" name="立方体 19"/>
              <p:cNvSpPr/>
              <p:nvPr/>
            </p:nvSpPr>
            <p:spPr>
              <a:xfrm flipH="1">
                <a:off x="1301" y="3611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1" name="立方体 20"/>
              <p:cNvSpPr/>
              <p:nvPr/>
            </p:nvSpPr>
            <p:spPr>
              <a:xfrm flipH="1">
                <a:off x="1301" y="3354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2" name="立方体 21"/>
              <p:cNvSpPr/>
              <p:nvPr/>
            </p:nvSpPr>
            <p:spPr>
              <a:xfrm flipH="1">
                <a:off x="1301" y="3099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3" name="立方体 22"/>
              <p:cNvSpPr/>
              <p:nvPr/>
            </p:nvSpPr>
            <p:spPr>
              <a:xfrm flipH="1">
                <a:off x="1301" y="2842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4" name="立方体 23"/>
              <p:cNvSpPr/>
              <p:nvPr/>
            </p:nvSpPr>
            <p:spPr>
              <a:xfrm flipH="1">
                <a:off x="1301" y="2583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grpSp>
          <p:nvGrpSpPr>
            <p:cNvPr id="29731" name="组合 24"/>
            <p:cNvGrpSpPr/>
            <p:nvPr/>
          </p:nvGrpSpPr>
          <p:grpSpPr bwMode="auto">
            <a:xfrm>
              <a:off x="2950" y="3785"/>
              <a:ext cx="342" cy="2910"/>
              <a:chOff x="1301" y="2583"/>
              <a:chExt cx="342" cy="2910"/>
            </a:xfrm>
          </p:grpSpPr>
          <p:sp>
            <p:nvSpPr>
              <p:cNvPr id="26" name="立方体 25"/>
              <p:cNvSpPr/>
              <p:nvPr/>
            </p:nvSpPr>
            <p:spPr>
              <a:xfrm flipH="1">
                <a:off x="1301" y="5154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7" name="立方体 26"/>
              <p:cNvSpPr/>
              <p:nvPr/>
            </p:nvSpPr>
            <p:spPr>
              <a:xfrm flipH="1">
                <a:off x="1301" y="4897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1" name="立方体 40"/>
              <p:cNvSpPr/>
              <p:nvPr/>
            </p:nvSpPr>
            <p:spPr>
              <a:xfrm flipH="1">
                <a:off x="1301" y="4638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2" name="立方体 41"/>
              <p:cNvSpPr/>
              <p:nvPr/>
            </p:nvSpPr>
            <p:spPr>
              <a:xfrm flipH="1">
                <a:off x="1301" y="4383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3" name="立方体 42"/>
              <p:cNvSpPr/>
              <p:nvPr/>
            </p:nvSpPr>
            <p:spPr>
              <a:xfrm flipH="1">
                <a:off x="1301" y="4126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4" name="立方体 43"/>
              <p:cNvSpPr/>
              <p:nvPr/>
            </p:nvSpPr>
            <p:spPr>
              <a:xfrm flipH="1">
                <a:off x="1301" y="3867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5" name="立方体 44"/>
              <p:cNvSpPr/>
              <p:nvPr/>
            </p:nvSpPr>
            <p:spPr>
              <a:xfrm flipH="1">
                <a:off x="1301" y="3611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6" name="立方体 45"/>
              <p:cNvSpPr/>
              <p:nvPr/>
            </p:nvSpPr>
            <p:spPr>
              <a:xfrm flipH="1">
                <a:off x="1301" y="3354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7" name="立方体 46"/>
              <p:cNvSpPr/>
              <p:nvPr/>
            </p:nvSpPr>
            <p:spPr>
              <a:xfrm flipH="1">
                <a:off x="1301" y="3099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8" name="立方体 47"/>
              <p:cNvSpPr/>
              <p:nvPr/>
            </p:nvSpPr>
            <p:spPr>
              <a:xfrm flipH="1">
                <a:off x="1301" y="2842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9" name="立方体 48"/>
              <p:cNvSpPr/>
              <p:nvPr/>
            </p:nvSpPr>
            <p:spPr>
              <a:xfrm flipH="1">
                <a:off x="1301" y="2583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</p:grpSp>
      <p:grpSp>
        <p:nvGrpSpPr>
          <p:cNvPr id="79" name="组合 78"/>
          <p:cNvGrpSpPr/>
          <p:nvPr/>
        </p:nvGrpSpPr>
        <p:grpSpPr bwMode="auto">
          <a:xfrm>
            <a:off x="2274888" y="3492103"/>
            <a:ext cx="615950" cy="679847"/>
            <a:chOff x="3583" y="5501"/>
            <a:chExt cx="970" cy="1070"/>
          </a:xfrm>
        </p:grpSpPr>
        <p:sp>
          <p:nvSpPr>
            <p:cNvPr id="40" name="立方体 39"/>
            <p:cNvSpPr/>
            <p:nvPr/>
          </p:nvSpPr>
          <p:spPr>
            <a:xfrm flipH="1">
              <a:off x="3583" y="6232"/>
              <a:ext cx="340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5" name="立方体 64"/>
            <p:cNvSpPr/>
            <p:nvPr/>
          </p:nvSpPr>
          <p:spPr>
            <a:xfrm flipH="1">
              <a:off x="3643" y="5666"/>
              <a:ext cx="340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6" name="立方体 65"/>
            <p:cNvSpPr/>
            <p:nvPr/>
          </p:nvSpPr>
          <p:spPr>
            <a:xfrm flipH="1">
              <a:off x="4213" y="5501"/>
              <a:ext cx="340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7" name="立方体 66"/>
            <p:cNvSpPr/>
            <p:nvPr/>
          </p:nvSpPr>
          <p:spPr>
            <a:xfrm flipH="1">
              <a:off x="4213" y="6005"/>
              <a:ext cx="340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741863" y="2734866"/>
            <a:ext cx="1579562" cy="1404938"/>
            <a:chOff x="7468" y="4307"/>
            <a:chExt cx="2487" cy="2214"/>
          </a:xfrm>
        </p:grpSpPr>
        <p:sp>
          <p:nvSpPr>
            <p:cNvPr id="69" name="椭圆 68"/>
            <p:cNvSpPr/>
            <p:nvPr/>
          </p:nvSpPr>
          <p:spPr>
            <a:xfrm>
              <a:off x="7468" y="5501"/>
              <a:ext cx="1020" cy="1020"/>
            </a:xfrm>
            <a:prstGeom prst="ellipse">
              <a:avLst/>
            </a:prstGeom>
            <a:solidFill>
              <a:srgbClr val="F88379"/>
            </a:solidFill>
            <a:ln w="12700" cmpd="sng">
              <a:noFill/>
              <a:prstDash val="solid"/>
            </a:ln>
            <a:effectLst>
              <a:innerShdw blurRad="114300">
                <a:srgbClr val="FCC3B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0" name="椭圆 69"/>
            <p:cNvSpPr/>
            <p:nvPr/>
          </p:nvSpPr>
          <p:spPr>
            <a:xfrm>
              <a:off x="8935" y="5501"/>
              <a:ext cx="1020" cy="1020"/>
            </a:xfrm>
            <a:prstGeom prst="ellipse">
              <a:avLst/>
            </a:prstGeom>
            <a:solidFill>
              <a:srgbClr val="F88379"/>
            </a:solidFill>
            <a:ln w="12700" cmpd="sng">
              <a:noFill/>
              <a:prstDash val="solid"/>
            </a:ln>
            <a:effectLst>
              <a:innerShdw blurRad="114300">
                <a:srgbClr val="FCC3B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1" name="椭圆 70"/>
            <p:cNvSpPr/>
            <p:nvPr/>
          </p:nvSpPr>
          <p:spPr>
            <a:xfrm>
              <a:off x="8236" y="4307"/>
              <a:ext cx="1020" cy="1020"/>
            </a:xfrm>
            <a:prstGeom prst="ellipse">
              <a:avLst/>
            </a:prstGeom>
            <a:solidFill>
              <a:srgbClr val="F88379"/>
            </a:solidFill>
            <a:ln w="12700" cmpd="sng">
              <a:noFill/>
              <a:prstDash val="solid"/>
            </a:ln>
            <a:effectLst>
              <a:innerShdw blurRad="114300">
                <a:srgbClr val="FCC3B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02439" y="3275410"/>
            <a:ext cx="974725" cy="809625"/>
            <a:chOff x="10713" y="5157"/>
            <a:chExt cx="1535" cy="1275"/>
          </a:xfrm>
        </p:grpSpPr>
        <p:sp>
          <p:nvSpPr>
            <p:cNvPr id="72" name="椭圆 71"/>
            <p:cNvSpPr/>
            <p:nvPr/>
          </p:nvSpPr>
          <p:spPr>
            <a:xfrm>
              <a:off x="10713" y="5157"/>
              <a:ext cx="510" cy="510"/>
            </a:xfrm>
            <a:prstGeom prst="ellipse">
              <a:avLst/>
            </a:prstGeom>
            <a:solidFill>
              <a:srgbClr val="F88379"/>
            </a:solidFill>
            <a:ln w="12700" cmpd="sng">
              <a:noFill/>
              <a:prstDash val="solid"/>
            </a:ln>
            <a:effectLst>
              <a:innerShdw blurRad="114300">
                <a:srgbClr val="FCC3B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3" name="椭圆 72"/>
            <p:cNvSpPr/>
            <p:nvPr/>
          </p:nvSpPr>
          <p:spPr>
            <a:xfrm>
              <a:off x="11738" y="5157"/>
              <a:ext cx="510" cy="510"/>
            </a:xfrm>
            <a:prstGeom prst="ellipse">
              <a:avLst/>
            </a:prstGeom>
            <a:solidFill>
              <a:srgbClr val="F88379"/>
            </a:solidFill>
            <a:ln w="12700" cmpd="sng">
              <a:noFill/>
              <a:prstDash val="solid"/>
            </a:ln>
            <a:effectLst>
              <a:innerShdw blurRad="114300">
                <a:srgbClr val="FCC3B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4" name="椭圆 73"/>
            <p:cNvSpPr/>
            <p:nvPr/>
          </p:nvSpPr>
          <p:spPr>
            <a:xfrm>
              <a:off x="11738" y="5922"/>
              <a:ext cx="510" cy="510"/>
            </a:xfrm>
            <a:prstGeom prst="ellipse">
              <a:avLst/>
            </a:prstGeom>
            <a:solidFill>
              <a:srgbClr val="F88379"/>
            </a:solidFill>
            <a:ln w="12700" cmpd="sng">
              <a:noFill/>
              <a:prstDash val="solid"/>
            </a:ln>
            <a:effectLst>
              <a:innerShdw blurRad="114300">
                <a:srgbClr val="FCC3B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5" name="椭圆 74"/>
            <p:cNvSpPr/>
            <p:nvPr/>
          </p:nvSpPr>
          <p:spPr>
            <a:xfrm>
              <a:off x="10713" y="5922"/>
              <a:ext cx="510" cy="510"/>
            </a:xfrm>
            <a:prstGeom prst="ellipse">
              <a:avLst/>
            </a:prstGeom>
            <a:solidFill>
              <a:srgbClr val="F88379"/>
            </a:solidFill>
            <a:ln w="12700" cmpd="sng">
              <a:noFill/>
              <a:prstDash val="solid"/>
            </a:ln>
            <a:effectLst>
              <a:innerShdw blurRad="114300">
                <a:srgbClr val="FCC3B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76" name="文本框 75"/>
          <p:cNvSpPr txBox="1">
            <a:spLocks noChangeArrowheads="1"/>
          </p:cNvSpPr>
          <p:nvPr/>
        </p:nvSpPr>
        <p:spPr bwMode="auto">
          <a:xfrm>
            <a:off x="4900613" y="1771650"/>
            <a:ext cx="2876550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个十，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个一。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59" descr="2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1550" y="1485900"/>
            <a:ext cx="11874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2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30723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想一想，试一试。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072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3072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727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072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0730" name="文本框 75"/>
          <p:cNvSpPr txBox="1">
            <a:spLocks noChangeArrowheads="1"/>
          </p:cNvSpPr>
          <p:nvPr/>
        </p:nvSpPr>
        <p:spPr bwMode="auto">
          <a:xfrm>
            <a:off x="4900613" y="1771650"/>
            <a:ext cx="2876550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个十，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个一。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2298" name="图片 37" descr="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1400" y="3171825"/>
            <a:ext cx="541338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图片 38" descr="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5450" y="3171825"/>
            <a:ext cx="541338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图片 39" descr="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27750" y="3171825"/>
            <a:ext cx="541338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61214" y="3303985"/>
            <a:ext cx="147637" cy="79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48550" y="3305175"/>
            <a:ext cx="147638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35889" y="3303985"/>
            <a:ext cx="147637" cy="79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9" name="图片 50" descr="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23226" y="3303985"/>
            <a:ext cx="149225" cy="79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77"/>
          <p:cNvGrpSpPr/>
          <p:nvPr/>
        </p:nvGrpSpPr>
        <p:grpSpPr bwMode="auto">
          <a:xfrm>
            <a:off x="1270001" y="2146698"/>
            <a:ext cx="1585913" cy="2025253"/>
            <a:chOff x="1919" y="1750"/>
            <a:chExt cx="2497" cy="3189"/>
          </a:xfrm>
        </p:grpSpPr>
        <p:sp>
          <p:nvSpPr>
            <p:cNvPr id="6" name="矩形 5"/>
            <p:cNvSpPr/>
            <p:nvPr/>
          </p:nvSpPr>
          <p:spPr>
            <a:xfrm>
              <a:off x="2511" y="1757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矩形 6"/>
            <p:cNvSpPr/>
            <p:nvPr/>
          </p:nvSpPr>
          <p:spPr>
            <a:xfrm>
              <a:off x="3756" y="1750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9" name="矩形 8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9" name="椭圆 1"/>
          <p:cNvSpPr/>
          <p:nvPr/>
        </p:nvSpPr>
        <p:spPr>
          <a:xfrm>
            <a:off x="2313932" y="3599431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" name="椭圆 1"/>
          <p:cNvSpPr/>
          <p:nvPr/>
        </p:nvSpPr>
        <p:spPr>
          <a:xfrm>
            <a:off x="2313932" y="3446760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" name="椭圆 1"/>
          <p:cNvSpPr/>
          <p:nvPr/>
        </p:nvSpPr>
        <p:spPr>
          <a:xfrm>
            <a:off x="2313932" y="3293726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0" name="椭圆 1"/>
          <p:cNvSpPr/>
          <p:nvPr/>
        </p:nvSpPr>
        <p:spPr>
          <a:xfrm>
            <a:off x="2313932" y="3140693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" name="椭圆 1"/>
          <p:cNvSpPr/>
          <p:nvPr/>
        </p:nvSpPr>
        <p:spPr>
          <a:xfrm>
            <a:off x="1518279" y="3601345"/>
            <a:ext cx="288002" cy="15314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518279" y="3446126"/>
            <a:ext cx="288002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518279" y="3290559"/>
            <a:ext cx="288002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3174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174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4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174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1750" name="文本框 1"/>
          <p:cNvSpPr txBox="1">
            <a:spLocks noChangeArrowheads="1"/>
          </p:cNvSpPr>
          <p:nvPr/>
        </p:nvSpPr>
        <p:spPr bwMode="auto">
          <a:xfrm>
            <a:off x="280989" y="732235"/>
            <a:ext cx="7966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、数一数，填一填。</a:t>
            </a:r>
            <a:endParaRPr lang="zh-CN" altLang="en-US" sz="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51" name="图片 37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588" y="1400175"/>
            <a:ext cx="541337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图片 39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65289" y="1400175"/>
            <a:ext cx="541337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图片 25" descr="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85850" y="2428875"/>
            <a:ext cx="147638" cy="791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图片 26" descr="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63664" y="2428875"/>
            <a:ext cx="14763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图片 36" descr="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1476" y="2428875"/>
            <a:ext cx="149225" cy="791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图片 50" descr="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20875" y="2428875"/>
            <a:ext cx="147638" cy="791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7" name="文本框 40"/>
          <p:cNvSpPr txBox="1">
            <a:spLocks noChangeArrowheads="1"/>
          </p:cNvSpPr>
          <p:nvPr/>
        </p:nvSpPr>
        <p:spPr bwMode="auto">
          <a:xfrm>
            <a:off x="444501" y="3327797"/>
            <a:ext cx="4060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）个十和（   ）个一是（   ）。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19"/>
          <p:cNvSpPr txBox="1">
            <a:spLocks noChangeArrowheads="1"/>
          </p:cNvSpPr>
          <p:nvPr/>
        </p:nvSpPr>
        <p:spPr bwMode="auto">
          <a:xfrm>
            <a:off x="1065213" y="3295651"/>
            <a:ext cx="552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43" name="TextBox 19"/>
          <p:cNvSpPr txBox="1">
            <a:spLocks noChangeArrowheads="1"/>
          </p:cNvSpPr>
          <p:nvPr/>
        </p:nvSpPr>
        <p:spPr bwMode="auto">
          <a:xfrm>
            <a:off x="3675063" y="3295651"/>
            <a:ext cx="552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8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44" name="TextBox 19"/>
          <p:cNvSpPr txBox="1">
            <a:spLocks noChangeArrowheads="1"/>
          </p:cNvSpPr>
          <p:nvPr/>
        </p:nvSpPr>
        <p:spPr bwMode="auto">
          <a:xfrm>
            <a:off x="2174875" y="3810001"/>
            <a:ext cx="642938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48</a:t>
            </a:r>
            <a:endParaRPr lang="en-US" altLang="zh-CN" sz="3200">
              <a:solidFill>
                <a:srgbClr val="FF0000"/>
              </a:solidFill>
            </a:endParaRPr>
          </a:p>
        </p:txBody>
      </p:sp>
      <p:grpSp>
        <p:nvGrpSpPr>
          <p:cNvPr id="31761" name="组合 44"/>
          <p:cNvGrpSpPr/>
          <p:nvPr/>
        </p:nvGrpSpPr>
        <p:grpSpPr bwMode="auto">
          <a:xfrm>
            <a:off x="5461000" y="1303735"/>
            <a:ext cx="217488" cy="1847850"/>
            <a:chOff x="1301" y="2583"/>
            <a:chExt cx="342" cy="2910"/>
          </a:xfrm>
        </p:grpSpPr>
        <p:sp>
          <p:nvSpPr>
            <p:cNvPr id="46" name="立方体 45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47" name="立方体 46"/>
            <p:cNvSpPr/>
            <p:nvPr/>
          </p:nvSpPr>
          <p:spPr>
            <a:xfrm flipH="1">
              <a:off x="1301" y="4895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48" name="立方体 47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49" name="立方体 48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4" name="立方体 53"/>
            <p:cNvSpPr/>
            <p:nvPr/>
          </p:nvSpPr>
          <p:spPr>
            <a:xfrm flipH="1">
              <a:off x="1301" y="4124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6" name="立方体 55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7" name="立方体 56"/>
            <p:cNvSpPr/>
            <p:nvPr/>
          </p:nvSpPr>
          <p:spPr>
            <a:xfrm flipH="1">
              <a:off x="1301" y="3611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8" name="立方体 57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9" name="立方体 58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1" name="立方体 60"/>
            <p:cNvSpPr/>
            <p:nvPr/>
          </p:nvSpPr>
          <p:spPr>
            <a:xfrm flipH="1">
              <a:off x="1301" y="2840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2" name="立方体 61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31773" name="组合 62"/>
          <p:cNvGrpSpPr/>
          <p:nvPr/>
        </p:nvGrpSpPr>
        <p:grpSpPr bwMode="auto">
          <a:xfrm>
            <a:off x="6248400" y="1303735"/>
            <a:ext cx="217488" cy="1847850"/>
            <a:chOff x="1301" y="2583"/>
            <a:chExt cx="342" cy="2910"/>
          </a:xfrm>
        </p:grpSpPr>
        <p:sp>
          <p:nvSpPr>
            <p:cNvPr id="64" name="立方体 63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5" name="立方体 64"/>
            <p:cNvSpPr/>
            <p:nvPr/>
          </p:nvSpPr>
          <p:spPr>
            <a:xfrm flipH="1">
              <a:off x="1301" y="4895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6" name="立方体 65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7" name="立方体 66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8" name="立方体 67"/>
            <p:cNvSpPr/>
            <p:nvPr/>
          </p:nvSpPr>
          <p:spPr>
            <a:xfrm flipH="1">
              <a:off x="1301" y="4124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9" name="立方体 68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0" name="立方体 69"/>
            <p:cNvSpPr/>
            <p:nvPr/>
          </p:nvSpPr>
          <p:spPr>
            <a:xfrm flipH="1">
              <a:off x="1301" y="3611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1" name="立方体 70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2" name="立方体 71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3" name="立方体 72"/>
            <p:cNvSpPr/>
            <p:nvPr/>
          </p:nvSpPr>
          <p:spPr>
            <a:xfrm flipH="1">
              <a:off x="1301" y="2840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4" name="立方体 73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31785" name="组合 74"/>
          <p:cNvGrpSpPr/>
          <p:nvPr/>
        </p:nvGrpSpPr>
        <p:grpSpPr bwMode="auto">
          <a:xfrm>
            <a:off x="6642100" y="1303735"/>
            <a:ext cx="217488" cy="1847850"/>
            <a:chOff x="1301" y="2583"/>
            <a:chExt cx="342" cy="2910"/>
          </a:xfrm>
        </p:grpSpPr>
        <p:sp>
          <p:nvSpPr>
            <p:cNvPr id="77" name="立方体 76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9" name="立方体 78"/>
            <p:cNvSpPr/>
            <p:nvPr/>
          </p:nvSpPr>
          <p:spPr>
            <a:xfrm flipH="1">
              <a:off x="1301" y="4895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0" name="立方体 79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1" name="立方体 80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2" name="立方体 81"/>
            <p:cNvSpPr/>
            <p:nvPr/>
          </p:nvSpPr>
          <p:spPr>
            <a:xfrm flipH="1">
              <a:off x="1301" y="4124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3" name="立方体 82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4" name="立方体 83"/>
            <p:cNvSpPr/>
            <p:nvPr/>
          </p:nvSpPr>
          <p:spPr>
            <a:xfrm flipH="1">
              <a:off x="1301" y="3611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5" name="立方体 84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6" name="立方体 85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7" name="立方体 86"/>
            <p:cNvSpPr/>
            <p:nvPr/>
          </p:nvSpPr>
          <p:spPr>
            <a:xfrm flipH="1">
              <a:off x="1301" y="2840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8" name="立方体 87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91" name="组合 90"/>
          <p:cNvGrpSpPr/>
          <p:nvPr/>
        </p:nvGrpSpPr>
        <p:grpSpPr bwMode="auto">
          <a:xfrm>
            <a:off x="7196138" y="2428876"/>
            <a:ext cx="615950" cy="679847"/>
            <a:chOff x="3583" y="5501"/>
            <a:chExt cx="970" cy="1070"/>
          </a:xfrm>
        </p:grpSpPr>
        <p:sp>
          <p:nvSpPr>
            <p:cNvPr id="92" name="立方体 91"/>
            <p:cNvSpPr/>
            <p:nvPr/>
          </p:nvSpPr>
          <p:spPr>
            <a:xfrm flipH="1">
              <a:off x="3583" y="6232"/>
              <a:ext cx="340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93" name="立方体 92"/>
            <p:cNvSpPr/>
            <p:nvPr/>
          </p:nvSpPr>
          <p:spPr>
            <a:xfrm flipH="1">
              <a:off x="3643" y="5666"/>
              <a:ext cx="340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94" name="立方体 93"/>
            <p:cNvSpPr/>
            <p:nvPr/>
          </p:nvSpPr>
          <p:spPr>
            <a:xfrm flipH="1">
              <a:off x="4213" y="5501"/>
              <a:ext cx="340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95" name="立方体 94"/>
            <p:cNvSpPr/>
            <p:nvPr/>
          </p:nvSpPr>
          <p:spPr>
            <a:xfrm flipH="1">
              <a:off x="4213" y="6005"/>
              <a:ext cx="340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pic>
        <p:nvPicPr>
          <p:cNvPr id="31802" name="图片 95" descr="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00275" y="2428875"/>
            <a:ext cx="147638" cy="791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03" name="图片 96" descr="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78089" y="2428875"/>
            <a:ext cx="14763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04" name="图片 97" descr="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55901" y="2428875"/>
            <a:ext cx="149225" cy="791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05" name="图片 50" descr="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35300" y="2428875"/>
            <a:ext cx="147638" cy="791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06" name="图片 39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39989" y="1400175"/>
            <a:ext cx="541337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07" name="图片 39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4689" y="1400175"/>
            <a:ext cx="541337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808" name="文本框 101"/>
          <p:cNvSpPr txBox="1">
            <a:spLocks noChangeArrowheads="1"/>
          </p:cNvSpPr>
          <p:nvPr/>
        </p:nvSpPr>
        <p:spPr bwMode="auto">
          <a:xfrm>
            <a:off x="4852989" y="3403997"/>
            <a:ext cx="40592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）个十和（   ）个一是（   ）。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TextBox 19"/>
          <p:cNvSpPr txBox="1">
            <a:spLocks noChangeArrowheads="1"/>
          </p:cNvSpPr>
          <p:nvPr/>
        </p:nvSpPr>
        <p:spPr bwMode="auto">
          <a:xfrm>
            <a:off x="5473700" y="3371850"/>
            <a:ext cx="552450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5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4" name="TextBox 19"/>
          <p:cNvSpPr txBox="1">
            <a:spLocks noChangeArrowheads="1"/>
          </p:cNvSpPr>
          <p:nvPr/>
        </p:nvSpPr>
        <p:spPr bwMode="auto">
          <a:xfrm>
            <a:off x="8081963" y="3371851"/>
            <a:ext cx="552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5" name="TextBox 19"/>
          <p:cNvSpPr txBox="1">
            <a:spLocks noChangeArrowheads="1"/>
          </p:cNvSpPr>
          <p:nvPr/>
        </p:nvSpPr>
        <p:spPr bwMode="auto">
          <a:xfrm>
            <a:off x="6583364" y="3886200"/>
            <a:ext cx="642937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54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grpSp>
        <p:nvGrpSpPr>
          <p:cNvPr id="31812" name="组合 202"/>
          <p:cNvGrpSpPr/>
          <p:nvPr/>
        </p:nvGrpSpPr>
        <p:grpSpPr bwMode="auto">
          <a:xfrm>
            <a:off x="5854700" y="1303735"/>
            <a:ext cx="217488" cy="1847850"/>
            <a:chOff x="1301" y="2583"/>
            <a:chExt cx="342" cy="2910"/>
          </a:xfrm>
        </p:grpSpPr>
        <p:sp>
          <p:nvSpPr>
            <p:cNvPr id="204" name="立方体 203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5" name="立方体 204"/>
            <p:cNvSpPr/>
            <p:nvPr/>
          </p:nvSpPr>
          <p:spPr>
            <a:xfrm flipH="1">
              <a:off x="1301" y="4895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6" name="立方体 205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7" name="立方体 206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8" name="立方体 207"/>
            <p:cNvSpPr/>
            <p:nvPr/>
          </p:nvSpPr>
          <p:spPr>
            <a:xfrm flipH="1">
              <a:off x="1301" y="4124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9" name="立方体 208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0" name="立方体 209"/>
            <p:cNvSpPr/>
            <p:nvPr/>
          </p:nvSpPr>
          <p:spPr>
            <a:xfrm flipH="1">
              <a:off x="1301" y="3611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1" name="立方体 210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2" name="立方体 211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3" name="立方体 212"/>
            <p:cNvSpPr/>
            <p:nvPr/>
          </p:nvSpPr>
          <p:spPr>
            <a:xfrm flipH="1">
              <a:off x="1301" y="2840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4" name="立方体 213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31824" name="组合 214"/>
          <p:cNvGrpSpPr/>
          <p:nvPr/>
        </p:nvGrpSpPr>
        <p:grpSpPr bwMode="auto">
          <a:xfrm>
            <a:off x="5067300" y="1303735"/>
            <a:ext cx="217488" cy="1847850"/>
            <a:chOff x="1301" y="2583"/>
            <a:chExt cx="342" cy="2910"/>
          </a:xfrm>
        </p:grpSpPr>
        <p:sp>
          <p:nvSpPr>
            <p:cNvPr id="216" name="立方体 215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7" name="立方体 216"/>
            <p:cNvSpPr/>
            <p:nvPr/>
          </p:nvSpPr>
          <p:spPr>
            <a:xfrm flipH="1">
              <a:off x="1301" y="4895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8" name="立方体 217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9" name="立方体 218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0" name="立方体 219"/>
            <p:cNvSpPr/>
            <p:nvPr/>
          </p:nvSpPr>
          <p:spPr>
            <a:xfrm flipH="1">
              <a:off x="1301" y="4124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1" name="立方体 220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2" name="立方体 221"/>
            <p:cNvSpPr/>
            <p:nvPr/>
          </p:nvSpPr>
          <p:spPr>
            <a:xfrm flipH="1">
              <a:off x="1301" y="3611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3" name="立方体 222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4" name="立方体 223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5" name="立方体 224"/>
            <p:cNvSpPr/>
            <p:nvPr/>
          </p:nvSpPr>
          <p:spPr>
            <a:xfrm flipH="1">
              <a:off x="1301" y="2840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6" name="立方体 225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103" grpId="0"/>
      <p:bldP spid="104" grpId="0"/>
      <p:bldP spid="1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4"/>
          <p:cNvSpPr txBox="1">
            <a:spLocks noChangeArrowheads="1"/>
          </p:cNvSpPr>
          <p:nvPr/>
        </p:nvSpPr>
        <p:spPr bwMode="auto">
          <a:xfrm>
            <a:off x="396876" y="770335"/>
            <a:ext cx="7529513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做一做，填一填。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0" name="图片 14" descr="26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70039" y="2300288"/>
            <a:ext cx="2365375" cy="139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15" descr="2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3" y="1980010"/>
            <a:ext cx="2030412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图片 1" descr="3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49438" y="3833813"/>
            <a:ext cx="5395912" cy="70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13" descr="2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79801" y="1563291"/>
            <a:ext cx="1363663" cy="10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2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5888" y="1428750"/>
            <a:ext cx="2724150" cy="1151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29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00826" y="1298972"/>
            <a:ext cx="2339975" cy="1044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9"/>
          <p:cNvSpPr txBox="1">
            <a:spLocks noChangeArrowheads="1"/>
          </p:cNvSpPr>
          <p:nvPr/>
        </p:nvSpPr>
        <p:spPr bwMode="auto">
          <a:xfrm>
            <a:off x="2225675" y="3839766"/>
            <a:ext cx="552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2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TextBox 20"/>
          <p:cNvSpPr txBox="1">
            <a:spLocks noChangeArrowheads="1"/>
          </p:cNvSpPr>
          <p:nvPr/>
        </p:nvSpPr>
        <p:spPr bwMode="auto">
          <a:xfrm>
            <a:off x="4368800" y="3839766"/>
            <a:ext cx="552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6</a:t>
            </a:r>
            <a:endParaRPr lang="en-US" altLang="zh-CN" sz="3200">
              <a:solidFill>
                <a:srgbClr val="FF0000"/>
              </a:solidFill>
            </a:endParaRPr>
          </a:p>
        </p:txBody>
      </p:sp>
      <p:grpSp>
        <p:nvGrpSpPr>
          <p:cNvPr id="32778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32779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780" name="MH_Other_8"/>
            <p:cNvPicPr preferRelativeResize="0"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1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2782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536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36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536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8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15366" name="图片 30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4" y="1551385"/>
            <a:ext cx="5429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32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4164" y="1551385"/>
            <a:ext cx="5429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33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76464" y="1551385"/>
            <a:ext cx="5429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34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00351" y="1551385"/>
            <a:ext cx="5429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图片 35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54401" y="1551385"/>
            <a:ext cx="5429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图片 36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6701" y="1551385"/>
            <a:ext cx="5429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图片 37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21225" y="1551385"/>
            <a:ext cx="541338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3" name="TextBox 4"/>
          <p:cNvSpPr txBox="1">
            <a:spLocks noChangeArrowheads="1"/>
          </p:cNvSpPr>
          <p:nvPr/>
        </p:nvSpPr>
        <p:spPr bwMode="auto">
          <a:xfrm>
            <a:off x="709613" y="762001"/>
            <a:ext cx="7529512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圈一圈，数一数，有多少根小棒？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7" name="文本框 136"/>
          <p:cNvSpPr txBox="1">
            <a:spLocks noChangeArrowheads="1"/>
          </p:cNvSpPr>
          <p:nvPr/>
        </p:nvSpPr>
        <p:spPr bwMode="auto">
          <a:xfrm>
            <a:off x="2911475" y="3005138"/>
            <a:ext cx="2439988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有八十二根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75" name="组合 18"/>
          <p:cNvGrpSpPr/>
          <p:nvPr/>
        </p:nvGrpSpPr>
        <p:grpSpPr bwMode="auto">
          <a:xfrm>
            <a:off x="5594350" y="1641873"/>
            <a:ext cx="2698750" cy="791765"/>
            <a:chOff x="8811" y="2584"/>
            <a:chExt cx="4248" cy="1248"/>
          </a:xfrm>
        </p:grpSpPr>
        <p:pic>
          <p:nvPicPr>
            <p:cNvPr id="15376" name="图片 2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811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7" name="图片 3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001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8" name="图片 5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271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9" name="图片 6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541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0" name="图片 7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176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1" name="图片 9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366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2" name="图片 11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636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3" name="图片 12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906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4" name="图片 13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731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5" name="图片 14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826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6" name="图片 15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461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7" name="图片 16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096" y="2584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任意多边形 17"/>
          <p:cNvSpPr/>
          <p:nvPr/>
        </p:nvSpPr>
        <p:spPr>
          <a:xfrm>
            <a:off x="5353050" y="1533526"/>
            <a:ext cx="2533650" cy="1032272"/>
          </a:xfrm>
          <a:custGeom>
            <a:avLst/>
            <a:gdLst>
              <a:gd name="connisteX0" fmla="*/ 171379 w 2533914"/>
              <a:gd name="connsiteY0" fmla="*/ 29291 h 1033045"/>
              <a:gd name="connisteX1" fmla="*/ 2019229 w 2533914"/>
              <a:gd name="connsiteY1" fmla="*/ 10241 h 1033045"/>
              <a:gd name="connisteX2" fmla="*/ 2381179 w 2533914"/>
              <a:gd name="connsiteY2" fmla="*/ 19766 h 1033045"/>
              <a:gd name="connisteX3" fmla="*/ 2514529 w 2533914"/>
              <a:gd name="connsiteY3" fmla="*/ 191216 h 1033045"/>
              <a:gd name="connisteX4" fmla="*/ 2485954 w 2533914"/>
              <a:gd name="connsiteY4" fmla="*/ 915116 h 1033045"/>
              <a:gd name="connisteX5" fmla="*/ 2171629 w 2533914"/>
              <a:gd name="connsiteY5" fmla="*/ 1019891 h 1033045"/>
              <a:gd name="connisteX6" fmla="*/ 1209604 w 2533914"/>
              <a:gd name="connsiteY6" fmla="*/ 1019891 h 1033045"/>
              <a:gd name="connisteX7" fmla="*/ 352354 w 2533914"/>
              <a:gd name="connsiteY7" fmla="*/ 1029416 h 1033045"/>
              <a:gd name="connisteX8" fmla="*/ 142804 w 2533914"/>
              <a:gd name="connsiteY8" fmla="*/ 962741 h 1033045"/>
              <a:gd name="connisteX9" fmla="*/ 104704 w 2533914"/>
              <a:gd name="connsiteY9" fmla="*/ 762716 h 1033045"/>
              <a:gd name="connisteX10" fmla="*/ 142804 w 2533914"/>
              <a:gd name="connsiteY10" fmla="*/ 276941 h 1033045"/>
              <a:gd name="connisteX11" fmla="*/ 171379 w 2533914"/>
              <a:gd name="connsiteY11" fmla="*/ 29291 h 10330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</a:cxnLst>
            <a:rect l="l" t="t" r="r" b="b"/>
            <a:pathLst>
              <a:path w="2533915" h="1033046">
                <a:moveTo>
                  <a:pt x="171380" y="29291"/>
                </a:moveTo>
                <a:cubicBezTo>
                  <a:pt x="546665" y="-24049"/>
                  <a:pt x="1577270" y="12146"/>
                  <a:pt x="2019230" y="10241"/>
                </a:cubicBezTo>
                <a:cubicBezTo>
                  <a:pt x="2461190" y="8336"/>
                  <a:pt x="2282120" y="-16429"/>
                  <a:pt x="2381180" y="19766"/>
                </a:cubicBezTo>
                <a:cubicBezTo>
                  <a:pt x="2480240" y="55961"/>
                  <a:pt x="2493575" y="12146"/>
                  <a:pt x="2514530" y="191216"/>
                </a:cubicBezTo>
                <a:cubicBezTo>
                  <a:pt x="2535485" y="370286"/>
                  <a:pt x="2554535" y="749381"/>
                  <a:pt x="2485955" y="915116"/>
                </a:cubicBezTo>
                <a:cubicBezTo>
                  <a:pt x="2417375" y="1080851"/>
                  <a:pt x="2426900" y="998936"/>
                  <a:pt x="2171630" y="1019891"/>
                </a:cubicBezTo>
                <a:cubicBezTo>
                  <a:pt x="1916360" y="1040846"/>
                  <a:pt x="1573460" y="1017986"/>
                  <a:pt x="1209605" y="1019891"/>
                </a:cubicBezTo>
                <a:cubicBezTo>
                  <a:pt x="845750" y="1021796"/>
                  <a:pt x="565715" y="1040846"/>
                  <a:pt x="352355" y="1029416"/>
                </a:cubicBezTo>
                <a:cubicBezTo>
                  <a:pt x="138995" y="1017986"/>
                  <a:pt x="192335" y="1016081"/>
                  <a:pt x="142805" y="962741"/>
                </a:cubicBezTo>
                <a:cubicBezTo>
                  <a:pt x="93275" y="909401"/>
                  <a:pt x="104705" y="899876"/>
                  <a:pt x="104705" y="762716"/>
                </a:cubicBezTo>
                <a:cubicBezTo>
                  <a:pt x="104705" y="625556"/>
                  <a:pt x="129470" y="423626"/>
                  <a:pt x="142805" y="276941"/>
                </a:cubicBezTo>
                <a:cubicBezTo>
                  <a:pt x="156140" y="130256"/>
                  <a:pt x="-203905" y="82631"/>
                  <a:pt x="171380" y="29291"/>
                </a:cubicBezTo>
                <a:close/>
              </a:path>
            </a:pathLst>
          </a:custGeom>
          <a:solidFill>
            <a:schemeClr val="accent1">
              <a:alpha val="0"/>
            </a:schemeClr>
          </a:solidFill>
          <a:ln w="12700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33794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3795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6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3797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3798" name="TextBox 4"/>
          <p:cNvSpPr txBox="1">
            <a:spLocks noChangeArrowheads="1"/>
          </p:cNvSpPr>
          <p:nvPr/>
        </p:nvSpPr>
        <p:spPr bwMode="auto">
          <a:xfrm>
            <a:off x="396875" y="770335"/>
            <a:ext cx="928688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799" name="图片 12" descr="3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3350" y="1543050"/>
            <a:ext cx="2916238" cy="155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文本框 40"/>
          <p:cNvSpPr txBox="1">
            <a:spLocks noChangeArrowheads="1"/>
          </p:cNvSpPr>
          <p:nvPr/>
        </p:nvSpPr>
        <p:spPr bwMode="auto">
          <a:xfrm>
            <a:off x="444501" y="3327797"/>
            <a:ext cx="4060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）个十和（   ）个一是（   ）。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01" name="文本框 8"/>
          <p:cNvSpPr txBox="1">
            <a:spLocks noChangeArrowheads="1"/>
          </p:cNvSpPr>
          <p:nvPr/>
        </p:nvSpPr>
        <p:spPr bwMode="auto">
          <a:xfrm>
            <a:off x="4968876" y="3327797"/>
            <a:ext cx="4060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）个十和（   ）个一是（   ）。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19"/>
          <p:cNvSpPr txBox="1">
            <a:spLocks noChangeArrowheads="1"/>
          </p:cNvSpPr>
          <p:nvPr/>
        </p:nvSpPr>
        <p:spPr bwMode="auto">
          <a:xfrm>
            <a:off x="1065213" y="3295651"/>
            <a:ext cx="552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1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43" name="TextBox 19"/>
          <p:cNvSpPr txBox="1">
            <a:spLocks noChangeArrowheads="1"/>
          </p:cNvSpPr>
          <p:nvPr/>
        </p:nvSpPr>
        <p:spPr bwMode="auto">
          <a:xfrm>
            <a:off x="3675063" y="3295651"/>
            <a:ext cx="552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6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44" name="TextBox 19"/>
          <p:cNvSpPr txBox="1">
            <a:spLocks noChangeArrowheads="1"/>
          </p:cNvSpPr>
          <p:nvPr/>
        </p:nvSpPr>
        <p:spPr bwMode="auto">
          <a:xfrm>
            <a:off x="2174875" y="3810001"/>
            <a:ext cx="642938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16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3" name="TextBox 19"/>
          <p:cNvSpPr txBox="1">
            <a:spLocks noChangeArrowheads="1"/>
          </p:cNvSpPr>
          <p:nvPr/>
        </p:nvSpPr>
        <p:spPr bwMode="auto">
          <a:xfrm>
            <a:off x="5521325" y="3343275"/>
            <a:ext cx="552450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2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4" name="TextBox 19"/>
          <p:cNvSpPr txBox="1">
            <a:spLocks noChangeArrowheads="1"/>
          </p:cNvSpPr>
          <p:nvPr/>
        </p:nvSpPr>
        <p:spPr bwMode="auto">
          <a:xfrm>
            <a:off x="8129588" y="3343276"/>
            <a:ext cx="552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5" name="TextBox 19"/>
          <p:cNvSpPr txBox="1">
            <a:spLocks noChangeArrowheads="1"/>
          </p:cNvSpPr>
          <p:nvPr/>
        </p:nvSpPr>
        <p:spPr bwMode="auto">
          <a:xfrm>
            <a:off x="6657975" y="3810001"/>
            <a:ext cx="642938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24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grpSp>
        <p:nvGrpSpPr>
          <p:cNvPr id="33808" name="组合 2"/>
          <p:cNvGrpSpPr/>
          <p:nvPr/>
        </p:nvGrpSpPr>
        <p:grpSpPr bwMode="auto">
          <a:xfrm>
            <a:off x="857250" y="1429305"/>
            <a:ext cx="3417888" cy="1419860"/>
            <a:chOff x="1350" y="2252"/>
            <a:chExt cx="5382" cy="2235"/>
          </a:xfrm>
        </p:grpSpPr>
        <p:pic>
          <p:nvPicPr>
            <p:cNvPr id="33809" name="图片 11" descr="31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350" y="2252"/>
              <a:ext cx="5382" cy="2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0" name="文本框 1"/>
            <p:cNvSpPr txBox="1">
              <a:spLocks noChangeArrowheads="1"/>
            </p:cNvSpPr>
            <p:nvPr/>
          </p:nvSpPr>
          <p:spPr bwMode="auto">
            <a:xfrm rot="17280000">
              <a:off x="1726" y="3215"/>
              <a:ext cx="1106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支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103" grpId="0"/>
      <p:bldP spid="104" grpId="0"/>
      <p:bldP spid="10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34818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481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0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4821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4822" name="TextBox 4"/>
          <p:cNvSpPr txBox="1">
            <a:spLocks noChangeArrowheads="1"/>
          </p:cNvSpPr>
          <p:nvPr/>
        </p:nvSpPr>
        <p:spPr bwMode="auto">
          <a:xfrm>
            <a:off x="396875" y="770335"/>
            <a:ext cx="1881188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写数。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823" name="组合 11"/>
          <p:cNvGrpSpPr/>
          <p:nvPr/>
        </p:nvGrpSpPr>
        <p:grpSpPr bwMode="auto">
          <a:xfrm>
            <a:off x="581026" y="1356122"/>
            <a:ext cx="1984375" cy="2633663"/>
            <a:chOff x="559" y="2252"/>
            <a:chExt cx="3124" cy="4146"/>
          </a:xfrm>
        </p:grpSpPr>
        <p:grpSp>
          <p:nvGrpSpPr>
            <p:cNvPr id="34824" name="组合 3"/>
            <p:cNvGrpSpPr/>
            <p:nvPr/>
          </p:nvGrpSpPr>
          <p:grpSpPr bwMode="auto">
            <a:xfrm>
              <a:off x="1090" y="2251"/>
              <a:ext cx="2496" cy="3190"/>
              <a:chOff x="1090" y="2251"/>
              <a:chExt cx="2497" cy="3190"/>
            </a:xfrm>
          </p:grpSpPr>
          <p:grpSp>
            <p:nvGrpSpPr>
              <p:cNvPr id="34825" name="组合 77"/>
              <p:cNvGrpSpPr/>
              <p:nvPr/>
            </p:nvGrpSpPr>
            <p:grpSpPr bwMode="auto">
              <a:xfrm>
                <a:off x="1090" y="2251"/>
                <a:ext cx="2496" cy="3190"/>
                <a:chOff x="1919" y="1750"/>
                <a:chExt cx="2497" cy="3189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2511" y="1757"/>
                  <a:ext cx="68" cy="2944"/>
                </a:xfrm>
                <a:prstGeom prst="rect">
                  <a:avLst/>
                </a:prstGeom>
                <a:solidFill>
                  <a:srgbClr val="FFFFF2"/>
                </a:solidFill>
                <a:ln w="952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 noProof="1"/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3756" y="1751"/>
                  <a:ext cx="68" cy="2942"/>
                </a:xfrm>
                <a:prstGeom prst="rect">
                  <a:avLst/>
                </a:prstGeom>
                <a:solidFill>
                  <a:srgbClr val="FFFFF2"/>
                </a:solidFill>
                <a:ln w="952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 noProof="1"/>
                </a:p>
              </p:txBody>
            </p:sp>
            <p:grpSp>
              <p:nvGrpSpPr>
                <p:cNvPr id="2" name="组合 1"/>
                <p:cNvGrpSpPr/>
                <p:nvPr/>
              </p:nvGrpSpPr>
              <p:grpSpPr>
                <a:xfrm>
                  <a:off x="1919" y="4287"/>
                  <a:ext cx="2497" cy="652"/>
                  <a:chOff x="1800" y="3930"/>
                  <a:chExt cx="1471" cy="486"/>
                </a:xfrm>
                <a:solidFill>
                  <a:srgbClr val="FFFFF2"/>
                </a:solidFill>
              </p:grpSpPr>
              <p:sp>
                <p:nvSpPr>
                  <p:cNvPr id="3" name="矩形 2"/>
                  <p:cNvSpPr/>
                  <p:nvPr/>
                </p:nvSpPr>
                <p:spPr>
                  <a:xfrm>
                    <a:off x="1800" y="3930"/>
                    <a:ext cx="737" cy="486"/>
                  </a:xfrm>
                  <a:prstGeom prst="rect">
                    <a:avLst/>
                  </a:prstGeom>
                  <a:solidFill>
                    <a:srgbClr val="A1D2FF"/>
                  </a:solidFill>
                  <a:ln w="6350" cmpd="sng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 typeface="Arial" panose="020B0604020202020204" pitchFamily="34" charset="0"/>
                      <a:buNone/>
                      <a:defRPr/>
                    </a:pPr>
                    <a:r>
                      <a:rPr lang="zh-CN" altLang="en-US" sz="2400" noProof="1">
                        <a:solidFill>
                          <a:schemeClr val="tx1"/>
                        </a:solidFill>
                      </a:rPr>
                      <a:t>十位</a:t>
                    </a:r>
                    <a:endParaRPr lang="zh-CN" altLang="en-US" sz="2400" noProof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" name="矩形 9"/>
                  <p:cNvSpPr/>
                  <p:nvPr/>
                </p:nvSpPr>
                <p:spPr>
                  <a:xfrm>
                    <a:off x="2534" y="3930"/>
                    <a:ext cx="737" cy="486"/>
                  </a:xfrm>
                  <a:prstGeom prst="rect">
                    <a:avLst/>
                  </a:prstGeom>
                  <a:solidFill>
                    <a:srgbClr val="FFFFB7"/>
                  </a:solidFill>
                  <a:ln w="6350" cmpd="sng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 typeface="Arial" panose="020B0604020202020204" pitchFamily="34" charset="0"/>
                      <a:buNone/>
                      <a:defRPr/>
                    </a:pPr>
                    <a:r>
                      <a:rPr lang="zh-CN" altLang="en-US" sz="2400" noProof="1">
                        <a:solidFill>
                          <a:schemeClr val="tx1"/>
                        </a:solidFill>
                      </a:rPr>
                      <a:t>个位</a:t>
                    </a:r>
                    <a:endParaRPr lang="zh-CN" altLang="en-US" sz="2400" noProof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39" name="椭圆 1"/>
              <p:cNvSpPr/>
              <p:nvPr/>
            </p:nvSpPr>
            <p:spPr>
              <a:xfrm>
                <a:off x="2734" y="4541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1" name="椭圆 1"/>
              <p:cNvSpPr/>
              <p:nvPr/>
            </p:nvSpPr>
            <p:spPr>
              <a:xfrm>
                <a:off x="2734" y="4300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89" name="椭圆 1"/>
              <p:cNvSpPr/>
              <p:nvPr/>
            </p:nvSpPr>
            <p:spPr>
              <a:xfrm>
                <a:off x="2734" y="4059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2" name="椭圆 1"/>
              <p:cNvSpPr/>
              <p:nvPr/>
            </p:nvSpPr>
            <p:spPr>
              <a:xfrm>
                <a:off x="1481" y="4544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481" y="4299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34834" name="文本框 10"/>
            <p:cNvSpPr txBox="1">
              <a:spLocks noChangeArrowheads="1"/>
            </p:cNvSpPr>
            <p:nvPr/>
          </p:nvSpPr>
          <p:spPr bwMode="auto">
            <a:xfrm>
              <a:off x="559" y="5480"/>
              <a:ext cx="312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（      ）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4835" name="组合 93"/>
          <p:cNvGrpSpPr/>
          <p:nvPr/>
        </p:nvGrpSpPr>
        <p:grpSpPr bwMode="auto">
          <a:xfrm>
            <a:off x="2527301" y="1356122"/>
            <a:ext cx="1984375" cy="2633663"/>
            <a:chOff x="3981" y="2136"/>
            <a:chExt cx="3124" cy="4146"/>
          </a:xfrm>
        </p:grpSpPr>
        <p:grpSp>
          <p:nvGrpSpPr>
            <p:cNvPr id="34836" name="组合 77"/>
            <p:cNvGrpSpPr/>
            <p:nvPr/>
          </p:nvGrpSpPr>
          <p:grpSpPr bwMode="auto">
            <a:xfrm>
              <a:off x="4513" y="2136"/>
              <a:ext cx="2497" cy="3190"/>
              <a:chOff x="1919" y="1750"/>
              <a:chExt cx="2497" cy="318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512" y="1757"/>
                <a:ext cx="67" cy="2942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756" y="1750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21" name="椭圆 1"/>
            <p:cNvSpPr/>
            <p:nvPr/>
          </p:nvSpPr>
          <p:spPr>
            <a:xfrm>
              <a:off x="6156" y="4427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2" name="椭圆 1"/>
            <p:cNvSpPr/>
            <p:nvPr/>
          </p:nvSpPr>
          <p:spPr>
            <a:xfrm>
              <a:off x="6156" y="4183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" name="椭圆 1"/>
            <p:cNvSpPr/>
            <p:nvPr/>
          </p:nvSpPr>
          <p:spPr>
            <a:xfrm>
              <a:off x="6156" y="393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4" name="椭圆 1"/>
            <p:cNvSpPr/>
            <p:nvPr/>
          </p:nvSpPr>
          <p:spPr>
            <a:xfrm>
              <a:off x="4903" y="4427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903" y="4183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4845" name="文本框 25"/>
            <p:cNvSpPr txBox="1">
              <a:spLocks noChangeArrowheads="1"/>
            </p:cNvSpPr>
            <p:nvPr/>
          </p:nvSpPr>
          <p:spPr bwMode="auto">
            <a:xfrm>
              <a:off x="3981" y="5364"/>
              <a:ext cx="312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（      ）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903" y="393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903" y="369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903" y="3451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9" name="椭圆 1"/>
            <p:cNvSpPr/>
            <p:nvPr/>
          </p:nvSpPr>
          <p:spPr>
            <a:xfrm>
              <a:off x="6156" y="3695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0" name="椭圆 1"/>
            <p:cNvSpPr/>
            <p:nvPr/>
          </p:nvSpPr>
          <p:spPr>
            <a:xfrm>
              <a:off x="6156" y="345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4851" name="组合 94"/>
          <p:cNvGrpSpPr/>
          <p:nvPr/>
        </p:nvGrpSpPr>
        <p:grpSpPr bwMode="auto">
          <a:xfrm>
            <a:off x="4438651" y="1356123"/>
            <a:ext cx="1984375" cy="2631281"/>
            <a:chOff x="6966" y="2134"/>
            <a:chExt cx="3124" cy="4146"/>
          </a:xfrm>
        </p:grpSpPr>
        <p:sp>
          <p:nvSpPr>
            <p:cNvPr id="34852" name="文本框 65"/>
            <p:cNvSpPr txBox="1">
              <a:spLocks noChangeArrowheads="1"/>
            </p:cNvSpPr>
            <p:nvPr/>
          </p:nvSpPr>
          <p:spPr bwMode="auto">
            <a:xfrm>
              <a:off x="6966" y="5362"/>
              <a:ext cx="312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（      ）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4853" name="组合 92"/>
            <p:cNvGrpSpPr/>
            <p:nvPr/>
          </p:nvGrpSpPr>
          <p:grpSpPr bwMode="auto">
            <a:xfrm>
              <a:off x="7498" y="2134"/>
              <a:ext cx="2496" cy="3190"/>
              <a:chOff x="7498" y="2134"/>
              <a:chExt cx="2496" cy="3190"/>
            </a:xfrm>
          </p:grpSpPr>
          <p:grpSp>
            <p:nvGrpSpPr>
              <p:cNvPr id="34854" name="组合 77"/>
              <p:cNvGrpSpPr/>
              <p:nvPr/>
            </p:nvGrpSpPr>
            <p:grpSpPr bwMode="auto">
              <a:xfrm>
                <a:off x="7498" y="2134"/>
                <a:ext cx="2497" cy="3190"/>
                <a:chOff x="1919" y="1750"/>
                <a:chExt cx="2497" cy="3189"/>
              </a:xfrm>
            </p:grpSpPr>
            <p:sp>
              <p:nvSpPr>
                <p:cNvPr id="56" name="矩形 55"/>
                <p:cNvSpPr/>
                <p:nvPr/>
              </p:nvSpPr>
              <p:spPr>
                <a:xfrm>
                  <a:off x="2512" y="1758"/>
                  <a:ext cx="67" cy="2944"/>
                </a:xfrm>
                <a:prstGeom prst="rect">
                  <a:avLst/>
                </a:prstGeom>
                <a:solidFill>
                  <a:srgbClr val="FFFFF2"/>
                </a:solidFill>
                <a:ln w="952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 noProof="1"/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3756" y="1750"/>
                  <a:ext cx="67" cy="2944"/>
                </a:xfrm>
                <a:prstGeom prst="rect">
                  <a:avLst/>
                </a:prstGeom>
                <a:solidFill>
                  <a:srgbClr val="FFFFF2"/>
                </a:solidFill>
                <a:ln w="952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 noProof="1"/>
                </a:p>
              </p:txBody>
            </p:sp>
            <p:grpSp>
              <p:nvGrpSpPr>
                <p:cNvPr id="58" name="组合 57"/>
                <p:cNvGrpSpPr/>
                <p:nvPr/>
              </p:nvGrpSpPr>
              <p:grpSpPr>
                <a:xfrm>
                  <a:off x="1919" y="4287"/>
                  <a:ext cx="2497" cy="652"/>
                  <a:chOff x="1800" y="3930"/>
                  <a:chExt cx="1471" cy="486"/>
                </a:xfrm>
                <a:solidFill>
                  <a:srgbClr val="FFFFF2"/>
                </a:solidFill>
              </p:grpSpPr>
              <p:sp>
                <p:nvSpPr>
                  <p:cNvPr id="59" name="矩形 58"/>
                  <p:cNvSpPr/>
                  <p:nvPr/>
                </p:nvSpPr>
                <p:spPr>
                  <a:xfrm>
                    <a:off x="1800" y="3930"/>
                    <a:ext cx="737" cy="486"/>
                  </a:xfrm>
                  <a:prstGeom prst="rect">
                    <a:avLst/>
                  </a:prstGeom>
                  <a:solidFill>
                    <a:srgbClr val="A1D2FF"/>
                  </a:solidFill>
                  <a:ln w="6350" cmpd="sng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 typeface="Arial" panose="020B0604020202020204" pitchFamily="34" charset="0"/>
                      <a:buNone/>
                      <a:defRPr/>
                    </a:pPr>
                    <a:r>
                      <a:rPr lang="zh-CN" altLang="en-US" sz="2400" noProof="1">
                        <a:solidFill>
                          <a:schemeClr val="tx1"/>
                        </a:solidFill>
                      </a:rPr>
                      <a:t>十位</a:t>
                    </a:r>
                    <a:endParaRPr lang="zh-CN" altLang="en-US" sz="2400" noProof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0" name="矩形 59"/>
                  <p:cNvSpPr/>
                  <p:nvPr/>
                </p:nvSpPr>
                <p:spPr>
                  <a:xfrm>
                    <a:off x="2534" y="3930"/>
                    <a:ext cx="737" cy="486"/>
                  </a:xfrm>
                  <a:prstGeom prst="rect">
                    <a:avLst/>
                  </a:prstGeom>
                  <a:solidFill>
                    <a:srgbClr val="FFFFB7"/>
                  </a:solidFill>
                  <a:ln w="6350" cmpd="sng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buFont typeface="Arial" panose="020B0604020202020204" pitchFamily="34" charset="0"/>
                      <a:buNone/>
                      <a:defRPr/>
                    </a:pPr>
                    <a:r>
                      <a:rPr lang="zh-CN" altLang="en-US" sz="2400" noProof="1">
                        <a:solidFill>
                          <a:schemeClr val="tx1"/>
                        </a:solidFill>
                      </a:rPr>
                      <a:t>个位</a:t>
                    </a:r>
                    <a:endParaRPr lang="zh-CN" altLang="en-US" sz="2400" noProof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61" name="椭圆 1"/>
              <p:cNvSpPr/>
              <p:nvPr/>
            </p:nvSpPr>
            <p:spPr>
              <a:xfrm>
                <a:off x="9141" y="4425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4" name="椭圆 1"/>
              <p:cNvSpPr/>
              <p:nvPr/>
            </p:nvSpPr>
            <p:spPr>
              <a:xfrm>
                <a:off x="7888" y="4425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7888" y="4181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7888" y="3937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7888" y="3693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7888" y="3449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7897" y="3211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7888" y="2971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34866" name="组合 91"/>
          <p:cNvGrpSpPr/>
          <p:nvPr/>
        </p:nvGrpSpPr>
        <p:grpSpPr bwMode="auto">
          <a:xfrm>
            <a:off x="6350000" y="1353741"/>
            <a:ext cx="1982788" cy="2632472"/>
            <a:chOff x="9998" y="2132"/>
            <a:chExt cx="3124" cy="4146"/>
          </a:xfrm>
        </p:grpSpPr>
        <p:grpSp>
          <p:nvGrpSpPr>
            <p:cNvPr id="34867" name="组合 77"/>
            <p:cNvGrpSpPr/>
            <p:nvPr/>
          </p:nvGrpSpPr>
          <p:grpSpPr bwMode="auto">
            <a:xfrm>
              <a:off x="10530" y="2132"/>
              <a:ext cx="2497" cy="3190"/>
              <a:chOff x="1919" y="1750"/>
              <a:chExt cx="2497" cy="3189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2513" y="1757"/>
                <a:ext cx="65" cy="2945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3758" y="1750"/>
                <a:ext cx="65" cy="2945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78" name="矩形 77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矩形 78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81" name="椭圆 1"/>
            <p:cNvSpPr/>
            <p:nvPr/>
          </p:nvSpPr>
          <p:spPr>
            <a:xfrm>
              <a:off x="10929" y="442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0929" y="4183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4873" name="文本框 82"/>
            <p:cNvSpPr txBox="1">
              <a:spLocks noChangeArrowheads="1"/>
            </p:cNvSpPr>
            <p:nvPr/>
          </p:nvSpPr>
          <p:spPr bwMode="auto">
            <a:xfrm>
              <a:off x="9998" y="5360"/>
              <a:ext cx="312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（      ）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0929" y="3941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10929" y="369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10929" y="3457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10929" y="321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10929" y="2973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10929" y="2731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96" name="TextBox 19"/>
          <p:cNvSpPr txBox="1">
            <a:spLocks noChangeArrowheads="1"/>
          </p:cNvSpPr>
          <p:nvPr/>
        </p:nvSpPr>
        <p:spPr bwMode="auto">
          <a:xfrm>
            <a:off x="1931988" y="3380185"/>
            <a:ext cx="5524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3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7" name="TextBox 19"/>
          <p:cNvSpPr txBox="1">
            <a:spLocks noChangeArrowheads="1"/>
          </p:cNvSpPr>
          <p:nvPr/>
        </p:nvSpPr>
        <p:spPr bwMode="auto">
          <a:xfrm>
            <a:off x="1060450" y="3380185"/>
            <a:ext cx="5524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2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8" name="TextBox 19"/>
          <p:cNvSpPr txBox="1">
            <a:spLocks noChangeArrowheads="1"/>
          </p:cNvSpPr>
          <p:nvPr/>
        </p:nvSpPr>
        <p:spPr bwMode="auto">
          <a:xfrm>
            <a:off x="3824288" y="3380185"/>
            <a:ext cx="5524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5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9" name="TextBox 19"/>
          <p:cNvSpPr txBox="1">
            <a:spLocks noChangeArrowheads="1"/>
          </p:cNvSpPr>
          <p:nvPr/>
        </p:nvSpPr>
        <p:spPr bwMode="auto">
          <a:xfrm>
            <a:off x="3028950" y="3380185"/>
            <a:ext cx="5524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5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0" name="TextBox 19"/>
          <p:cNvSpPr txBox="1">
            <a:spLocks noChangeArrowheads="1"/>
          </p:cNvSpPr>
          <p:nvPr/>
        </p:nvSpPr>
        <p:spPr bwMode="auto">
          <a:xfrm>
            <a:off x="5791200" y="3380185"/>
            <a:ext cx="5524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1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1" name="TextBox 19"/>
          <p:cNvSpPr txBox="1">
            <a:spLocks noChangeArrowheads="1"/>
          </p:cNvSpPr>
          <p:nvPr/>
        </p:nvSpPr>
        <p:spPr bwMode="auto">
          <a:xfrm>
            <a:off x="4995863" y="3380185"/>
            <a:ext cx="5524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7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2" name="TextBox 19"/>
          <p:cNvSpPr txBox="1">
            <a:spLocks noChangeArrowheads="1"/>
          </p:cNvSpPr>
          <p:nvPr/>
        </p:nvSpPr>
        <p:spPr bwMode="auto">
          <a:xfrm>
            <a:off x="7683500" y="3380185"/>
            <a:ext cx="5524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0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6" name="TextBox 19"/>
          <p:cNvSpPr txBox="1">
            <a:spLocks noChangeArrowheads="1"/>
          </p:cNvSpPr>
          <p:nvPr/>
        </p:nvSpPr>
        <p:spPr bwMode="auto">
          <a:xfrm>
            <a:off x="6888163" y="3380185"/>
            <a:ext cx="5524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8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98" grpId="0"/>
      <p:bldP spid="99" grpId="0"/>
      <p:bldP spid="100" grpId="0"/>
      <p:bldP spid="101" grpId="0"/>
      <p:bldP spid="102" grpId="0"/>
      <p:bldP spid="1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3584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584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584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5846" name="TextBox 4"/>
          <p:cNvSpPr txBox="1">
            <a:spLocks noChangeArrowheads="1"/>
          </p:cNvSpPr>
          <p:nvPr/>
        </p:nvSpPr>
        <p:spPr bwMode="auto">
          <a:xfrm>
            <a:off x="396876" y="770335"/>
            <a:ext cx="4797425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想一想，试一试。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7" name="文本框 12"/>
          <p:cNvSpPr txBox="1">
            <a:spLocks noChangeArrowheads="1"/>
          </p:cNvSpPr>
          <p:nvPr/>
        </p:nvSpPr>
        <p:spPr bwMode="auto">
          <a:xfrm>
            <a:off x="4900613" y="1771650"/>
            <a:ext cx="2876550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个十，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个一。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9" name="组合 77"/>
          <p:cNvGrpSpPr/>
          <p:nvPr/>
        </p:nvGrpSpPr>
        <p:grpSpPr bwMode="auto">
          <a:xfrm>
            <a:off x="1270001" y="2524125"/>
            <a:ext cx="1585913" cy="2025254"/>
            <a:chOff x="1919" y="1750"/>
            <a:chExt cx="2497" cy="3189"/>
          </a:xfrm>
        </p:grpSpPr>
        <p:sp>
          <p:nvSpPr>
            <p:cNvPr id="30" name="矩形 29"/>
            <p:cNvSpPr/>
            <p:nvPr/>
          </p:nvSpPr>
          <p:spPr>
            <a:xfrm>
              <a:off x="2511" y="1757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1" name="矩形 30"/>
            <p:cNvSpPr/>
            <p:nvPr/>
          </p:nvSpPr>
          <p:spPr>
            <a:xfrm>
              <a:off x="3756" y="1750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33" name="矩形 32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5" name="椭圆 1"/>
          <p:cNvSpPr/>
          <p:nvPr/>
        </p:nvSpPr>
        <p:spPr>
          <a:xfrm>
            <a:off x="2313932" y="3978031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椭圆 1"/>
          <p:cNvSpPr/>
          <p:nvPr/>
        </p:nvSpPr>
        <p:spPr>
          <a:xfrm>
            <a:off x="1524000" y="3981198"/>
            <a:ext cx="288002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524000" y="3827531"/>
            <a:ext cx="288002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524000" y="3673864"/>
            <a:ext cx="288002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5856" name="组合 42"/>
          <p:cNvGrpSpPr/>
          <p:nvPr/>
        </p:nvGrpSpPr>
        <p:grpSpPr bwMode="auto">
          <a:xfrm>
            <a:off x="3384550" y="1519237"/>
            <a:ext cx="1042988" cy="1044814"/>
            <a:chOff x="5448" y="2393"/>
            <a:chExt cx="1644" cy="1645"/>
          </a:xfrm>
        </p:grpSpPr>
        <p:sp>
          <p:nvSpPr>
            <p:cNvPr id="41" name="椭圆 40"/>
            <p:cNvSpPr/>
            <p:nvPr/>
          </p:nvSpPr>
          <p:spPr>
            <a:xfrm>
              <a:off x="5448" y="2393"/>
              <a:ext cx="1644" cy="1645"/>
            </a:xfrm>
            <a:prstGeom prst="ellipse">
              <a:avLst/>
            </a:prstGeom>
            <a:gradFill>
              <a:gsLst>
                <a:gs pos="11000">
                  <a:srgbClr val="FDCF00"/>
                </a:gs>
                <a:gs pos="69000">
                  <a:srgbClr val="F5A1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rgbClr val="EC96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en-US" altLang="zh-CN" sz="4000" noProof="1">
                <a:solidFill>
                  <a:schemeClr val="tx1"/>
                </a:solidFill>
                <a:ea typeface="+mj-ea"/>
                <a:cs typeface="+mn-lt"/>
              </a:endParaRPr>
            </a:p>
          </p:txBody>
        </p:sp>
        <p:sp>
          <p:nvSpPr>
            <p:cNvPr id="35858" name="文本框 41"/>
            <p:cNvSpPr txBox="1">
              <a:spLocks noChangeArrowheads="1"/>
            </p:cNvSpPr>
            <p:nvPr/>
          </p:nvSpPr>
          <p:spPr bwMode="auto">
            <a:xfrm>
              <a:off x="5592" y="2562"/>
              <a:ext cx="1373" cy="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800"/>
                <a:t>51</a:t>
              </a:r>
              <a:endParaRPr lang="en-US" altLang="zh-CN" sz="4800"/>
            </a:p>
          </p:txBody>
        </p:sp>
      </p:grpSp>
      <p:sp>
        <p:nvSpPr>
          <p:cNvPr id="44" name="椭圆 43"/>
          <p:cNvSpPr/>
          <p:nvPr/>
        </p:nvSpPr>
        <p:spPr>
          <a:xfrm>
            <a:off x="1524000" y="3519428"/>
            <a:ext cx="288002" cy="152766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524000" y="3365755"/>
            <a:ext cx="288002" cy="152766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1765" name="组合 61"/>
          <p:cNvGrpSpPr/>
          <p:nvPr/>
        </p:nvGrpSpPr>
        <p:grpSpPr bwMode="auto">
          <a:xfrm>
            <a:off x="5310189" y="2663429"/>
            <a:ext cx="217487" cy="1847850"/>
            <a:chOff x="1301" y="2583"/>
            <a:chExt cx="342" cy="2910"/>
          </a:xfrm>
        </p:grpSpPr>
        <p:sp>
          <p:nvSpPr>
            <p:cNvPr id="63" name="立方体 62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0" name="立方体 69"/>
            <p:cNvSpPr/>
            <p:nvPr/>
          </p:nvSpPr>
          <p:spPr>
            <a:xfrm flipH="1">
              <a:off x="1301" y="4897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1" name="立方体 70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0" name="立方体 79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03" name="立方体 102"/>
            <p:cNvSpPr/>
            <p:nvPr/>
          </p:nvSpPr>
          <p:spPr>
            <a:xfrm flipH="1">
              <a:off x="1301" y="4126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04" name="立方体 103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05" name="立方体 104"/>
            <p:cNvSpPr/>
            <p:nvPr/>
          </p:nvSpPr>
          <p:spPr>
            <a:xfrm flipH="1">
              <a:off x="1301" y="3610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07" name="立方体 106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08" name="立方体 107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09" name="立方体 108"/>
            <p:cNvSpPr/>
            <p:nvPr/>
          </p:nvSpPr>
          <p:spPr>
            <a:xfrm flipH="1">
              <a:off x="1301" y="2842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0" name="立方体 109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31777" name="组合 110"/>
          <p:cNvGrpSpPr/>
          <p:nvPr/>
        </p:nvGrpSpPr>
        <p:grpSpPr bwMode="auto">
          <a:xfrm>
            <a:off x="6097589" y="2663429"/>
            <a:ext cx="217487" cy="1847850"/>
            <a:chOff x="1301" y="2583"/>
            <a:chExt cx="342" cy="2910"/>
          </a:xfrm>
        </p:grpSpPr>
        <p:sp>
          <p:nvSpPr>
            <p:cNvPr id="112" name="立方体 111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3" name="立方体 112"/>
            <p:cNvSpPr/>
            <p:nvPr/>
          </p:nvSpPr>
          <p:spPr>
            <a:xfrm flipH="1">
              <a:off x="1301" y="4897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4" name="立方体 113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5" name="立方体 114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6" name="立方体 115"/>
            <p:cNvSpPr/>
            <p:nvPr/>
          </p:nvSpPr>
          <p:spPr>
            <a:xfrm flipH="1">
              <a:off x="1301" y="4126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7" name="立方体 116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8" name="立方体 117"/>
            <p:cNvSpPr/>
            <p:nvPr/>
          </p:nvSpPr>
          <p:spPr>
            <a:xfrm flipH="1">
              <a:off x="1301" y="3610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9" name="立方体 118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0" name="立方体 119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1" name="立方体 120"/>
            <p:cNvSpPr/>
            <p:nvPr/>
          </p:nvSpPr>
          <p:spPr>
            <a:xfrm flipH="1">
              <a:off x="1301" y="2842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2" name="立方体 121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31789" name="组合 122"/>
          <p:cNvGrpSpPr/>
          <p:nvPr/>
        </p:nvGrpSpPr>
        <p:grpSpPr bwMode="auto">
          <a:xfrm>
            <a:off x="6491289" y="2663429"/>
            <a:ext cx="217487" cy="1847850"/>
            <a:chOff x="1301" y="2583"/>
            <a:chExt cx="342" cy="2910"/>
          </a:xfrm>
        </p:grpSpPr>
        <p:sp>
          <p:nvSpPr>
            <p:cNvPr id="124" name="立方体 123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5" name="立方体 124"/>
            <p:cNvSpPr/>
            <p:nvPr/>
          </p:nvSpPr>
          <p:spPr>
            <a:xfrm flipH="1">
              <a:off x="1301" y="4897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6" name="立方体 125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7" name="立方体 126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8" name="立方体 127"/>
            <p:cNvSpPr/>
            <p:nvPr/>
          </p:nvSpPr>
          <p:spPr>
            <a:xfrm flipH="1">
              <a:off x="1301" y="4126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9" name="立方体 128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30" name="立方体 129"/>
            <p:cNvSpPr/>
            <p:nvPr/>
          </p:nvSpPr>
          <p:spPr>
            <a:xfrm flipH="1">
              <a:off x="1301" y="3610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31" name="立方体 130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32" name="立方体 131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33" name="立方体 132"/>
            <p:cNvSpPr/>
            <p:nvPr/>
          </p:nvSpPr>
          <p:spPr>
            <a:xfrm flipH="1">
              <a:off x="1301" y="2842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34" name="立方体 133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58440" name="立方体 135"/>
          <p:cNvSpPr>
            <a:spLocks noChangeArrowheads="1"/>
          </p:cNvSpPr>
          <p:nvPr/>
        </p:nvSpPr>
        <p:spPr bwMode="auto">
          <a:xfrm flipH="1">
            <a:off x="7045325" y="4252912"/>
            <a:ext cx="215900" cy="215504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grpSp>
        <p:nvGrpSpPr>
          <p:cNvPr id="31802" name="组合 202"/>
          <p:cNvGrpSpPr/>
          <p:nvPr/>
        </p:nvGrpSpPr>
        <p:grpSpPr bwMode="auto">
          <a:xfrm>
            <a:off x="5703889" y="2663429"/>
            <a:ext cx="217487" cy="1847850"/>
            <a:chOff x="1301" y="2583"/>
            <a:chExt cx="342" cy="2910"/>
          </a:xfrm>
        </p:grpSpPr>
        <p:sp>
          <p:nvSpPr>
            <p:cNvPr id="204" name="立方体 203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5" name="立方体 204"/>
            <p:cNvSpPr/>
            <p:nvPr/>
          </p:nvSpPr>
          <p:spPr>
            <a:xfrm flipH="1">
              <a:off x="1301" y="4897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6" name="立方体 205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7" name="立方体 206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8" name="立方体 207"/>
            <p:cNvSpPr/>
            <p:nvPr/>
          </p:nvSpPr>
          <p:spPr>
            <a:xfrm flipH="1">
              <a:off x="1301" y="4126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9" name="立方体 208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0" name="立方体 209"/>
            <p:cNvSpPr/>
            <p:nvPr/>
          </p:nvSpPr>
          <p:spPr>
            <a:xfrm flipH="1">
              <a:off x="1301" y="3610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1" name="立方体 210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2" name="立方体 211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3" name="立方体 212"/>
            <p:cNvSpPr/>
            <p:nvPr/>
          </p:nvSpPr>
          <p:spPr>
            <a:xfrm flipH="1">
              <a:off x="1301" y="2842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4" name="立方体 213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31814" name="组合 214"/>
          <p:cNvGrpSpPr/>
          <p:nvPr/>
        </p:nvGrpSpPr>
        <p:grpSpPr bwMode="auto">
          <a:xfrm>
            <a:off x="4916489" y="2663429"/>
            <a:ext cx="217487" cy="1847850"/>
            <a:chOff x="1301" y="2583"/>
            <a:chExt cx="342" cy="2910"/>
          </a:xfrm>
        </p:grpSpPr>
        <p:sp>
          <p:nvSpPr>
            <p:cNvPr id="216" name="立方体 215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7" name="立方体 216"/>
            <p:cNvSpPr/>
            <p:nvPr/>
          </p:nvSpPr>
          <p:spPr>
            <a:xfrm flipH="1">
              <a:off x="1301" y="4897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8" name="立方体 217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9" name="立方体 218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0" name="立方体 219"/>
            <p:cNvSpPr/>
            <p:nvPr/>
          </p:nvSpPr>
          <p:spPr>
            <a:xfrm flipH="1">
              <a:off x="1301" y="4126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1" name="立方体 220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2" name="立方体 221"/>
            <p:cNvSpPr/>
            <p:nvPr/>
          </p:nvSpPr>
          <p:spPr>
            <a:xfrm flipH="1">
              <a:off x="1301" y="3610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3" name="立方体 222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4" name="立方体 223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5" name="立方体 224"/>
            <p:cNvSpPr/>
            <p:nvPr/>
          </p:nvSpPr>
          <p:spPr>
            <a:xfrm flipH="1">
              <a:off x="1301" y="2842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6" name="立方体 225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3686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686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6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686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6870" name="TextBox 4"/>
          <p:cNvSpPr txBox="1">
            <a:spLocks noChangeArrowheads="1"/>
          </p:cNvSpPr>
          <p:nvPr/>
        </p:nvSpPr>
        <p:spPr bwMode="auto">
          <a:xfrm>
            <a:off x="396876" y="770335"/>
            <a:ext cx="4797425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想一想，试一试。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71" name="文本框 12"/>
          <p:cNvSpPr txBox="1">
            <a:spLocks noChangeArrowheads="1"/>
          </p:cNvSpPr>
          <p:nvPr/>
        </p:nvSpPr>
        <p:spPr bwMode="auto">
          <a:xfrm>
            <a:off x="4900613" y="1771650"/>
            <a:ext cx="2876550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个十，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个一。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6872" name="组合 42"/>
          <p:cNvGrpSpPr/>
          <p:nvPr/>
        </p:nvGrpSpPr>
        <p:grpSpPr bwMode="auto">
          <a:xfrm>
            <a:off x="3384550" y="1519237"/>
            <a:ext cx="1042988" cy="1044179"/>
            <a:chOff x="5448" y="2393"/>
            <a:chExt cx="1644" cy="1644"/>
          </a:xfrm>
        </p:grpSpPr>
        <p:sp>
          <p:nvSpPr>
            <p:cNvPr id="41" name="椭圆 40"/>
            <p:cNvSpPr/>
            <p:nvPr/>
          </p:nvSpPr>
          <p:spPr>
            <a:xfrm>
              <a:off x="5448" y="2393"/>
              <a:ext cx="1644" cy="1644"/>
            </a:xfrm>
            <a:prstGeom prst="ellipse">
              <a:avLst/>
            </a:prstGeom>
            <a:gradFill>
              <a:gsLst>
                <a:gs pos="11000">
                  <a:srgbClr val="FDCF00"/>
                </a:gs>
                <a:gs pos="69000">
                  <a:srgbClr val="F5A1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rgbClr val="EC96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en-US" altLang="zh-CN" sz="4000" noProof="1">
                <a:solidFill>
                  <a:schemeClr val="tx1"/>
                </a:solidFill>
                <a:ea typeface="+mj-ea"/>
                <a:cs typeface="+mn-lt"/>
              </a:endParaRPr>
            </a:p>
          </p:txBody>
        </p:sp>
        <p:sp>
          <p:nvSpPr>
            <p:cNvPr id="36874" name="文本框 41"/>
            <p:cNvSpPr txBox="1">
              <a:spLocks noChangeArrowheads="1"/>
            </p:cNvSpPr>
            <p:nvPr/>
          </p:nvSpPr>
          <p:spPr bwMode="auto">
            <a:xfrm>
              <a:off x="5592" y="2562"/>
              <a:ext cx="1373" cy="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800"/>
                <a:t>27</a:t>
              </a:r>
              <a:endParaRPr lang="en-US" altLang="zh-CN" sz="4800"/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601664" y="3046810"/>
            <a:ext cx="1311275" cy="971550"/>
            <a:chOff x="948" y="4730"/>
            <a:chExt cx="2064" cy="1530"/>
          </a:xfrm>
        </p:grpSpPr>
        <p:pic>
          <p:nvPicPr>
            <p:cNvPr id="36876" name="图片 37" descr="2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60" y="4730"/>
              <a:ext cx="852" cy="1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7" name="图片 37" descr="2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47" y="4730"/>
              <a:ext cx="852" cy="1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6" name="组合 45"/>
          <p:cNvGrpSpPr/>
          <p:nvPr/>
        </p:nvGrpSpPr>
        <p:grpSpPr bwMode="auto">
          <a:xfrm>
            <a:off x="2135188" y="3225404"/>
            <a:ext cx="1466850" cy="792956"/>
            <a:chOff x="3363" y="4873"/>
            <a:chExt cx="2309" cy="1246"/>
          </a:xfrm>
        </p:grpSpPr>
        <p:pic>
          <p:nvPicPr>
            <p:cNvPr id="36879" name="图片 25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362" y="4872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0" name="图片 2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710" y="4872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1" name="图片 3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55" y="4872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2" name="图片 4" descr="4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400" y="4872"/>
              <a:ext cx="235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3" name="图片 5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747" y="4872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4" name="图片 6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92" y="4872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5" name="图片 8" descr="4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440" y="4872"/>
              <a:ext cx="232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" name="组合 47"/>
          <p:cNvGrpSpPr/>
          <p:nvPr/>
        </p:nvGrpSpPr>
        <p:grpSpPr bwMode="auto">
          <a:xfrm>
            <a:off x="4527550" y="2894410"/>
            <a:ext cx="2154238" cy="1576388"/>
            <a:chOff x="7131" y="4227"/>
            <a:chExt cx="3392" cy="2484"/>
          </a:xfrm>
        </p:grpSpPr>
        <p:grpSp>
          <p:nvGrpSpPr>
            <p:cNvPr id="36887" name="组合 20"/>
            <p:cNvGrpSpPr/>
            <p:nvPr/>
          </p:nvGrpSpPr>
          <p:grpSpPr bwMode="auto">
            <a:xfrm>
              <a:off x="7131" y="4227"/>
              <a:ext cx="1704" cy="2485"/>
              <a:chOff x="7845" y="3946"/>
              <a:chExt cx="1704" cy="2485"/>
            </a:xfrm>
          </p:grpSpPr>
          <p:pic>
            <p:nvPicPr>
              <p:cNvPr id="36888" name="图片 10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845" y="5269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89" name="图片 11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845" y="5122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90" name="图片 12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845" y="4975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91" name="图片 13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845" y="4828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92" name="图片 14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845" y="4681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93" name="图片 15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845" y="4534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94" name="图片 16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845" y="4387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95" name="图片 17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845" y="4240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96" name="图片 18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845" y="4093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97" name="图片 19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845" y="3946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6898" name="组合 31"/>
            <p:cNvGrpSpPr/>
            <p:nvPr/>
          </p:nvGrpSpPr>
          <p:grpSpPr bwMode="auto">
            <a:xfrm>
              <a:off x="8819" y="4227"/>
              <a:ext cx="1704" cy="2485"/>
              <a:chOff x="10306" y="4146"/>
              <a:chExt cx="1704" cy="2485"/>
            </a:xfrm>
          </p:grpSpPr>
          <p:pic>
            <p:nvPicPr>
              <p:cNvPr id="36899" name="图片 21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0306" y="5469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900" name="图片 22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0306" y="5322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901" name="图片 23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0306" y="5175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902" name="图片 24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0306" y="5028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903" name="图片 25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0306" y="4881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904" name="图片 26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0306" y="4734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905" name="图片 27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0306" y="4587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906" name="图片 28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0306" y="4440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907" name="图片 29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0306" y="4293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908" name="图片 30" descr="硬币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10306" y="4146"/>
                <a:ext cx="1704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7" name="组合 46"/>
          <p:cNvGrpSpPr/>
          <p:nvPr/>
        </p:nvGrpSpPr>
        <p:grpSpPr bwMode="auto">
          <a:xfrm>
            <a:off x="6746875" y="2813447"/>
            <a:ext cx="1989138" cy="1657350"/>
            <a:chOff x="10626" y="4430"/>
            <a:chExt cx="3132" cy="2611"/>
          </a:xfrm>
        </p:grpSpPr>
        <p:pic>
          <p:nvPicPr>
            <p:cNvPr id="36910" name="图片 33" descr="硬币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0626" y="5550"/>
              <a:ext cx="1704" cy="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911" name="图片 34" descr="硬币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1340" y="5879"/>
              <a:ext cx="1704" cy="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912" name="图片 35" descr="硬币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2054" y="5613"/>
              <a:ext cx="1704" cy="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913" name="图片 36" descr="硬币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1340" y="5109"/>
              <a:ext cx="1704" cy="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914" name="图片 37" descr="硬币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1935" y="4962"/>
              <a:ext cx="1704" cy="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915" name="图片 38" descr="硬币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0626" y="4815"/>
              <a:ext cx="1704" cy="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916" name="图片 39" descr="硬币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1340" y="4430"/>
              <a:ext cx="1704" cy="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37890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7891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2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7893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7894" name="TextBox 4"/>
          <p:cNvSpPr txBox="1">
            <a:spLocks noChangeArrowheads="1"/>
          </p:cNvSpPr>
          <p:nvPr/>
        </p:nvSpPr>
        <p:spPr bwMode="auto">
          <a:xfrm>
            <a:off x="396876" y="770335"/>
            <a:ext cx="479742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找找生活中的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 descr="4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5439" y="1353741"/>
            <a:ext cx="18891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4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33613" y="1510903"/>
            <a:ext cx="4051300" cy="255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4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27751" y="1348979"/>
            <a:ext cx="2917825" cy="2340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38914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8915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16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38917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8918" name="TextBox 4"/>
          <p:cNvSpPr txBox="1">
            <a:spLocks noChangeArrowheads="1"/>
          </p:cNvSpPr>
          <p:nvPr/>
        </p:nvSpPr>
        <p:spPr bwMode="auto">
          <a:xfrm>
            <a:off x="396876" y="770335"/>
            <a:ext cx="479742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找找生活中的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8919" name="图片 1" descr="100分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9214" y="1603772"/>
            <a:ext cx="203358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图片 3" descr="100(2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00550" y="1905000"/>
            <a:ext cx="1836738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图片 4" descr="10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16039" y="2990850"/>
            <a:ext cx="2498725" cy="179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22" name="组合 9"/>
          <p:cNvGrpSpPr/>
          <p:nvPr/>
        </p:nvGrpSpPr>
        <p:grpSpPr bwMode="auto">
          <a:xfrm>
            <a:off x="966789" y="1434704"/>
            <a:ext cx="2998787" cy="1493044"/>
            <a:chOff x="8208" y="1700"/>
            <a:chExt cx="4722" cy="2351"/>
          </a:xfrm>
        </p:grpSpPr>
        <p:pic>
          <p:nvPicPr>
            <p:cNvPr id="38923" name="图片 2" descr="100元人民币"/>
            <p:cNvPicPr>
              <a:picLocks noChangeAspect="1" noChangeArrowheads="1"/>
            </p:cNvPicPr>
            <p:nvPr/>
          </p:nvPicPr>
          <p:blipFill>
            <a:blip r:embed="rId5" cstate="email"/>
            <a:srcRect l="237" t="17496" r="473" b="1976"/>
            <a:stretch>
              <a:fillRect/>
            </a:stretch>
          </p:blipFill>
          <p:spPr bwMode="auto">
            <a:xfrm>
              <a:off x="8318" y="1700"/>
              <a:ext cx="4613" cy="2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9" name="直接连接符 8"/>
            <p:cNvCxnSpPr/>
            <p:nvPr/>
          </p:nvCxnSpPr>
          <p:spPr>
            <a:xfrm>
              <a:off x="8208" y="2905"/>
              <a:ext cx="1275" cy="1146"/>
            </a:xfrm>
            <a:prstGeom prst="line">
              <a:avLst/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638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38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638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16390" name="图片 1" descr="黄豆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11488" y="1946673"/>
            <a:ext cx="2970212" cy="280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4" descr="人物(1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0338" y="779860"/>
            <a:ext cx="13081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AutoShape 27"/>
          <p:cNvSpPr>
            <a:spLocks noChangeArrowheads="1"/>
          </p:cNvSpPr>
          <p:nvPr/>
        </p:nvSpPr>
        <p:spPr bwMode="auto">
          <a:xfrm>
            <a:off x="1476376" y="695325"/>
            <a:ext cx="5019675" cy="1139429"/>
          </a:xfrm>
          <a:prstGeom prst="wedgeRoundRectCallout">
            <a:avLst>
              <a:gd name="adj1" fmla="val -55042"/>
              <a:gd name="adj2" fmla="val 3638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同学们，你们有办法数一数有多少豆子吗？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17410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抓一把，估一估，数一数。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12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7413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1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5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7416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9948" name="AutoShape 27"/>
          <p:cNvSpPr>
            <a:spLocks noChangeArrowheads="1"/>
          </p:cNvSpPr>
          <p:nvPr/>
        </p:nvSpPr>
        <p:spPr bwMode="auto">
          <a:xfrm>
            <a:off x="2701925" y="1318023"/>
            <a:ext cx="1968500" cy="754856"/>
          </a:xfrm>
          <a:prstGeom prst="wedgeRoundRectCallout">
            <a:avLst>
              <a:gd name="adj1" fmla="val -55042"/>
              <a:gd name="adj2" fmla="val 3638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有五十粒。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8" name="组合 5"/>
          <p:cNvGrpSpPr/>
          <p:nvPr/>
        </p:nvGrpSpPr>
        <p:grpSpPr bwMode="auto">
          <a:xfrm>
            <a:off x="1231900" y="1785937"/>
            <a:ext cx="6165850" cy="2643188"/>
            <a:chOff x="1941" y="2812"/>
            <a:chExt cx="9709" cy="4163"/>
          </a:xfrm>
        </p:grpSpPr>
        <p:pic>
          <p:nvPicPr>
            <p:cNvPr id="17419" name="图片 34" descr="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40" y="2812"/>
              <a:ext cx="3967" cy="4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0" name="图片 35" descr="7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858" y="2927"/>
              <a:ext cx="3792" cy="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52" name="AutoShape 27"/>
          <p:cNvSpPr>
            <a:spLocks noChangeArrowheads="1"/>
          </p:cNvSpPr>
          <p:nvPr/>
        </p:nvSpPr>
        <p:spPr bwMode="auto">
          <a:xfrm>
            <a:off x="6254750" y="617935"/>
            <a:ext cx="2649538" cy="1415653"/>
          </a:xfrm>
          <a:prstGeom prst="wedgeRoundRectCallout">
            <a:avLst>
              <a:gd name="adj1" fmla="val -55042"/>
              <a:gd name="adj2" fmla="val 3638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我抓的也就二十粒吧！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8" grpId="0"/>
      <p:bldP spid="399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18434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抓一把，估一估，数一数。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36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8437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8438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9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8440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18441" name="图片 1" descr="SUYSKG2(X{VB@C)O11IG2B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6" y="1822847"/>
            <a:ext cx="319087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3" name="AutoShape 27"/>
          <p:cNvSpPr>
            <a:spLocks noChangeArrowheads="1"/>
          </p:cNvSpPr>
          <p:nvPr/>
        </p:nvSpPr>
        <p:spPr bwMode="auto">
          <a:xfrm>
            <a:off x="3778250" y="1450158"/>
            <a:ext cx="4292600" cy="1409748"/>
          </a:xfrm>
          <a:prstGeom prst="wedgeRoundRectCallout">
            <a:avLst>
              <a:gd name="adj1" fmla="val -55042"/>
              <a:gd name="adj2" fmla="val 3638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十、二十、二十八。原来只有二十八粒呀！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3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19458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抓一把，估一估，数一数。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0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9461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9462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3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9464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41996" name="AutoShape 27"/>
          <p:cNvSpPr>
            <a:spLocks noChangeArrowheads="1"/>
          </p:cNvSpPr>
          <p:nvPr/>
        </p:nvSpPr>
        <p:spPr bwMode="auto">
          <a:xfrm>
            <a:off x="3778250" y="1448992"/>
            <a:ext cx="4292600" cy="1412081"/>
          </a:xfrm>
          <a:prstGeom prst="wedgeRoundRectCallout">
            <a:avLst>
              <a:gd name="adj1" fmla="val -55042"/>
              <a:gd name="adj2" fmla="val 3638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十、二十、二十二。我估得差不多。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6" name="Picture 11" descr="D:\我的文档\北一数大课堂正文(学用）\WQ79.tif"/>
          <p:cNvPicPr>
            <a:picLocks noChangeAspect="1" noChangeArrowheads="1"/>
          </p:cNvPicPr>
          <p:nvPr/>
        </p:nvPicPr>
        <p:blipFill>
          <a:blip r:embed="rId2" cstate="email"/>
          <a:srcRect l="-9"/>
          <a:stretch>
            <a:fillRect/>
          </a:stretch>
        </p:blipFill>
        <p:spPr bwMode="auto">
          <a:xfrm>
            <a:off x="925513" y="1599010"/>
            <a:ext cx="3363912" cy="3174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20482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抓一把，估一估，数一数。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0484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0485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486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7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0488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20489" name="图片 3" descr="人物(1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62839" y="2734866"/>
            <a:ext cx="1557337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AutoShape 27"/>
          <p:cNvSpPr>
            <a:spLocks noChangeArrowheads="1"/>
          </p:cNvSpPr>
          <p:nvPr/>
        </p:nvSpPr>
        <p:spPr bwMode="auto">
          <a:xfrm>
            <a:off x="1565275" y="1727598"/>
            <a:ext cx="5672138" cy="1959769"/>
          </a:xfrm>
          <a:prstGeom prst="wedgeRoundRectCallout">
            <a:avLst>
              <a:gd name="adj1" fmla="val 56269"/>
              <a:gd name="adj2" fmla="val 33972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估计较大的数量，可以先从中取出局部数量实际数一数，再进行估计。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21506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怎么拨，怎么写？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1508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1509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151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1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1512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1513" name="组合 77"/>
          <p:cNvGrpSpPr/>
          <p:nvPr/>
        </p:nvGrpSpPr>
        <p:grpSpPr bwMode="auto">
          <a:xfrm>
            <a:off x="5199063" y="1843087"/>
            <a:ext cx="1585912" cy="2025254"/>
            <a:chOff x="1918" y="1750"/>
            <a:chExt cx="2497" cy="3189"/>
          </a:xfrm>
        </p:grpSpPr>
        <p:sp>
          <p:nvSpPr>
            <p:cNvPr id="79" name="矩形 78"/>
            <p:cNvSpPr/>
            <p:nvPr/>
          </p:nvSpPr>
          <p:spPr>
            <a:xfrm>
              <a:off x="2510" y="1757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0" name="矩形 79"/>
            <p:cNvSpPr/>
            <p:nvPr/>
          </p:nvSpPr>
          <p:spPr>
            <a:xfrm>
              <a:off x="3758" y="1750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82" name="矩形 81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7" name="椭圆 1"/>
          <p:cNvSpPr/>
          <p:nvPr/>
        </p:nvSpPr>
        <p:spPr>
          <a:xfrm>
            <a:off x="6243312" y="3297183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" name="椭圆 1"/>
          <p:cNvSpPr/>
          <p:nvPr/>
        </p:nvSpPr>
        <p:spPr>
          <a:xfrm>
            <a:off x="6243312" y="3144145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" name="椭圆 1"/>
          <p:cNvSpPr/>
          <p:nvPr/>
        </p:nvSpPr>
        <p:spPr>
          <a:xfrm>
            <a:off x="6243312" y="2991106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0" name="椭圆 1"/>
          <p:cNvSpPr/>
          <p:nvPr/>
        </p:nvSpPr>
        <p:spPr>
          <a:xfrm>
            <a:off x="6243312" y="2838068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" name="椭圆 1"/>
          <p:cNvSpPr/>
          <p:nvPr/>
        </p:nvSpPr>
        <p:spPr>
          <a:xfrm>
            <a:off x="6246487" y="2685031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" name="椭圆 1"/>
          <p:cNvSpPr/>
          <p:nvPr/>
        </p:nvSpPr>
        <p:spPr>
          <a:xfrm>
            <a:off x="6246487" y="2532360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3" name="椭圆 1"/>
          <p:cNvSpPr/>
          <p:nvPr/>
        </p:nvSpPr>
        <p:spPr>
          <a:xfrm>
            <a:off x="6246487" y="2379326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" name="椭圆 1"/>
          <p:cNvSpPr/>
          <p:nvPr/>
        </p:nvSpPr>
        <p:spPr>
          <a:xfrm>
            <a:off x="6246487" y="2226293"/>
            <a:ext cx="288002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" name="椭圆 1"/>
          <p:cNvSpPr/>
          <p:nvPr/>
        </p:nvSpPr>
        <p:spPr>
          <a:xfrm>
            <a:off x="5447664" y="3299097"/>
            <a:ext cx="288002" cy="15314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452744" y="3146697"/>
            <a:ext cx="288002" cy="15314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527" name="图片 3" descr="Q{[)0N[0TLGB9PW8V(2CNY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413" t="33012"/>
          <a:stretch>
            <a:fillRect/>
          </a:stretch>
        </p:blipFill>
        <p:spPr bwMode="auto">
          <a:xfrm>
            <a:off x="577850" y="1960960"/>
            <a:ext cx="1722438" cy="2340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79" name="AutoShape 27"/>
          <p:cNvSpPr>
            <a:spLocks noChangeArrowheads="1"/>
          </p:cNvSpPr>
          <p:nvPr/>
        </p:nvSpPr>
        <p:spPr bwMode="auto">
          <a:xfrm>
            <a:off x="2163764" y="1398984"/>
            <a:ext cx="2814637" cy="3319463"/>
          </a:xfrm>
          <a:prstGeom prst="wedgeRoundRectCallout">
            <a:avLst>
              <a:gd name="adj1" fmla="val -60194"/>
              <a:gd name="adj2" fmla="val -838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个十，在十位上拨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个珠子，再在个位上拨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个珠子。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7" name="文本框 136"/>
          <p:cNvSpPr txBox="1">
            <a:spLocks noChangeArrowheads="1"/>
          </p:cNvSpPr>
          <p:nvPr/>
        </p:nvSpPr>
        <p:spPr bwMode="auto">
          <a:xfrm>
            <a:off x="5454650" y="3943350"/>
            <a:ext cx="1631950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2     8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9" grpId="0" bldLvl="0"/>
      <p:bldP spid="1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7"/>
          <p:cNvSpPr>
            <a:spLocks noChangeArrowheads="1"/>
          </p:cNvSpPr>
          <p:nvPr/>
        </p:nvSpPr>
        <p:spPr bwMode="auto">
          <a:xfrm>
            <a:off x="2267744" y="1349008"/>
            <a:ext cx="2814637" cy="1742392"/>
          </a:xfrm>
          <a:prstGeom prst="wedgeRoundRectCallout">
            <a:avLst>
              <a:gd name="adj1" fmla="val -60194"/>
              <a:gd name="adj2" fmla="val -838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先在十位拨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个珠子，再在个位拨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个珠子。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AutoShape 27"/>
          <p:cNvSpPr>
            <a:spLocks noChangeArrowheads="1"/>
          </p:cNvSpPr>
          <p:nvPr/>
        </p:nvSpPr>
        <p:spPr bwMode="auto">
          <a:xfrm>
            <a:off x="2163764" y="2915904"/>
            <a:ext cx="2814637" cy="1170321"/>
          </a:xfrm>
          <a:prstGeom prst="wedgeRoundRectCallout">
            <a:avLst>
              <a:gd name="adj1" fmla="val -60194"/>
              <a:gd name="adj2" fmla="val -838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这两个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表示的意思一样吗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1" name="Picture 3" descr="D:\我的文档\北一数大课堂正文(学用）\WQ81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8273" t="45459" r="78168"/>
          <a:stretch>
            <a:fillRect/>
          </a:stretch>
        </p:blipFill>
        <p:spPr bwMode="auto">
          <a:xfrm>
            <a:off x="103189" y="1601391"/>
            <a:ext cx="1957387" cy="2484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2" name="组合 1"/>
          <p:cNvGrpSpPr/>
          <p:nvPr/>
        </p:nvGrpSpPr>
        <p:grpSpPr bwMode="auto">
          <a:xfrm>
            <a:off x="217488" y="732236"/>
            <a:ext cx="8407400" cy="584726"/>
            <a:chOff x="343" y="1273"/>
            <a:chExt cx="13240" cy="920"/>
          </a:xfrm>
        </p:grpSpPr>
        <p:sp>
          <p:nvSpPr>
            <p:cNvPr id="22533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怎么拨，怎么写？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253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253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2537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253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22540" name="组合 77"/>
          <p:cNvGrpSpPr/>
          <p:nvPr/>
        </p:nvGrpSpPr>
        <p:grpSpPr bwMode="auto">
          <a:xfrm>
            <a:off x="5199063" y="1843087"/>
            <a:ext cx="1585912" cy="2025254"/>
            <a:chOff x="1919" y="1750"/>
            <a:chExt cx="2497" cy="3189"/>
          </a:xfrm>
        </p:grpSpPr>
        <p:sp>
          <p:nvSpPr>
            <p:cNvPr id="79" name="矩形 78"/>
            <p:cNvSpPr/>
            <p:nvPr/>
          </p:nvSpPr>
          <p:spPr>
            <a:xfrm>
              <a:off x="2511" y="1757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0" name="矩形 79"/>
            <p:cNvSpPr/>
            <p:nvPr/>
          </p:nvSpPr>
          <p:spPr>
            <a:xfrm>
              <a:off x="3756" y="1750"/>
              <a:ext cx="67" cy="2943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82" name="矩形 81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7" name="椭圆 1"/>
          <p:cNvSpPr/>
          <p:nvPr/>
        </p:nvSpPr>
        <p:spPr>
          <a:xfrm>
            <a:off x="6243312" y="3297183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" name="椭圆 1"/>
          <p:cNvSpPr/>
          <p:nvPr/>
        </p:nvSpPr>
        <p:spPr>
          <a:xfrm>
            <a:off x="6243312" y="3144145"/>
            <a:ext cx="288002" cy="15314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" name="椭圆 1"/>
          <p:cNvSpPr/>
          <p:nvPr/>
        </p:nvSpPr>
        <p:spPr>
          <a:xfrm>
            <a:off x="5447664" y="3299097"/>
            <a:ext cx="288002" cy="15314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452744" y="3146697"/>
            <a:ext cx="288002" cy="15314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7" name="文本框 136"/>
          <p:cNvSpPr txBox="1">
            <a:spLocks noChangeArrowheads="1"/>
          </p:cNvSpPr>
          <p:nvPr/>
        </p:nvSpPr>
        <p:spPr bwMode="auto">
          <a:xfrm>
            <a:off x="5454650" y="3943350"/>
            <a:ext cx="1631950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2     2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ldLvl="0"/>
      <p:bldP spid="45058" grpId="1"/>
      <p:bldP spid="45059" grpId="0" bldLvl="0"/>
      <p:bldP spid="137" grpId="0"/>
    </p:bldLst>
  </p:timing>
</p:sld>
</file>

<file path=ppt/tags/tag1.xml><?xml version="1.0" encoding="utf-8"?>
<p:tagLst xmlns:p="http://schemas.openxmlformats.org/presentationml/2006/main">
  <p:tag name="KSO_WPP_MARK_KEY" val="cb6a73eb-ee24-43f6-9b8d-c6fb1f311ee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996</Words>
  <Application>WPS 演示</Application>
  <PresentationFormat>全屏显示(16:9)</PresentationFormat>
  <Paragraphs>356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黑体</vt:lpstr>
      <vt:lpstr>微软雅黑</vt:lpstr>
      <vt:lpstr>方正大标宋简体</vt:lpstr>
      <vt:lpstr>楷体_GB2312</vt:lpstr>
      <vt:lpstr>Arial Unicode MS</vt:lpstr>
      <vt:lpstr>Wingdings</vt:lpstr>
      <vt:lpstr>楷体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dcterms:created xsi:type="dcterms:W3CDTF">2019-11-20T11:23:00Z</dcterms:created>
  <dcterms:modified xsi:type="dcterms:W3CDTF">2023-01-28T05:16:13Z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A4604F0EC48C46768E007D3FAFB539E8</vt:lpwstr>
  </property>
</Properties>
</file>