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87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30" d="100"/>
          <a:sy n="130" d="100"/>
        </p:scale>
        <p:origin x="-1044" y="-3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918978A9-C3B2-43AF-9516-7017CAB195E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页眉占位符 614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6147" name="日期占位符 614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3076" name="幻灯片图像占位符 6147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文本占位符 6148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150" name="页脚占位符 614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6151" name="灯片编号占位符 615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73720A3-B60E-4F06-A45F-925DB7E6D19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F953-15B1-489A-B95B-11CEFF82FD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90693D-7C1E-4CE7-A0FC-D1574222FE1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265D56-A3E1-4FE7-A8C9-7E4CF7034DD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9C90E8-A917-4810-988E-EC2BA95A61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964E8-8E51-4A51-884C-4401C63E6F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41553E-EA00-423B-AEDF-DB46F3747F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9A24FE-3ECE-4782-AADF-35C7D46986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42325-D3C4-47CE-9E94-35B6929FB3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4B66B9-4453-4FCE-BE52-D1607FF710F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981DD3-1C6E-46C0-9FFB-2AFD74C9E8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C568CC-A836-4B1B-B978-97DC5653F3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CC9595A-0A88-4D23-B8E8-9D60A42C5D9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ChangeArrowheads="1"/>
          </p:cNvSpPr>
          <p:nvPr/>
        </p:nvSpPr>
        <p:spPr bwMode="auto">
          <a:xfrm>
            <a:off x="-7938" y="4795837"/>
            <a:ext cx="9163051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/>
          </a:p>
        </p:txBody>
      </p:sp>
      <p:grpSp>
        <p:nvGrpSpPr>
          <p:cNvPr id="4098" name="组合 5"/>
          <p:cNvGrpSpPr/>
          <p:nvPr/>
        </p:nvGrpSpPr>
        <p:grpSpPr bwMode="auto">
          <a:xfrm>
            <a:off x="-12701" y="3300109"/>
            <a:ext cx="427038" cy="1833563"/>
            <a:chOff x="1082676" y="2309813"/>
            <a:chExt cx="566738" cy="2441576"/>
          </a:xfrm>
        </p:grpSpPr>
        <p:sp>
          <p:nvSpPr>
            <p:cNvPr id="4099" name="Freeform 12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" name="Freeform 13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Rectangle 14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2" name="Rectangle 15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3" name="Rectangle 16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4" name="Rectangle 17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5" name="Rectangle 18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6" name="Rectangle 19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7" name="Oval 20"/>
            <p:cNvSpPr>
              <a:spLocks noChangeArrowheads="1"/>
            </p:cNvSpPr>
            <p:nvPr/>
          </p:nvSpPr>
          <p:spPr bwMode="auto">
            <a:xfrm>
              <a:off x="1173163" y="3370263"/>
              <a:ext cx="266700" cy="271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8" name="Freeform 21"/>
            <p:cNvSpPr>
              <a:spLocks noEditPoints="1" noChangeArrowheads="1"/>
            </p:cNvSpPr>
            <p:nvPr/>
          </p:nvSpPr>
          <p:spPr bwMode="auto">
            <a:xfrm>
              <a:off x="1316038" y="2309813"/>
              <a:ext cx="217488" cy="2441575"/>
            </a:xfrm>
            <a:custGeom>
              <a:avLst/>
              <a:gdLst>
                <a:gd name="T0" fmla="*/ 58 w 58"/>
                <a:gd name="T1" fmla="*/ 548 h 649"/>
                <a:gd name="T2" fmla="*/ 0 w 58"/>
                <a:gd name="T3" fmla="*/ 548 h 649"/>
                <a:gd name="T4" fmla="*/ 0 w 58"/>
                <a:gd name="T5" fmla="*/ 566 h 649"/>
                <a:gd name="T6" fmla="*/ 33 w 58"/>
                <a:gd name="T7" fmla="*/ 566 h 649"/>
                <a:gd name="T8" fmla="*/ 33 w 58"/>
                <a:gd name="T9" fmla="*/ 649 h 649"/>
                <a:gd name="T10" fmla="*/ 46 w 58"/>
                <a:gd name="T11" fmla="*/ 649 h 649"/>
                <a:gd name="T12" fmla="*/ 58 w 58"/>
                <a:gd name="T13" fmla="*/ 649 h 649"/>
                <a:gd name="T14" fmla="*/ 58 w 58"/>
                <a:gd name="T15" fmla="*/ 548 h 649"/>
                <a:gd name="T16" fmla="*/ 58 w 58"/>
                <a:gd name="T17" fmla="*/ 0 h 649"/>
                <a:gd name="T18" fmla="*/ 0 w 58"/>
                <a:gd name="T19" fmla="*/ 0 h 649"/>
                <a:gd name="T20" fmla="*/ 0 w 58"/>
                <a:gd name="T21" fmla="*/ 282 h 649"/>
                <a:gd name="T22" fmla="*/ 33 w 58"/>
                <a:gd name="T23" fmla="*/ 318 h 649"/>
                <a:gd name="T24" fmla="*/ 0 w 58"/>
                <a:gd name="T25" fmla="*/ 354 h 649"/>
                <a:gd name="T26" fmla="*/ 0 w 58"/>
                <a:gd name="T27" fmla="*/ 397 h 649"/>
                <a:gd name="T28" fmla="*/ 58 w 58"/>
                <a:gd name="T29" fmla="*/ 397 h 649"/>
                <a:gd name="T30" fmla="*/ 58 w 58"/>
                <a:gd name="T31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49">
                  <a:moveTo>
                    <a:pt x="58" y="548"/>
                  </a:moveTo>
                  <a:cubicBezTo>
                    <a:pt x="0" y="548"/>
                    <a:pt x="0" y="548"/>
                    <a:pt x="0" y="548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33" y="566"/>
                    <a:pt x="33" y="566"/>
                    <a:pt x="33" y="566"/>
                  </a:cubicBezTo>
                  <a:cubicBezTo>
                    <a:pt x="33" y="649"/>
                    <a:pt x="33" y="649"/>
                    <a:pt x="33" y="649"/>
                  </a:cubicBezTo>
                  <a:cubicBezTo>
                    <a:pt x="46" y="649"/>
                    <a:pt x="46" y="649"/>
                    <a:pt x="46" y="649"/>
                  </a:cubicBezTo>
                  <a:cubicBezTo>
                    <a:pt x="58" y="649"/>
                    <a:pt x="58" y="649"/>
                    <a:pt x="58" y="649"/>
                  </a:cubicBezTo>
                  <a:cubicBezTo>
                    <a:pt x="58" y="548"/>
                    <a:pt x="58" y="548"/>
                    <a:pt x="58" y="548"/>
                  </a:cubicBezTo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9" y="283"/>
                    <a:pt x="33" y="299"/>
                    <a:pt x="33" y="318"/>
                  </a:cubicBezTo>
                  <a:cubicBezTo>
                    <a:pt x="33" y="337"/>
                    <a:pt x="19" y="353"/>
                    <a:pt x="0" y="354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58" y="397"/>
                    <a:pt x="58" y="397"/>
                    <a:pt x="58" y="397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22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Freeform 23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Freeform 24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25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26"/>
            <p:cNvSpPr>
              <a:spLocks noChangeArrowheads="1"/>
            </p:cNvSpPr>
            <p:nvPr/>
          </p:nvSpPr>
          <p:spPr bwMode="auto">
            <a:xfrm>
              <a:off x="1316038" y="3370263"/>
              <a:ext cx="123825" cy="271463"/>
            </a:xfrm>
            <a:custGeom>
              <a:avLst/>
              <a:gdLst>
                <a:gd name="T0" fmla="*/ 0 w 33"/>
                <a:gd name="T1" fmla="*/ 0 h 72"/>
                <a:gd name="T2" fmla="*/ 0 w 33"/>
                <a:gd name="T3" fmla="*/ 72 h 72"/>
                <a:gd name="T4" fmla="*/ 33 w 33"/>
                <a:gd name="T5" fmla="*/ 36 h 72"/>
                <a:gd name="T6" fmla="*/ 0 w 33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19" y="71"/>
                    <a:pt x="33" y="55"/>
                    <a:pt x="33" y="36"/>
                  </a:cubicBezTo>
                  <a:cubicBezTo>
                    <a:pt x="33" y="17"/>
                    <a:pt x="19" y="1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4" name="组合 227"/>
          <p:cNvGrpSpPr/>
          <p:nvPr/>
        </p:nvGrpSpPr>
        <p:grpSpPr bwMode="auto">
          <a:xfrm>
            <a:off x="439738" y="4919359"/>
            <a:ext cx="2390775" cy="228600"/>
            <a:chOff x="1684338" y="4465638"/>
            <a:chExt cx="3175001" cy="304800"/>
          </a:xfrm>
        </p:grpSpPr>
        <p:sp>
          <p:nvSpPr>
            <p:cNvPr id="4115" name="Freeform 51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118 w 1929"/>
                <a:gd name="T9" fmla="*/ 180 h 192"/>
                <a:gd name="T10" fmla="*/ 184 w 1929"/>
                <a:gd name="T11" fmla="*/ 182 h 192"/>
                <a:gd name="T12" fmla="*/ 212 w 1929"/>
                <a:gd name="T13" fmla="*/ 182 h 192"/>
                <a:gd name="T14" fmla="*/ 279 w 1929"/>
                <a:gd name="T15" fmla="*/ 182 h 192"/>
                <a:gd name="T16" fmla="*/ 309 w 1929"/>
                <a:gd name="T17" fmla="*/ 182 h 192"/>
                <a:gd name="T18" fmla="*/ 373 w 1929"/>
                <a:gd name="T19" fmla="*/ 182 h 192"/>
                <a:gd name="T20" fmla="*/ 404 w 1929"/>
                <a:gd name="T21" fmla="*/ 182 h 192"/>
                <a:gd name="T22" fmla="*/ 470 w 1929"/>
                <a:gd name="T23" fmla="*/ 182 h 192"/>
                <a:gd name="T24" fmla="*/ 498 w 1929"/>
                <a:gd name="T25" fmla="*/ 182 h 192"/>
                <a:gd name="T26" fmla="*/ 565 w 1929"/>
                <a:gd name="T27" fmla="*/ 182 h 192"/>
                <a:gd name="T28" fmla="*/ 595 w 1929"/>
                <a:gd name="T29" fmla="*/ 185 h 192"/>
                <a:gd name="T30" fmla="*/ 659 w 1929"/>
                <a:gd name="T31" fmla="*/ 185 h 192"/>
                <a:gd name="T32" fmla="*/ 690 w 1929"/>
                <a:gd name="T33" fmla="*/ 185 h 192"/>
                <a:gd name="T34" fmla="*/ 756 w 1929"/>
                <a:gd name="T35" fmla="*/ 185 h 192"/>
                <a:gd name="T36" fmla="*/ 775 w 1929"/>
                <a:gd name="T37" fmla="*/ 185 h 192"/>
                <a:gd name="T38" fmla="*/ 851 w 1929"/>
                <a:gd name="T39" fmla="*/ 185 h 192"/>
                <a:gd name="T40" fmla="*/ 879 w 1929"/>
                <a:gd name="T41" fmla="*/ 185 h 192"/>
                <a:gd name="T42" fmla="*/ 1231 w 1929"/>
                <a:gd name="T43" fmla="*/ 187 h 192"/>
                <a:gd name="T44" fmla="*/ 1260 w 1929"/>
                <a:gd name="T45" fmla="*/ 187 h 192"/>
                <a:gd name="T46" fmla="*/ 1326 w 1929"/>
                <a:gd name="T47" fmla="*/ 187 h 192"/>
                <a:gd name="T48" fmla="*/ 1357 w 1929"/>
                <a:gd name="T49" fmla="*/ 187 h 192"/>
                <a:gd name="T50" fmla="*/ 1421 w 1929"/>
                <a:gd name="T51" fmla="*/ 187 h 192"/>
                <a:gd name="T52" fmla="*/ 1451 w 1929"/>
                <a:gd name="T53" fmla="*/ 190 h 192"/>
                <a:gd name="T54" fmla="*/ 1518 w 1929"/>
                <a:gd name="T55" fmla="*/ 190 h 192"/>
                <a:gd name="T56" fmla="*/ 1546 w 1929"/>
                <a:gd name="T57" fmla="*/ 190 h 192"/>
                <a:gd name="T58" fmla="*/ 1707 w 1929"/>
                <a:gd name="T59" fmla="*/ 190 h 192"/>
                <a:gd name="T60" fmla="*/ 1719 w 1929"/>
                <a:gd name="T61" fmla="*/ 190 h 192"/>
                <a:gd name="T62" fmla="*/ 1929 w 1929"/>
                <a:gd name="T63" fmla="*/ 192 h 192"/>
                <a:gd name="T64" fmla="*/ 1929 w 1929"/>
                <a:gd name="T65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Freeform 52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118 w 1929"/>
                <a:gd name="T9" fmla="*/ 180 h 192"/>
                <a:gd name="T10" fmla="*/ 184 w 1929"/>
                <a:gd name="T11" fmla="*/ 182 h 192"/>
                <a:gd name="T12" fmla="*/ 212 w 1929"/>
                <a:gd name="T13" fmla="*/ 182 h 192"/>
                <a:gd name="T14" fmla="*/ 279 w 1929"/>
                <a:gd name="T15" fmla="*/ 182 h 192"/>
                <a:gd name="T16" fmla="*/ 309 w 1929"/>
                <a:gd name="T17" fmla="*/ 182 h 192"/>
                <a:gd name="T18" fmla="*/ 373 w 1929"/>
                <a:gd name="T19" fmla="*/ 182 h 192"/>
                <a:gd name="T20" fmla="*/ 404 w 1929"/>
                <a:gd name="T21" fmla="*/ 182 h 192"/>
                <a:gd name="T22" fmla="*/ 470 w 1929"/>
                <a:gd name="T23" fmla="*/ 182 h 192"/>
                <a:gd name="T24" fmla="*/ 498 w 1929"/>
                <a:gd name="T25" fmla="*/ 182 h 192"/>
                <a:gd name="T26" fmla="*/ 565 w 1929"/>
                <a:gd name="T27" fmla="*/ 182 h 192"/>
                <a:gd name="T28" fmla="*/ 595 w 1929"/>
                <a:gd name="T29" fmla="*/ 185 h 192"/>
                <a:gd name="T30" fmla="*/ 659 w 1929"/>
                <a:gd name="T31" fmla="*/ 185 h 192"/>
                <a:gd name="T32" fmla="*/ 690 w 1929"/>
                <a:gd name="T33" fmla="*/ 185 h 192"/>
                <a:gd name="T34" fmla="*/ 756 w 1929"/>
                <a:gd name="T35" fmla="*/ 185 h 192"/>
                <a:gd name="T36" fmla="*/ 775 w 1929"/>
                <a:gd name="T37" fmla="*/ 185 h 192"/>
                <a:gd name="T38" fmla="*/ 851 w 1929"/>
                <a:gd name="T39" fmla="*/ 185 h 192"/>
                <a:gd name="T40" fmla="*/ 879 w 1929"/>
                <a:gd name="T41" fmla="*/ 185 h 192"/>
                <a:gd name="T42" fmla="*/ 1231 w 1929"/>
                <a:gd name="T43" fmla="*/ 187 h 192"/>
                <a:gd name="T44" fmla="*/ 1260 w 1929"/>
                <a:gd name="T45" fmla="*/ 187 h 192"/>
                <a:gd name="T46" fmla="*/ 1326 w 1929"/>
                <a:gd name="T47" fmla="*/ 187 h 192"/>
                <a:gd name="T48" fmla="*/ 1357 w 1929"/>
                <a:gd name="T49" fmla="*/ 187 h 192"/>
                <a:gd name="T50" fmla="*/ 1421 w 1929"/>
                <a:gd name="T51" fmla="*/ 187 h 192"/>
                <a:gd name="T52" fmla="*/ 1451 w 1929"/>
                <a:gd name="T53" fmla="*/ 190 h 192"/>
                <a:gd name="T54" fmla="*/ 1518 w 1929"/>
                <a:gd name="T55" fmla="*/ 190 h 192"/>
                <a:gd name="T56" fmla="*/ 1546 w 1929"/>
                <a:gd name="T57" fmla="*/ 190 h 192"/>
                <a:gd name="T58" fmla="*/ 1707 w 1929"/>
                <a:gd name="T59" fmla="*/ 190 h 192"/>
                <a:gd name="T60" fmla="*/ 1719 w 1929"/>
                <a:gd name="T61" fmla="*/ 190 h 192"/>
                <a:gd name="T62" fmla="*/ 1929 w 1929"/>
                <a:gd name="T63" fmla="*/ 192 h 192"/>
                <a:gd name="T64" fmla="*/ 1929 w 1929"/>
                <a:gd name="T65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Freeform 53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Freeform 54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Freeform 55"/>
            <p:cNvSpPr>
              <a:spLocks noChangeArrowheads="1"/>
            </p:cNvSpPr>
            <p:nvPr/>
          </p:nvSpPr>
          <p:spPr bwMode="auto">
            <a:xfrm>
              <a:off x="3486151" y="4605338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Freeform 56"/>
            <p:cNvSpPr>
              <a:spLocks noChangeArrowheads="1"/>
            </p:cNvSpPr>
            <p:nvPr/>
          </p:nvSpPr>
          <p:spPr bwMode="auto">
            <a:xfrm>
              <a:off x="3335338" y="4605338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Freeform 57"/>
            <p:cNvSpPr>
              <a:spLocks noChangeArrowheads="1"/>
            </p:cNvSpPr>
            <p:nvPr/>
          </p:nvSpPr>
          <p:spPr bwMode="auto">
            <a:xfrm>
              <a:off x="3184526" y="4605338"/>
              <a:ext cx="46038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Freeform 58"/>
            <p:cNvSpPr>
              <a:spLocks noChangeArrowheads="1"/>
            </p:cNvSpPr>
            <p:nvPr/>
          </p:nvSpPr>
          <p:spPr bwMode="auto">
            <a:xfrm>
              <a:off x="3030538" y="4605338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1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Freeform 59"/>
            <p:cNvSpPr>
              <a:spLocks noChangeArrowheads="1"/>
            </p:cNvSpPr>
            <p:nvPr/>
          </p:nvSpPr>
          <p:spPr bwMode="auto">
            <a:xfrm>
              <a:off x="28813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60"/>
            <p:cNvSpPr>
              <a:spLocks noChangeArrowheads="1"/>
            </p:cNvSpPr>
            <p:nvPr/>
          </p:nvSpPr>
          <p:spPr bwMode="auto">
            <a:xfrm>
              <a:off x="2730501" y="4600576"/>
              <a:ext cx="49213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Freeform 61"/>
            <p:cNvSpPr>
              <a:spLocks noChangeArrowheads="1"/>
            </p:cNvSpPr>
            <p:nvPr/>
          </p:nvSpPr>
          <p:spPr bwMode="auto">
            <a:xfrm>
              <a:off x="25765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1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Freeform 62"/>
            <p:cNvSpPr>
              <a:spLocks noChangeArrowheads="1"/>
            </p:cNvSpPr>
            <p:nvPr/>
          </p:nvSpPr>
          <p:spPr bwMode="auto">
            <a:xfrm>
              <a:off x="2427288" y="4600576"/>
              <a:ext cx="47625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Freeform 63"/>
            <p:cNvSpPr>
              <a:spLocks noChangeArrowheads="1"/>
            </p:cNvSpPr>
            <p:nvPr/>
          </p:nvSpPr>
          <p:spPr bwMode="auto">
            <a:xfrm>
              <a:off x="2276476" y="4597401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64"/>
            <p:cNvSpPr>
              <a:spLocks noChangeArrowheads="1"/>
            </p:cNvSpPr>
            <p:nvPr/>
          </p:nvSpPr>
          <p:spPr bwMode="auto">
            <a:xfrm>
              <a:off x="2127251" y="4597401"/>
              <a:ext cx="44450" cy="157163"/>
            </a:xfrm>
            <a:custGeom>
              <a:avLst/>
              <a:gdLst>
                <a:gd name="T0" fmla="*/ 6 w 12"/>
                <a:gd name="T1" fmla="*/ 0 h 42"/>
                <a:gd name="T2" fmla="*/ 0 w 12"/>
                <a:gd name="T3" fmla="*/ 6 h 42"/>
                <a:gd name="T4" fmla="*/ 0 w 12"/>
                <a:gd name="T5" fmla="*/ 42 h 42"/>
                <a:gd name="T6" fmla="*/ 12 w 12"/>
                <a:gd name="T7" fmla="*/ 42 h 42"/>
                <a:gd name="T8" fmla="*/ 12 w 12"/>
                <a:gd name="T9" fmla="*/ 6 h 42"/>
                <a:gd name="T10" fmla="*/ 6 w 12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Freeform 65"/>
            <p:cNvSpPr>
              <a:spLocks noChangeArrowheads="1"/>
            </p:cNvSpPr>
            <p:nvPr/>
          </p:nvSpPr>
          <p:spPr bwMode="auto">
            <a:xfrm>
              <a:off x="1973263" y="4597401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Freeform 66"/>
            <p:cNvSpPr>
              <a:spLocks noChangeArrowheads="1"/>
            </p:cNvSpPr>
            <p:nvPr/>
          </p:nvSpPr>
          <p:spPr bwMode="auto">
            <a:xfrm>
              <a:off x="1822451" y="4597401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" name="Freeform 67"/>
            <p:cNvSpPr>
              <a:spLocks noChangeArrowheads="1"/>
            </p:cNvSpPr>
            <p:nvPr/>
          </p:nvSpPr>
          <p:spPr bwMode="auto">
            <a:xfrm>
              <a:off x="4543426" y="4611688"/>
              <a:ext cx="49213" cy="155575"/>
            </a:xfrm>
            <a:custGeom>
              <a:avLst/>
              <a:gdLst>
                <a:gd name="T0" fmla="*/ 6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2 w 13"/>
                <a:gd name="T7" fmla="*/ 41 h 41"/>
                <a:gd name="T8" fmla="*/ 13 w 13"/>
                <a:gd name="T9" fmla="*/ 6 h 41"/>
                <a:gd name="T10" fmla="*/ 6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2" name="Freeform 68"/>
            <p:cNvSpPr>
              <a:spLocks noChangeArrowheads="1"/>
            </p:cNvSpPr>
            <p:nvPr/>
          </p:nvSpPr>
          <p:spPr bwMode="auto">
            <a:xfrm>
              <a:off x="4394201" y="4611688"/>
              <a:ext cx="44450" cy="155575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" name="Freeform 69"/>
            <p:cNvSpPr>
              <a:spLocks noChangeArrowheads="1"/>
            </p:cNvSpPr>
            <p:nvPr/>
          </p:nvSpPr>
          <p:spPr bwMode="auto">
            <a:xfrm>
              <a:off x="4240213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" name="Freeform 70"/>
            <p:cNvSpPr>
              <a:spLocks noChangeArrowheads="1"/>
            </p:cNvSpPr>
            <p:nvPr/>
          </p:nvSpPr>
          <p:spPr bwMode="auto">
            <a:xfrm>
              <a:off x="4089401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" name="Freeform 71"/>
            <p:cNvSpPr>
              <a:spLocks noChangeArrowheads="1"/>
            </p:cNvSpPr>
            <p:nvPr/>
          </p:nvSpPr>
          <p:spPr bwMode="auto">
            <a:xfrm>
              <a:off x="3940176" y="4608513"/>
              <a:ext cx="47625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1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6" name="Freeform 72"/>
            <p:cNvSpPr>
              <a:spLocks noChangeArrowheads="1"/>
            </p:cNvSpPr>
            <p:nvPr/>
          </p:nvSpPr>
          <p:spPr bwMode="auto">
            <a:xfrm>
              <a:off x="3789363" y="4608513"/>
              <a:ext cx="44450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" name="Freeform 73"/>
            <p:cNvSpPr>
              <a:spLocks noChangeArrowheads="1"/>
            </p:cNvSpPr>
            <p:nvPr/>
          </p:nvSpPr>
          <p:spPr bwMode="auto">
            <a:xfrm>
              <a:off x="3635376" y="4605338"/>
              <a:ext cx="49213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8" name="组合 313"/>
          <p:cNvGrpSpPr/>
          <p:nvPr/>
        </p:nvGrpSpPr>
        <p:grpSpPr bwMode="auto">
          <a:xfrm>
            <a:off x="503238" y="3488228"/>
            <a:ext cx="460375" cy="1645444"/>
            <a:chOff x="1766888" y="2557463"/>
            <a:chExt cx="611188" cy="2193925"/>
          </a:xfrm>
        </p:grpSpPr>
        <p:sp>
          <p:nvSpPr>
            <p:cNvPr id="4139" name="Freeform 74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0" name="Freeform 75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1" name="Rectangle 76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solidFill>
              <a:srgbClr val="F8E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2" name="Rectangle 77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3" name="Freeform 78"/>
            <p:cNvSpPr>
              <a:spLocks noChangeArrowheads="1"/>
            </p:cNvSpPr>
            <p:nvPr/>
          </p:nvSpPr>
          <p:spPr bwMode="auto">
            <a:xfrm>
              <a:off x="1866901" y="3103563"/>
              <a:ext cx="301625" cy="966788"/>
            </a:xfrm>
            <a:custGeom>
              <a:avLst/>
              <a:gdLst>
                <a:gd name="T0" fmla="*/ 80 w 80"/>
                <a:gd name="T1" fmla="*/ 217 h 257"/>
                <a:gd name="T2" fmla="*/ 40 w 80"/>
                <a:gd name="T3" fmla="*/ 257 h 257"/>
                <a:gd name="T4" fmla="*/ 0 w 80"/>
                <a:gd name="T5" fmla="*/ 217 h 257"/>
                <a:gd name="T6" fmla="*/ 0 w 80"/>
                <a:gd name="T7" fmla="*/ 40 h 257"/>
                <a:gd name="T8" fmla="*/ 40 w 80"/>
                <a:gd name="T9" fmla="*/ 0 h 257"/>
                <a:gd name="T10" fmla="*/ 80 w 80"/>
                <a:gd name="T11" fmla="*/ 40 h 257"/>
                <a:gd name="T12" fmla="*/ 80 w 80"/>
                <a:gd name="T13" fmla="*/ 2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57">
                  <a:moveTo>
                    <a:pt x="80" y="217"/>
                  </a:moveTo>
                  <a:cubicBezTo>
                    <a:pt x="80" y="239"/>
                    <a:pt x="62" y="257"/>
                    <a:pt x="40" y="257"/>
                  </a:cubicBezTo>
                  <a:cubicBezTo>
                    <a:pt x="18" y="257"/>
                    <a:pt x="0" y="239"/>
                    <a:pt x="0" y="2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217"/>
                    <a:pt x="80" y="217"/>
                    <a:pt x="80" y="2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4" name="Rectangle 79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5" name="Rectangle 80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6" name="Rectangle 81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7" name="Rectangle 82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8" name="Freeform 83"/>
            <p:cNvSpPr>
              <a:spLocks noChangeArrowheads="1"/>
            </p:cNvSpPr>
            <p:nvPr/>
          </p:nvSpPr>
          <p:spPr bwMode="auto">
            <a:xfrm>
              <a:off x="2017713" y="2633663"/>
              <a:ext cx="255588" cy="1689100"/>
            </a:xfrm>
            <a:custGeom>
              <a:avLst/>
              <a:gdLst>
                <a:gd name="T0" fmla="*/ 68 w 68"/>
                <a:gd name="T1" fmla="*/ 0 h 449"/>
                <a:gd name="T2" fmla="*/ 0 w 68"/>
                <a:gd name="T3" fmla="*/ 0 h 449"/>
                <a:gd name="T4" fmla="*/ 0 w 68"/>
                <a:gd name="T5" fmla="*/ 125 h 449"/>
                <a:gd name="T6" fmla="*/ 40 w 68"/>
                <a:gd name="T7" fmla="*/ 165 h 449"/>
                <a:gd name="T8" fmla="*/ 40 w 68"/>
                <a:gd name="T9" fmla="*/ 342 h 449"/>
                <a:gd name="T10" fmla="*/ 0 w 68"/>
                <a:gd name="T11" fmla="*/ 382 h 449"/>
                <a:gd name="T12" fmla="*/ 0 w 68"/>
                <a:gd name="T13" fmla="*/ 449 h 449"/>
                <a:gd name="T14" fmla="*/ 68 w 68"/>
                <a:gd name="T15" fmla="*/ 449 h 449"/>
                <a:gd name="T16" fmla="*/ 68 w 68"/>
                <a:gd name="T1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49">
                  <a:moveTo>
                    <a:pt x="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40" y="143"/>
                    <a:pt x="40" y="165"/>
                  </a:cubicBezTo>
                  <a:cubicBezTo>
                    <a:pt x="40" y="342"/>
                    <a:pt x="40" y="342"/>
                    <a:pt x="40" y="342"/>
                  </a:cubicBezTo>
                  <a:cubicBezTo>
                    <a:pt x="40" y="364"/>
                    <a:pt x="22" y="382"/>
                    <a:pt x="0" y="382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68" y="449"/>
                    <a:pt x="68" y="449"/>
                    <a:pt x="68" y="449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D3C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9" name="Freeform 84"/>
            <p:cNvSpPr>
              <a:spLocks noChangeArrowheads="1"/>
            </p:cNvSpPr>
            <p:nvPr/>
          </p:nvSpPr>
          <p:spPr bwMode="auto">
            <a:xfrm>
              <a:off x="2017713" y="3103563"/>
              <a:ext cx="150813" cy="966788"/>
            </a:xfrm>
            <a:custGeom>
              <a:avLst/>
              <a:gdLst>
                <a:gd name="T0" fmla="*/ 0 w 40"/>
                <a:gd name="T1" fmla="*/ 0 h 257"/>
                <a:gd name="T2" fmla="*/ 0 w 40"/>
                <a:gd name="T3" fmla="*/ 2147483647 h 257"/>
                <a:gd name="T4" fmla="*/ 568614024 w 40"/>
                <a:gd name="T5" fmla="*/ 2147483647 h 257"/>
                <a:gd name="T6" fmla="*/ 568614024 w 40"/>
                <a:gd name="T7" fmla="*/ 566048731 h 257"/>
                <a:gd name="T8" fmla="*/ 0 w 40"/>
                <a:gd name="T9" fmla="*/ 0 h 2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257"/>
                <a:gd name="T17" fmla="*/ 40 w 40"/>
                <a:gd name="T18" fmla="*/ 257 h 2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257">
                  <a:moveTo>
                    <a:pt x="0" y="0"/>
                  </a:moveTo>
                  <a:cubicBezTo>
                    <a:pt x="0" y="257"/>
                    <a:pt x="0" y="257"/>
                    <a:pt x="0" y="257"/>
                  </a:cubicBezTo>
                  <a:cubicBezTo>
                    <a:pt x="22" y="257"/>
                    <a:pt x="40" y="239"/>
                    <a:pt x="40" y="217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18"/>
                    <a:pt x="22" y="0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600">
                  <a:solidFill>
                    <a:srgbClr val="D9D9D9"/>
                  </a:solidFill>
                </a:rPr>
                <a:t>  </a:t>
              </a:r>
              <a:endParaRPr lang="zh-CN" altLang="en-US" sz="600">
                <a:solidFill>
                  <a:srgbClr val="D9D9D9"/>
                </a:solidFill>
              </a:endParaRPr>
            </a:p>
          </p:txBody>
        </p:sp>
        <p:sp>
          <p:nvSpPr>
            <p:cNvPr id="4150" name="Rectangle 85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51" name="Rectangle 86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52" name="Freeform 87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3" name="Freeform 88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54" name="组合 341"/>
          <p:cNvGrpSpPr/>
          <p:nvPr/>
        </p:nvGrpSpPr>
        <p:grpSpPr bwMode="auto">
          <a:xfrm>
            <a:off x="984250" y="4040678"/>
            <a:ext cx="708025" cy="771525"/>
            <a:chOff x="2559051" y="2430463"/>
            <a:chExt cx="941387" cy="1027113"/>
          </a:xfrm>
        </p:grpSpPr>
        <p:sp>
          <p:nvSpPr>
            <p:cNvPr id="4155" name="Freeform 100"/>
            <p:cNvSpPr>
              <a:spLocks noChangeArrowheads="1"/>
            </p:cNvSpPr>
            <p:nvPr/>
          </p:nvSpPr>
          <p:spPr bwMode="auto">
            <a:xfrm>
              <a:off x="2559051" y="2430463"/>
              <a:ext cx="933450" cy="860425"/>
            </a:xfrm>
            <a:custGeom>
              <a:avLst/>
              <a:gdLst>
                <a:gd name="T0" fmla="*/ 94 w 249"/>
                <a:gd name="T1" fmla="*/ 88 h 229"/>
                <a:gd name="T2" fmla="*/ 82 w 249"/>
                <a:gd name="T3" fmla="*/ 91 h 229"/>
                <a:gd name="T4" fmla="*/ 78 w 249"/>
                <a:gd name="T5" fmla="*/ 92 h 229"/>
                <a:gd name="T6" fmla="*/ 86 w 249"/>
                <a:gd name="T7" fmla="*/ 85 h 229"/>
                <a:gd name="T8" fmla="*/ 91 w 249"/>
                <a:gd name="T9" fmla="*/ 78 h 229"/>
                <a:gd name="T10" fmla="*/ 93 w 249"/>
                <a:gd name="T11" fmla="*/ 75 h 229"/>
                <a:gd name="T12" fmla="*/ 129 w 249"/>
                <a:gd name="T13" fmla="*/ 41 h 229"/>
                <a:gd name="T14" fmla="*/ 89 w 249"/>
                <a:gd name="T15" fmla="*/ 48 h 229"/>
                <a:gd name="T16" fmla="*/ 89 w 249"/>
                <a:gd name="T17" fmla="*/ 70 h 229"/>
                <a:gd name="T18" fmla="*/ 79 w 249"/>
                <a:gd name="T19" fmla="*/ 63 h 229"/>
                <a:gd name="T20" fmla="*/ 70 w 249"/>
                <a:gd name="T21" fmla="*/ 60 h 229"/>
                <a:gd name="T22" fmla="*/ 58 w 249"/>
                <a:gd name="T23" fmla="*/ 59 h 229"/>
                <a:gd name="T24" fmla="*/ 49 w 249"/>
                <a:gd name="T25" fmla="*/ 59 h 229"/>
                <a:gd name="T26" fmla="*/ 51 w 249"/>
                <a:gd name="T27" fmla="*/ 104 h 229"/>
                <a:gd name="T28" fmla="*/ 65 w 249"/>
                <a:gd name="T29" fmla="*/ 100 h 229"/>
                <a:gd name="T30" fmla="*/ 66 w 249"/>
                <a:gd name="T31" fmla="*/ 100 h 229"/>
                <a:gd name="T32" fmla="*/ 62 w 249"/>
                <a:gd name="T33" fmla="*/ 104 h 229"/>
                <a:gd name="T34" fmla="*/ 57 w 249"/>
                <a:gd name="T35" fmla="*/ 109 h 229"/>
                <a:gd name="T36" fmla="*/ 54 w 249"/>
                <a:gd name="T37" fmla="*/ 113 h 229"/>
                <a:gd name="T38" fmla="*/ 50 w 249"/>
                <a:gd name="T39" fmla="*/ 119 h 229"/>
                <a:gd name="T40" fmla="*/ 47 w 249"/>
                <a:gd name="T41" fmla="*/ 125 h 229"/>
                <a:gd name="T42" fmla="*/ 45 w 249"/>
                <a:gd name="T43" fmla="*/ 132 h 229"/>
                <a:gd name="T44" fmla="*/ 44 w 249"/>
                <a:gd name="T45" fmla="*/ 138 h 229"/>
                <a:gd name="T46" fmla="*/ 43 w 249"/>
                <a:gd name="T47" fmla="*/ 146 h 229"/>
                <a:gd name="T48" fmla="*/ 43 w 249"/>
                <a:gd name="T49" fmla="*/ 151 h 229"/>
                <a:gd name="T50" fmla="*/ 44 w 249"/>
                <a:gd name="T51" fmla="*/ 160 h 229"/>
                <a:gd name="T52" fmla="*/ 45 w 249"/>
                <a:gd name="T53" fmla="*/ 165 h 229"/>
                <a:gd name="T54" fmla="*/ 48 w 249"/>
                <a:gd name="T55" fmla="*/ 174 h 229"/>
                <a:gd name="T56" fmla="*/ 50 w 249"/>
                <a:gd name="T57" fmla="*/ 180 h 229"/>
                <a:gd name="T58" fmla="*/ 56 w 249"/>
                <a:gd name="T59" fmla="*/ 188 h 229"/>
                <a:gd name="T60" fmla="*/ 63 w 249"/>
                <a:gd name="T61" fmla="*/ 198 h 229"/>
                <a:gd name="T62" fmla="*/ 68 w 249"/>
                <a:gd name="T63" fmla="*/ 203 h 229"/>
                <a:gd name="T64" fmla="*/ 74 w 249"/>
                <a:gd name="T65" fmla="*/ 208 h 229"/>
                <a:gd name="T66" fmla="*/ 79 w 249"/>
                <a:gd name="T67" fmla="*/ 212 h 229"/>
                <a:gd name="T68" fmla="*/ 85 w 249"/>
                <a:gd name="T69" fmla="*/ 216 h 229"/>
                <a:gd name="T70" fmla="*/ 92 w 249"/>
                <a:gd name="T71" fmla="*/ 220 h 229"/>
                <a:gd name="T72" fmla="*/ 98 w 249"/>
                <a:gd name="T73" fmla="*/ 222 h 229"/>
                <a:gd name="T74" fmla="*/ 105 w 249"/>
                <a:gd name="T75" fmla="*/ 225 h 229"/>
                <a:gd name="T76" fmla="*/ 110 w 249"/>
                <a:gd name="T77" fmla="*/ 227 h 229"/>
                <a:gd name="T78" fmla="*/ 118 w 249"/>
                <a:gd name="T79" fmla="*/ 228 h 229"/>
                <a:gd name="T80" fmla="*/ 123 w 249"/>
                <a:gd name="T81" fmla="*/ 229 h 229"/>
                <a:gd name="T82" fmla="*/ 132 w 249"/>
                <a:gd name="T83" fmla="*/ 229 h 229"/>
                <a:gd name="T84" fmla="*/ 136 w 249"/>
                <a:gd name="T85" fmla="*/ 229 h 229"/>
                <a:gd name="T86" fmla="*/ 145 w 249"/>
                <a:gd name="T87" fmla="*/ 228 h 229"/>
                <a:gd name="T88" fmla="*/ 149 w 249"/>
                <a:gd name="T89" fmla="*/ 227 h 229"/>
                <a:gd name="T90" fmla="*/ 158 w 249"/>
                <a:gd name="T91" fmla="*/ 224 h 229"/>
                <a:gd name="T92" fmla="*/ 162 w 249"/>
                <a:gd name="T93" fmla="*/ 223 h 229"/>
                <a:gd name="T94" fmla="*/ 181 w 249"/>
                <a:gd name="T95" fmla="*/ 210 h 229"/>
                <a:gd name="T96" fmla="*/ 185 w 249"/>
                <a:gd name="T97" fmla="*/ 207 h 229"/>
                <a:gd name="T98" fmla="*/ 188 w 249"/>
                <a:gd name="T99" fmla="*/ 20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229">
                  <a:moveTo>
                    <a:pt x="216" y="74"/>
                  </a:moveTo>
                  <a:cubicBezTo>
                    <a:pt x="178" y="20"/>
                    <a:pt x="111" y="45"/>
                    <a:pt x="103" y="88"/>
                  </a:cubicBezTo>
                  <a:cubicBezTo>
                    <a:pt x="100" y="88"/>
                    <a:pt x="97" y="88"/>
                    <a:pt x="94" y="88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89" y="89"/>
                    <a:pt x="85" y="90"/>
                    <a:pt x="82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0" y="92"/>
                    <a:pt x="78" y="93"/>
                    <a:pt x="76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8" y="92"/>
                    <a:pt x="78" y="92"/>
                  </a:cubicBezTo>
                  <a:cubicBezTo>
                    <a:pt x="79" y="91"/>
                    <a:pt x="80" y="90"/>
                    <a:pt x="81" y="89"/>
                  </a:cubicBezTo>
                  <a:cubicBezTo>
                    <a:pt x="82" y="89"/>
                    <a:pt x="83" y="88"/>
                    <a:pt x="83" y="87"/>
                  </a:cubicBezTo>
                  <a:cubicBezTo>
                    <a:pt x="84" y="87"/>
                    <a:pt x="85" y="86"/>
                    <a:pt x="86" y="85"/>
                  </a:cubicBezTo>
                  <a:cubicBezTo>
                    <a:pt x="86" y="84"/>
                    <a:pt x="87" y="84"/>
                    <a:pt x="87" y="83"/>
                  </a:cubicBezTo>
                  <a:cubicBezTo>
                    <a:pt x="88" y="82"/>
                    <a:pt x="89" y="81"/>
                    <a:pt x="89" y="80"/>
                  </a:cubicBezTo>
                  <a:cubicBezTo>
                    <a:pt x="90" y="80"/>
                    <a:pt x="91" y="79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2" y="77"/>
                    <a:pt x="92" y="76"/>
                    <a:pt x="93" y="75"/>
                  </a:cubicBezTo>
                  <a:cubicBezTo>
                    <a:pt x="96" y="80"/>
                    <a:pt x="99" y="84"/>
                    <a:pt x="103" y="88"/>
                  </a:cubicBezTo>
                  <a:cubicBezTo>
                    <a:pt x="103" y="88"/>
                    <a:pt x="97" y="75"/>
                    <a:pt x="92" y="59"/>
                  </a:cubicBezTo>
                  <a:cubicBezTo>
                    <a:pt x="105" y="59"/>
                    <a:pt x="119" y="53"/>
                    <a:pt x="129" y="41"/>
                  </a:cubicBezTo>
                  <a:cubicBezTo>
                    <a:pt x="139" y="29"/>
                    <a:pt x="143" y="14"/>
                    <a:pt x="140" y="1"/>
                  </a:cubicBezTo>
                  <a:cubicBezTo>
                    <a:pt x="126" y="0"/>
                    <a:pt x="112" y="6"/>
                    <a:pt x="101" y="18"/>
                  </a:cubicBezTo>
                  <a:cubicBezTo>
                    <a:pt x="94" y="27"/>
                    <a:pt x="90" y="38"/>
                    <a:pt x="89" y="48"/>
                  </a:cubicBezTo>
                  <a:cubicBezTo>
                    <a:pt x="86" y="34"/>
                    <a:pt x="84" y="19"/>
                    <a:pt x="88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3" y="41"/>
                    <a:pt x="89" y="70"/>
                  </a:cubicBezTo>
                  <a:cubicBezTo>
                    <a:pt x="87" y="68"/>
                    <a:pt x="84" y="66"/>
                    <a:pt x="82" y="65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1" y="64"/>
                    <a:pt x="80" y="64"/>
                    <a:pt x="79" y="63"/>
                  </a:cubicBezTo>
                  <a:cubicBezTo>
                    <a:pt x="78" y="63"/>
                    <a:pt x="77" y="63"/>
                    <a:pt x="76" y="62"/>
                  </a:cubicBezTo>
                  <a:cubicBezTo>
                    <a:pt x="75" y="62"/>
                    <a:pt x="73" y="61"/>
                    <a:pt x="72" y="61"/>
                  </a:cubicBezTo>
                  <a:cubicBezTo>
                    <a:pt x="71" y="61"/>
                    <a:pt x="70" y="61"/>
                    <a:pt x="70" y="60"/>
                  </a:cubicBezTo>
                  <a:cubicBezTo>
                    <a:pt x="68" y="60"/>
                    <a:pt x="67" y="60"/>
                    <a:pt x="66" y="59"/>
                  </a:cubicBezTo>
                  <a:cubicBezTo>
                    <a:pt x="65" y="59"/>
                    <a:pt x="64" y="59"/>
                    <a:pt x="64" y="59"/>
                  </a:cubicBezTo>
                  <a:cubicBezTo>
                    <a:pt x="62" y="59"/>
                    <a:pt x="60" y="59"/>
                    <a:pt x="58" y="59"/>
                  </a:cubicBezTo>
                  <a:cubicBezTo>
                    <a:pt x="57" y="59"/>
                    <a:pt x="57" y="59"/>
                    <a:pt x="56" y="59"/>
                  </a:cubicBezTo>
                  <a:cubicBezTo>
                    <a:pt x="55" y="58"/>
                    <a:pt x="53" y="58"/>
                    <a:pt x="51" y="59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7" y="59"/>
                    <a:pt x="45" y="59"/>
                    <a:pt x="43" y="60"/>
                  </a:cubicBezTo>
                  <a:cubicBezTo>
                    <a:pt x="23" y="63"/>
                    <a:pt x="8" y="75"/>
                    <a:pt x="0" y="90"/>
                  </a:cubicBezTo>
                  <a:cubicBezTo>
                    <a:pt x="13" y="102"/>
                    <a:pt x="32" y="108"/>
                    <a:pt x="51" y="104"/>
                  </a:cubicBezTo>
                  <a:cubicBezTo>
                    <a:pt x="53" y="104"/>
                    <a:pt x="55" y="103"/>
                    <a:pt x="58" y="102"/>
                  </a:cubicBezTo>
                  <a:cubicBezTo>
                    <a:pt x="58" y="102"/>
                    <a:pt x="58" y="102"/>
                    <a:pt x="59" y="102"/>
                  </a:cubicBezTo>
                  <a:cubicBezTo>
                    <a:pt x="61" y="101"/>
                    <a:pt x="63" y="101"/>
                    <a:pt x="65" y="100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7" y="99"/>
                    <a:pt x="67" y="100"/>
                    <a:pt x="66" y="100"/>
                  </a:cubicBezTo>
                  <a:cubicBezTo>
                    <a:pt x="65" y="101"/>
                    <a:pt x="65" y="101"/>
                    <a:pt x="64" y="101"/>
                  </a:cubicBezTo>
                  <a:cubicBezTo>
                    <a:pt x="64" y="102"/>
                    <a:pt x="63" y="102"/>
                    <a:pt x="63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61" y="104"/>
                    <a:pt x="61" y="105"/>
                    <a:pt x="60" y="105"/>
                  </a:cubicBezTo>
                  <a:cubicBezTo>
                    <a:pt x="59" y="106"/>
                    <a:pt x="59" y="107"/>
                    <a:pt x="58" y="107"/>
                  </a:cubicBezTo>
                  <a:cubicBezTo>
                    <a:pt x="58" y="108"/>
                    <a:pt x="57" y="108"/>
                    <a:pt x="57" y="109"/>
                  </a:cubicBezTo>
                  <a:cubicBezTo>
                    <a:pt x="57" y="109"/>
                    <a:pt x="56" y="110"/>
                    <a:pt x="56" y="110"/>
                  </a:cubicBezTo>
                  <a:cubicBezTo>
                    <a:pt x="55" y="111"/>
                    <a:pt x="55" y="111"/>
                    <a:pt x="55" y="112"/>
                  </a:cubicBezTo>
                  <a:cubicBezTo>
                    <a:pt x="54" y="112"/>
                    <a:pt x="54" y="113"/>
                    <a:pt x="54" y="113"/>
                  </a:cubicBezTo>
                  <a:cubicBezTo>
                    <a:pt x="53" y="114"/>
                    <a:pt x="52" y="115"/>
                    <a:pt x="52" y="116"/>
                  </a:cubicBezTo>
                  <a:cubicBezTo>
                    <a:pt x="52" y="116"/>
                    <a:pt x="51" y="117"/>
                    <a:pt x="51" y="117"/>
                  </a:cubicBezTo>
                  <a:cubicBezTo>
                    <a:pt x="51" y="118"/>
                    <a:pt x="50" y="119"/>
                    <a:pt x="50" y="119"/>
                  </a:cubicBezTo>
                  <a:cubicBezTo>
                    <a:pt x="50" y="120"/>
                    <a:pt x="49" y="120"/>
                    <a:pt x="49" y="121"/>
                  </a:cubicBezTo>
                  <a:cubicBezTo>
                    <a:pt x="49" y="122"/>
                    <a:pt x="48" y="123"/>
                    <a:pt x="48" y="124"/>
                  </a:cubicBezTo>
                  <a:cubicBezTo>
                    <a:pt x="48" y="124"/>
                    <a:pt x="47" y="125"/>
                    <a:pt x="47" y="125"/>
                  </a:cubicBezTo>
                  <a:cubicBezTo>
                    <a:pt x="47" y="126"/>
                    <a:pt x="47" y="127"/>
                    <a:pt x="46" y="128"/>
                  </a:cubicBezTo>
                  <a:cubicBezTo>
                    <a:pt x="46" y="128"/>
                    <a:pt x="46" y="129"/>
                    <a:pt x="46" y="129"/>
                  </a:cubicBezTo>
                  <a:cubicBezTo>
                    <a:pt x="45" y="130"/>
                    <a:pt x="45" y="131"/>
                    <a:pt x="45" y="132"/>
                  </a:cubicBezTo>
                  <a:cubicBezTo>
                    <a:pt x="45" y="132"/>
                    <a:pt x="45" y="132"/>
                    <a:pt x="45" y="133"/>
                  </a:cubicBezTo>
                  <a:cubicBezTo>
                    <a:pt x="44" y="134"/>
                    <a:pt x="44" y="135"/>
                    <a:pt x="44" y="136"/>
                  </a:cubicBezTo>
                  <a:cubicBezTo>
                    <a:pt x="44" y="137"/>
                    <a:pt x="44" y="137"/>
                    <a:pt x="44" y="138"/>
                  </a:cubicBezTo>
                  <a:cubicBezTo>
                    <a:pt x="43" y="139"/>
                    <a:pt x="43" y="140"/>
                    <a:pt x="43" y="141"/>
                  </a:cubicBezTo>
                  <a:cubicBezTo>
                    <a:pt x="43" y="141"/>
                    <a:pt x="43" y="141"/>
                    <a:pt x="43" y="142"/>
                  </a:cubicBezTo>
                  <a:cubicBezTo>
                    <a:pt x="43" y="143"/>
                    <a:pt x="43" y="144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7"/>
                    <a:pt x="43" y="149"/>
                    <a:pt x="43" y="150"/>
                  </a:cubicBezTo>
                  <a:cubicBezTo>
                    <a:pt x="43" y="150"/>
                    <a:pt x="43" y="151"/>
                    <a:pt x="43" y="151"/>
                  </a:cubicBezTo>
                  <a:cubicBezTo>
                    <a:pt x="43" y="152"/>
                    <a:pt x="43" y="153"/>
                    <a:pt x="43" y="154"/>
                  </a:cubicBezTo>
                  <a:cubicBezTo>
                    <a:pt x="43" y="155"/>
                    <a:pt x="43" y="155"/>
                    <a:pt x="43" y="155"/>
                  </a:cubicBezTo>
                  <a:cubicBezTo>
                    <a:pt x="43" y="157"/>
                    <a:pt x="43" y="158"/>
                    <a:pt x="44" y="160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2"/>
                    <a:pt x="44" y="163"/>
                    <a:pt x="44" y="164"/>
                  </a:cubicBezTo>
                  <a:cubicBezTo>
                    <a:pt x="45" y="164"/>
                    <a:pt x="45" y="165"/>
                    <a:pt x="45" y="165"/>
                  </a:cubicBezTo>
                  <a:cubicBezTo>
                    <a:pt x="45" y="167"/>
                    <a:pt x="46" y="168"/>
                    <a:pt x="46" y="170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47" y="171"/>
                    <a:pt x="47" y="172"/>
                    <a:pt x="48" y="174"/>
                  </a:cubicBezTo>
                  <a:cubicBezTo>
                    <a:pt x="48" y="174"/>
                    <a:pt x="48" y="175"/>
                    <a:pt x="48" y="175"/>
                  </a:cubicBezTo>
                  <a:cubicBezTo>
                    <a:pt x="49" y="176"/>
                    <a:pt x="49" y="177"/>
                    <a:pt x="50" y="179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2" y="182"/>
                    <a:pt x="53" y="184"/>
                  </a:cubicBezTo>
                  <a:cubicBezTo>
                    <a:pt x="53" y="185"/>
                    <a:pt x="53" y="185"/>
                    <a:pt x="53" y="185"/>
                  </a:cubicBezTo>
                  <a:cubicBezTo>
                    <a:pt x="54" y="186"/>
                    <a:pt x="55" y="187"/>
                    <a:pt x="56" y="188"/>
                  </a:cubicBezTo>
                  <a:cubicBezTo>
                    <a:pt x="56" y="189"/>
                    <a:pt x="56" y="189"/>
                    <a:pt x="57" y="190"/>
                  </a:cubicBezTo>
                  <a:cubicBezTo>
                    <a:pt x="58" y="191"/>
                    <a:pt x="59" y="192"/>
                    <a:pt x="60" y="194"/>
                  </a:cubicBezTo>
                  <a:cubicBezTo>
                    <a:pt x="61" y="195"/>
                    <a:pt x="62" y="196"/>
                    <a:pt x="63" y="198"/>
                  </a:cubicBezTo>
                  <a:cubicBezTo>
                    <a:pt x="63" y="198"/>
                    <a:pt x="64" y="198"/>
                    <a:pt x="64" y="199"/>
                  </a:cubicBezTo>
                  <a:cubicBezTo>
                    <a:pt x="65" y="200"/>
                    <a:pt x="66" y="201"/>
                    <a:pt x="67" y="201"/>
                  </a:cubicBezTo>
                  <a:cubicBezTo>
                    <a:pt x="67" y="202"/>
                    <a:pt x="67" y="202"/>
                    <a:pt x="68" y="203"/>
                  </a:cubicBezTo>
                  <a:cubicBezTo>
                    <a:pt x="69" y="203"/>
                    <a:pt x="69" y="204"/>
                    <a:pt x="70" y="205"/>
                  </a:cubicBezTo>
                  <a:cubicBezTo>
                    <a:pt x="71" y="205"/>
                    <a:pt x="71" y="206"/>
                    <a:pt x="72" y="206"/>
                  </a:cubicBezTo>
                  <a:cubicBezTo>
                    <a:pt x="72" y="207"/>
                    <a:pt x="73" y="207"/>
                    <a:pt x="74" y="208"/>
                  </a:cubicBezTo>
                  <a:cubicBezTo>
                    <a:pt x="74" y="208"/>
                    <a:pt x="75" y="209"/>
                    <a:pt x="75" y="209"/>
                  </a:cubicBezTo>
                  <a:cubicBezTo>
                    <a:pt x="76" y="210"/>
                    <a:pt x="77" y="210"/>
                    <a:pt x="78" y="211"/>
                  </a:cubicBezTo>
                  <a:cubicBezTo>
                    <a:pt x="78" y="211"/>
                    <a:pt x="79" y="212"/>
                    <a:pt x="79" y="212"/>
                  </a:cubicBezTo>
                  <a:cubicBezTo>
                    <a:pt x="80" y="213"/>
                    <a:pt x="81" y="213"/>
                    <a:pt x="81" y="214"/>
                  </a:cubicBezTo>
                  <a:cubicBezTo>
                    <a:pt x="82" y="214"/>
                    <a:pt x="83" y="215"/>
                    <a:pt x="83" y="215"/>
                  </a:cubicBezTo>
                  <a:cubicBezTo>
                    <a:pt x="84" y="215"/>
                    <a:pt x="85" y="216"/>
                    <a:pt x="85" y="216"/>
                  </a:cubicBezTo>
                  <a:cubicBezTo>
                    <a:pt x="86" y="217"/>
                    <a:pt x="87" y="217"/>
                    <a:pt x="88" y="217"/>
                  </a:cubicBezTo>
                  <a:cubicBezTo>
                    <a:pt x="88" y="218"/>
                    <a:pt x="89" y="218"/>
                    <a:pt x="89" y="219"/>
                  </a:cubicBezTo>
                  <a:cubicBezTo>
                    <a:pt x="90" y="219"/>
                    <a:pt x="91" y="219"/>
                    <a:pt x="92" y="220"/>
                  </a:cubicBezTo>
                  <a:cubicBezTo>
                    <a:pt x="92" y="220"/>
                    <a:pt x="93" y="220"/>
                    <a:pt x="94" y="221"/>
                  </a:cubicBezTo>
                  <a:cubicBezTo>
                    <a:pt x="94" y="221"/>
                    <a:pt x="95" y="221"/>
                    <a:pt x="96" y="222"/>
                  </a:cubicBezTo>
                  <a:cubicBezTo>
                    <a:pt x="97" y="222"/>
                    <a:pt x="97" y="222"/>
                    <a:pt x="98" y="222"/>
                  </a:cubicBezTo>
                  <a:cubicBezTo>
                    <a:pt x="99" y="223"/>
                    <a:pt x="100" y="223"/>
                    <a:pt x="100" y="224"/>
                  </a:cubicBezTo>
                  <a:cubicBezTo>
                    <a:pt x="101" y="224"/>
                    <a:pt x="101" y="224"/>
                    <a:pt x="102" y="224"/>
                  </a:cubicBezTo>
                  <a:cubicBezTo>
                    <a:pt x="103" y="224"/>
                    <a:pt x="104" y="225"/>
                    <a:pt x="105" y="225"/>
                  </a:cubicBezTo>
                  <a:cubicBezTo>
                    <a:pt x="105" y="225"/>
                    <a:pt x="106" y="225"/>
                    <a:pt x="106" y="225"/>
                  </a:cubicBezTo>
                  <a:cubicBezTo>
                    <a:pt x="107" y="226"/>
                    <a:pt x="108" y="226"/>
                    <a:pt x="109" y="226"/>
                  </a:cubicBezTo>
                  <a:cubicBezTo>
                    <a:pt x="110" y="226"/>
                    <a:pt x="110" y="227"/>
                    <a:pt x="110" y="227"/>
                  </a:cubicBezTo>
                  <a:cubicBezTo>
                    <a:pt x="112" y="227"/>
                    <a:pt x="113" y="227"/>
                    <a:pt x="114" y="227"/>
                  </a:cubicBezTo>
                  <a:cubicBezTo>
                    <a:pt x="114" y="227"/>
                    <a:pt x="114" y="228"/>
                    <a:pt x="115" y="228"/>
                  </a:cubicBezTo>
                  <a:cubicBezTo>
                    <a:pt x="116" y="228"/>
                    <a:pt x="117" y="228"/>
                    <a:pt x="118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20" y="228"/>
                    <a:pt x="121" y="229"/>
                    <a:pt x="123" y="229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25" y="229"/>
                    <a:pt x="126" y="229"/>
                    <a:pt x="127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9" y="229"/>
                    <a:pt x="130" y="229"/>
                    <a:pt x="132" y="229"/>
                  </a:cubicBezTo>
                  <a:cubicBezTo>
                    <a:pt x="132" y="229"/>
                    <a:pt x="132" y="229"/>
                    <a:pt x="132" y="229"/>
                  </a:cubicBezTo>
                  <a:cubicBezTo>
                    <a:pt x="133" y="229"/>
                    <a:pt x="135" y="229"/>
                    <a:pt x="136" y="229"/>
                  </a:cubicBezTo>
                  <a:cubicBezTo>
                    <a:pt x="136" y="229"/>
                    <a:pt x="136" y="229"/>
                    <a:pt x="136" y="229"/>
                  </a:cubicBezTo>
                  <a:cubicBezTo>
                    <a:pt x="138" y="229"/>
                    <a:pt x="139" y="229"/>
                    <a:pt x="140" y="228"/>
                  </a:cubicBezTo>
                  <a:cubicBezTo>
                    <a:pt x="141" y="228"/>
                    <a:pt x="141" y="228"/>
                    <a:pt x="141" y="228"/>
                  </a:cubicBezTo>
                  <a:cubicBezTo>
                    <a:pt x="142" y="228"/>
                    <a:pt x="143" y="228"/>
                    <a:pt x="145" y="228"/>
                  </a:cubicBezTo>
                  <a:cubicBezTo>
                    <a:pt x="145" y="228"/>
                    <a:pt x="145" y="228"/>
                    <a:pt x="145" y="228"/>
                  </a:cubicBezTo>
                  <a:cubicBezTo>
                    <a:pt x="146" y="227"/>
                    <a:pt x="148" y="227"/>
                    <a:pt x="149" y="227"/>
                  </a:cubicBezTo>
                  <a:cubicBezTo>
                    <a:pt x="149" y="227"/>
                    <a:pt x="149" y="227"/>
                    <a:pt x="149" y="227"/>
                  </a:cubicBezTo>
                  <a:cubicBezTo>
                    <a:pt x="151" y="226"/>
                    <a:pt x="152" y="226"/>
                    <a:pt x="153" y="226"/>
                  </a:cubicBezTo>
                  <a:cubicBezTo>
                    <a:pt x="154" y="226"/>
                    <a:pt x="154" y="226"/>
                    <a:pt x="154" y="226"/>
                  </a:cubicBezTo>
                  <a:cubicBezTo>
                    <a:pt x="155" y="225"/>
                    <a:pt x="156" y="225"/>
                    <a:pt x="158" y="224"/>
                  </a:cubicBezTo>
                  <a:cubicBezTo>
                    <a:pt x="158" y="224"/>
                    <a:pt x="158" y="224"/>
                    <a:pt x="158" y="224"/>
                  </a:cubicBezTo>
                  <a:cubicBezTo>
                    <a:pt x="159" y="224"/>
                    <a:pt x="160" y="223"/>
                    <a:pt x="162" y="223"/>
                  </a:cubicBezTo>
                  <a:cubicBezTo>
                    <a:pt x="162" y="223"/>
                    <a:pt x="162" y="223"/>
                    <a:pt x="162" y="223"/>
                  </a:cubicBezTo>
                  <a:cubicBezTo>
                    <a:pt x="167" y="220"/>
                    <a:pt x="172" y="217"/>
                    <a:pt x="177" y="213"/>
                  </a:cubicBezTo>
                  <a:cubicBezTo>
                    <a:pt x="177" y="213"/>
                    <a:pt x="177" y="213"/>
                    <a:pt x="177" y="213"/>
                  </a:cubicBezTo>
                  <a:cubicBezTo>
                    <a:pt x="179" y="212"/>
                    <a:pt x="180" y="211"/>
                    <a:pt x="181" y="210"/>
                  </a:cubicBezTo>
                  <a:cubicBezTo>
                    <a:pt x="181" y="210"/>
                    <a:pt x="181" y="210"/>
                    <a:pt x="181" y="210"/>
                  </a:cubicBezTo>
                  <a:cubicBezTo>
                    <a:pt x="182" y="209"/>
                    <a:pt x="183" y="208"/>
                    <a:pt x="185" y="207"/>
                  </a:cubicBezTo>
                  <a:cubicBezTo>
                    <a:pt x="185" y="207"/>
                    <a:pt x="185" y="207"/>
                    <a:pt x="185" y="207"/>
                  </a:cubicBezTo>
                  <a:cubicBezTo>
                    <a:pt x="186" y="206"/>
                    <a:pt x="187" y="205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9" y="203"/>
                    <a:pt x="189" y="202"/>
                    <a:pt x="190" y="202"/>
                  </a:cubicBezTo>
                  <a:cubicBezTo>
                    <a:pt x="238" y="178"/>
                    <a:pt x="249" y="119"/>
                    <a:pt x="216" y="7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6" name="Freeform 101"/>
            <p:cNvSpPr>
              <a:spLocks noChangeArrowheads="1"/>
            </p:cNvSpPr>
            <p:nvPr/>
          </p:nvSpPr>
          <p:spPr bwMode="auto">
            <a:xfrm>
              <a:off x="2636838" y="2622551"/>
              <a:ext cx="863600" cy="835025"/>
            </a:xfrm>
            <a:custGeom>
              <a:avLst/>
              <a:gdLst>
                <a:gd name="T0" fmla="*/ 85 w 230"/>
                <a:gd name="T1" fmla="*/ 68 h 222"/>
                <a:gd name="T2" fmla="*/ 41 w 230"/>
                <a:gd name="T3" fmla="*/ 174 h 222"/>
                <a:gd name="T4" fmla="*/ 172 w 230"/>
                <a:gd name="T5" fmla="*/ 182 h 222"/>
                <a:gd name="T6" fmla="*/ 198 w 230"/>
                <a:gd name="T7" fmla="*/ 54 h 222"/>
                <a:gd name="T8" fmla="*/ 85 w 230"/>
                <a:gd name="T9" fmla="*/ 6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2">
                  <a:moveTo>
                    <a:pt x="85" y="68"/>
                  </a:moveTo>
                  <a:cubicBezTo>
                    <a:pt x="41" y="64"/>
                    <a:pt x="0" y="123"/>
                    <a:pt x="41" y="174"/>
                  </a:cubicBezTo>
                  <a:cubicBezTo>
                    <a:pt x="76" y="217"/>
                    <a:pt x="136" y="222"/>
                    <a:pt x="172" y="182"/>
                  </a:cubicBezTo>
                  <a:cubicBezTo>
                    <a:pt x="220" y="158"/>
                    <a:pt x="230" y="99"/>
                    <a:pt x="198" y="54"/>
                  </a:cubicBezTo>
                  <a:cubicBezTo>
                    <a:pt x="160" y="0"/>
                    <a:pt x="92" y="25"/>
                    <a:pt x="85" y="68"/>
                  </a:cubicBezTo>
                </a:path>
              </a:pathLst>
            </a:custGeom>
            <a:solidFill>
              <a:srgbClr val="74A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7" name="Freeform 102"/>
            <p:cNvSpPr>
              <a:spLocks noChangeArrowheads="1"/>
            </p:cNvSpPr>
            <p:nvPr/>
          </p:nvSpPr>
          <p:spPr bwMode="auto">
            <a:xfrm>
              <a:off x="2895601" y="2546351"/>
              <a:ext cx="206375" cy="225425"/>
            </a:xfrm>
            <a:custGeom>
              <a:avLst/>
              <a:gdLst>
                <a:gd name="T0" fmla="*/ 14 w 55"/>
                <a:gd name="T1" fmla="*/ 18 h 60"/>
                <a:gd name="T2" fmla="*/ 52 w 55"/>
                <a:gd name="T3" fmla="*/ 1 h 60"/>
                <a:gd name="T4" fmla="*/ 41 w 55"/>
                <a:gd name="T5" fmla="*/ 42 h 60"/>
                <a:gd name="T6" fmla="*/ 3 w 55"/>
                <a:gd name="T7" fmla="*/ 59 h 60"/>
                <a:gd name="T8" fmla="*/ 14 w 55"/>
                <a:gd name="T9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0">
                  <a:moveTo>
                    <a:pt x="14" y="18"/>
                  </a:moveTo>
                  <a:cubicBezTo>
                    <a:pt x="24" y="6"/>
                    <a:pt x="39" y="0"/>
                    <a:pt x="52" y="1"/>
                  </a:cubicBezTo>
                  <a:cubicBezTo>
                    <a:pt x="55" y="14"/>
                    <a:pt x="52" y="29"/>
                    <a:pt x="41" y="42"/>
                  </a:cubicBezTo>
                  <a:cubicBezTo>
                    <a:pt x="31" y="54"/>
                    <a:pt x="17" y="60"/>
                    <a:pt x="3" y="59"/>
                  </a:cubicBezTo>
                  <a:cubicBezTo>
                    <a:pt x="0" y="46"/>
                    <a:pt x="3" y="30"/>
                    <a:pt x="14" y="18"/>
                  </a:cubicBezTo>
                  <a:close/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8" name="Freeform 103"/>
            <p:cNvSpPr>
              <a:spLocks noChangeArrowheads="1"/>
            </p:cNvSpPr>
            <p:nvPr/>
          </p:nvSpPr>
          <p:spPr bwMode="auto">
            <a:xfrm>
              <a:off x="2840038" y="2579688"/>
              <a:ext cx="115888" cy="298450"/>
            </a:xfrm>
            <a:custGeom>
              <a:avLst/>
              <a:gdLst>
                <a:gd name="T0" fmla="*/ 16 w 31"/>
                <a:gd name="T1" fmla="*/ 0 h 79"/>
                <a:gd name="T2" fmla="*/ 4 w 31"/>
                <a:gd name="T3" fmla="*/ 1 h 79"/>
                <a:gd name="T4" fmla="*/ 31 w 31"/>
                <a:gd name="T5" fmla="*/ 79 h 79"/>
                <a:gd name="T6" fmla="*/ 16 w 31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79">
                  <a:moveTo>
                    <a:pt x="16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7"/>
                    <a:pt x="31" y="79"/>
                  </a:cubicBezTo>
                  <a:cubicBezTo>
                    <a:pt x="31" y="79"/>
                    <a:pt x="6" y="26"/>
                    <a:pt x="16" y="0"/>
                  </a:cubicBezTo>
                </a:path>
              </a:pathLst>
            </a:custGeom>
            <a:solidFill>
              <a:srgbClr val="693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9" name="Freeform 104"/>
            <p:cNvSpPr>
              <a:spLocks noChangeArrowheads="1"/>
            </p:cNvSpPr>
            <p:nvPr/>
          </p:nvSpPr>
          <p:spPr bwMode="auto">
            <a:xfrm>
              <a:off x="2570163" y="2757488"/>
              <a:ext cx="349250" cy="195263"/>
            </a:xfrm>
            <a:custGeom>
              <a:avLst/>
              <a:gdLst>
                <a:gd name="T0" fmla="*/ 43 w 93"/>
                <a:gd name="T1" fmla="*/ 4 h 52"/>
                <a:gd name="T2" fmla="*/ 93 w 93"/>
                <a:gd name="T3" fmla="*/ 17 h 52"/>
                <a:gd name="T4" fmla="*/ 51 w 93"/>
                <a:gd name="T5" fmla="*/ 48 h 52"/>
                <a:gd name="T6" fmla="*/ 0 w 93"/>
                <a:gd name="T7" fmla="*/ 34 h 52"/>
                <a:gd name="T8" fmla="*/ 43 w 93"/>
                <a:gd name="T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52">
                  <a:moveTo>
                    <a:pt x="43" y="4"/>
                  </a:moveTo>
                  <a:cubicBezTo>
                    <a:pt x="62" y="0"/>
                    <a:pt x="81" y="6"/>
                    <a:pt x="93" y="17"/>
                  </a:cubicBezTo>
                  <a:cubicBezTo>
                    <a:pt x="86" y="32"/>
                    <a:pt x="70" y="44"/>
                    <a:pt x="51" y="48"/>
                  </a:cubicBezTo>
                  <a:cubicBezTo>
                    <a:pt x="31" y="52"/>
                    <a:pt x="12" y="46"/>
                    <a:pt x="0" y="34"/>
                  </a:cubicBezTo>
                  <a:cubicBezTo>
                    <a:pt x="7" y="19"/>
                    <a:pt x="23" y="7"/>
                    <a:pt x="43" y="4"/>
                  </a:cubicBezTo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0" name="Freeform 105"/>
            <p:cNvSpPr>
              <a:spLocks noChangeArrowheads="1"/>
            </p:cNvSpPr>
            <p:nvPr/>
          </p:nvSpPr>
          <p:spPr bwMode="auto">
            <a:xfrm>
              <a:off x="2633663" y="2768601"/>
              <a:ext cx="131763" cy="44450"/>
            </a:xfrm>
            <a:custGeom>
              <a:avLst/>
              <a:gdLst>
                <a:gd name="T0" fmla="*/ 35 w 35"/>
                <a:gd name="T1" fmla="*/ 0 h 12"/>
                <a:gd name="T2" fmla="*/ 26 w 35"/>
                <a:gd name="T3" fmla="*/ 1 h 12"/>
                <a:gd name="T4" fmla="*/ 0 w 35"/>
                <a:gd name="T5" fmla="*/ 12 h 12"/>
                <a:gd name="T6" fmla="*/ 0 w 35"/>
                <a:gd name="T7" fmla="*/ 12 h 12"/>
                <a:gd name="T8" fmla="*/ 26 w 35"/>
                <a:gd name="T9" fmla="*/ 1 h 12"/>
                <a:gd name="T10" fmla="*/ 35 w 35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2">
                  <a:moveTo>
                    <a:pt x="35" y="0"/>
                  </a:moveTo>
                  <a:cubicBezTo>
                    <a:pt x="32" y="0"/>
                    <a:pt x="29" y="0"/>
                    <a:pt x="26" y="1"/>
                  </a:cubicBezTo>
                  <a:cubicBezTo>
                    <a:pt x="16" y="2"/>
                    <a:pt x="7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6"/>
                    <a:pt x="16" y="2"/>
                    <a:pt x="26" y="1"/>
                  </a:cubicBezTo>
                  <a:cubicBezTo>
                    <a:pt x="29" y="0"/>
                    <a:pt x="32" y="0"/>
                    <a:pt x="35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1" name="Freeform 106"/>
            <p:cNvSpPr>
              <a:spLocks noEditPoints="1" noChangeArrowheads="1"/>
            </p:cNvSpPr>
            <p:nvPr/>
          </p:nvSpPr>
          <p:spPr bwMode="auto">
            <a:xfrm>
              <a:off x="2735263" y="3160713"/>
              <a:ext cx="141288" cy="190500"/>
            </a:xfrm>
            <a:custGeom>
              <a:avLst/>
              <a:gdLst>
                <a:gd name="T0" fmla="*/ 15 w 38"/>
                <a:gd name="T1" fmla="*/ 31 h 51"/>
                <a:gd name="T2" fmla="*/ 38 w 38"/>
                <a:gd name="T3" fmla="*/ 51 h 51"/>
                <a:gd name="T4" fmla="*/ 15 w 38"/>
                <a:gd name="T5" fmla="*/ 31 h 51"/>
                <a:gd name="T6" fmla="*/ 15 w 38"/>
                <a:gd name="T7" fmla="*/ 31 h 51"/>
                <a:gd name="T8" fmla="*/ 15 w 38"/>
                <a:gd name="T9" fmla="*/ 31 h 51"/>
                <a:gd name="T10" fmla="*/ 15 w 38"/>
                <a:gd name="T11" fmla="*/ 31 h 51"/>
                <a:gd name="T12" fmla="*/ 0 w 38"/>
                <a:gd name="T13" fmla="*/ 0 h 51"/>
                <a:gd name="T14" fmla="*/ 15 w 38"/>
                <a:gd name="T15" fmla="*/ 31 h 51"/>
                <a:gd name="T16" fmla="*/ 0 w 38"/>
                <a:gd name="T17" fmla="*/ 0 h 51"/>
                <a:gd name="T18" fmla="*/ 0 w 38"/>
                <a:gd name="T19" fmla="*/ 0 h 51"/>
                <a:gd name="T20" fmla="*/ 0 w 38"/>
                <a:gd name="T21" fmla="*/ 0 h 51"/>
                <a:gd name="T22" fmla="*/ 0 w 38"/>
                <a:gd name="T23" fmla="*/ 0 h 51"/>
                <a:gd name="T24" fmla="*/ 0 w 38"/>
                <a:gd name="T25" fmla="*/ 0 h 51"/>
                <a:gd name="T26" fmla="*/ 0 w 38"/>
                <a:gd name="T27" fmla="*/ 0 h 51"/>
                <a:gd name="T28" fmla="*/ 0 w 38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1">
                  <a:moveTo>
                    <a:pt x="15" y="31"/>
                  </a:moveTo>
                  <a:cubicBezTo>
                    <a:pt x="22" y="39"/>
                    <a:pt x="30" y="46"/>
                    <a:pt x="38" y="51"/>
                  </a:cubicBezTo>
                  <a:cubicBezTo>
                    <a:pt x="30" y="46"/>
                    <a:pt x="22" y="39"/>
                    <a:pt x="15" y="31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0" y="0"/>
                  </a:moveTo>
                  <a:cubicBezTo>
                    <a:pt x="2" y="10"/>
                    <a:pt x="7" y="21"/>
                    <a:pt x="15" y="31"/>
                  </a:cubicBezTo>
                  <a:cubicBezTo>
                    <a:pt x="7" y="21"/>
                    <a:pt x="2" y="1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2" name="Freeform 107"/>
            <p:cNvSpPr>
              <a:spLocks noChangeArrowheads="1"/>
            </p:cNvSpPr>
            <p:nvPr/>
          </p:nvSpPr>
          <p:spPr bwMode="auto">
            <a:xfrm>
              <a:off x="2711451" y="2878138"/>
              <a:ext cx="563563" cy="530225"/>
            </a:xfrm>
            <a:custGeom>
              <a:avLst/>
              <a:gdLst>
                <a:gd name="T0" fmla="*/ 60 w 150"/>
                <a:gd name="T1" fmla="*/ 0 h 141"/>
                <a:gd name="T2" fmla="*/ 38 w 150"/>
                <a:gd name="T3" fmla="*/ 5 h 141"/>
                <a:gd name="T4" fmla="*/ 30 w 150"/>
                <a:gd name="T5" fmla="*/ 10 h 141"/>
                <a:gd name="T6" fmla="*/ 6 w 150"/>
                <a:gd name="T7" fmla="*/ 75 h 141"/>
                <a:gd name="T8" fmla="*/ 6 w 150"/>
                <a:gd name="T9" fmla="*/ 75 h 141"/>
                <a:gd name="T10" fmla="*/ 6 w 150"/>
                <a:gd name="T11" fmla="*/ 75 h 141"/>
                <a:gd name="T12" fmla="*/ 6 w 150"/>
                <a:gd name="T13" fmla="*/ 75 h 141"/>
                <a:gd name="T14" fmla="*/ 6 w 150"/>
                <a:gd name="T15" fmla="*/ 75 h 141"/>
                <a:gd name="T16" fmla="*/ 21 w 150"/>
                <a:gd name="T17" fmla="*/ 106 h 141"/>
                <a:gd name="T18" fmla="*/ 21 w 150"/>
                <a:gd name="T19" fmla="*/ 106 h 141"/>
                <a:gd name="T20" fmla="*/ 21 w 150"/>
                <a:gd name="T21" fmla="*/ 106 h 141"/>
                <a:gd name="T22" fmla="*/ 21 w 150"/>
                <a:gd name="T23" fmla="*/ 106 h 141"/>
                <a:gd name="T24" fmla="*/ 21 w 150"/>
                <a:gd name="T25" fmla="*/ 106 h 141"/>
                <a:gd name="T26" fmla="*/ 44 w 150"/>
                <a:gd name="T27" fmla="*/ 126 h 141"/>
                <a:gd name="T28" fmla="*/ 92 w 150"/>
                <a:gd name="T29" fmla="*/ 141 h 141"/>
                <a:gd name="T30" fmla="*/ 150 w 150"/>
                <a:gd name="T31" fmla="*/ 116 h 141"/>
                <a:gd name="T32" fmla="*/ 61 w 150"/>
                <a:gd name="T33" fmla="*/ 0 h 141"/>
                <a:gd name="T34" fmla="*/ 60 w 150"/>
                <a:gd name="T3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0" h="141">
                  <a:moveTo>
                    <a:pt x="60" y="0"/>
                  </a:moveTo>
                  <a:cubicBezTo>
                    <a:pt x="53" y="0"/>
                    <a:pt x="45" y="2"/>
                    <a:pt x="38" y="5"/>
                  </a:cubicBezTo>
                  <a:cubicBezTo>
                    <a:pt x="35" y="7"/>
                    <a:pt x="33" y="9"/>
                    <a:pt x="30" y="10"/>
                  </a:cubicBezTo>
                  <a:cubicBezTo>
                    <a:pt x="11" y="24"/>
                    <a:pt x="0" y="48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8" y="85"/>
                    <a:pt x="13" y="9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8" y="114"/>
                    <a:pt x="36" y="121"/>
                    <a:pt x="44" y="126"/>
                  </a:cubicBezTo>
                  <a:cubicBezTo>
                    <a:pt x="59" y="136"/>
                    <a:pt x="75" y="141"/>
                    <a:pt x="92" y="141"/>
                  </a:cubicBezTo>
                  <a:cubicBezTo>
                    <a:pt x="113" y="141"/>
                    <a:pt x="133" y="133"/>
                    <a:pt x="150" y="11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0" y="0"/>
                  </a:cubicBezTo>
                </a:path>
              </a:pathLst>
            </a:custGeom>
            <a:solidFill>
              <a:srgbClr val="639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3" name="Freeform 108"/>
            <p:cNvSpPr>
              <a:spLocks noEditPoints="1" noChangeArrowheads="1"/>
            </p:cNvSpPr>
            <p:nvPr/>
          </p:nvSpPr>
          <p:spPr bwMode="auto">
            <a:xfrm>
              <a:off x="2760663" y="2927351"/>
              <a:ext cx="41275" cy="11113"/>
            </a:xfrm>
            <a:custGeom>
              <a:avLst/>
              <a:gdLst>
                <a:gd name="T0" fmla="*/ 11 w 11"/>
                <a:gd name="T1" fmla="*/ 0 h 3"/>
                <a:gd name="T2" fmla="*/ 0 w 11"/>
                <a:gd name="T3" fmla="*/ 3 h 3"/>
                <a:gd name="T4" fmla="*/ 11 w 11"/>
                <a:gd name="T5" fmla="*/ 0 h 3"/>
                <a:gd name="T6" fmla="*/ 11 w 11"/>
                <a:gd name="T7" fmla="*/ 0 h 3"/>
                <a:gd name="T8" fmla="*/ 11 w 11"/>
                <a:gd name="T9" fmla="*/ 0 h 3"/>
                <a:gd name="T10" fmla="*/ 11 w 1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7" y="1"/>
                    <a:pt x="4" y="2"/>
                    <a:pt x="0" y="3"/>
                  </a:cubicBezTo>
                  <a:cubicBezTo>
                    <a:pt x="4" y="2"/>
                    <a:pt x="7" y="1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4" name="Freeform 109"/>
            <p:cNvSpPr>
              <a:spLocks noChangeArrowheads="1"/>
            </p:cNvSpPr>
            <p:nvPr/>
          </p:nvSpPr>
          <p:spPr bwMode="auto">
            <a:xfrm>
              <a:off x="2570163" y="2768601"/>
              <a:ext cx="341313" cy="173038"/>
            </a:xfrm>
            <a:custGeom>
              <a:avLst/>
              <a:gdLst>
                <a:gd name="T0" fmla="*/ 54 w 91"/>
                <a:gd name="T1" fmla="*/ 0 h 46"/>
                <a:gd name="T2" fmla="*/ 52 w 91"/>
                <a:gd name="T3" fmla="*/ 0 h 46"/>
                <a:gd name="T4" fmla="*/ 43 w 91"/>
                <a:gd name="T5" fmla="*/ 1 h 46"/>
                <a:gd name="T6" fmla="*/ 17 w 91"/>
                <a:gd name="T7" fmla="*/ 12 h 46"/>
                <a:gd name="T8" fmla="*/ 0 w 91"/>
                <a:gd name="T9" fmla="*/ 31 h 46"/>
                <a:gd name="T10" fmla="*/ 39 w 91"/>
                <a:gd name="T11" fmla="*/ 46 h 46"/>
                <a:gd name="T12" fmla="*/ 51 w 91"/>
                <a:gd name="T13" fmla="*/ 45 h 46"/>
                <a:gd name="T14" fmla="*/ 51 w 91"/>
                <a:gd name="T15" fmla="*/ 45 h 46"/>
                <a:gd name="T16" fmla="*/ 62 w 91"/>
                <a:gd name="T17" fmla="*/ 42 h 46"/>
                <a:gd name="T18" fmla="*/ 62 w 91"/>
                <a:gd name="T19" fmla="*/ 42 h 46"/>
                <a:gd name="T20" fmla="*/ 62 w 91"/>
                <a:gd name="T21" fmla="*/ 42 h 46"/>
                <a:gd name="T22" fmla="*/ 68 w 91"/>
                <a:gd name="T23" fmla="*/ 39 h 46"/>
                <a:gd name="T24" fmla="*/ 68 w 91"/>
                <a:gd name="T25" fmla="*/ 39 h 46"/>
                <a:gd name="T26" fmla="*/ 76 w 91"/>
                <a:gd name="T27" fmla="*/ 34 h 46"/>
                <a:gd name="T28" fmla="*/ 76 w 91"/>
                <a:gd name="T29" fmla="*/ 34 h 46"/>
                <a:gd name="T30" fmla="*/ 91 w 91"/>
                <a:gd name="T31" fmla="*/ 19 h 46"/>
                <a:gd name="T32" fmla="*/ 81 w 91"/>
                <a:gd name="T33" fmla="*/ 6 h 46"/>
                <a:gd name="T34" fmla="*/ 54 w 91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46">
                  <a:moveTo>
                    <a:pt x="54" y="0"/>
                  </a:moveTo>
                  <a:cubicBezTo>
                    <a:pt x="53" y="0"/>
                    <a:pt x="53" y="0"/>
                    <a:pt x="52" y="0"/>
                  </a:cubicBezTo>
                  <a:cubicBezTo>
                    <a:pt x="49" y="0"/>
                    <a:pt x="46" y="0"/>
                    <a:pt x="43" y="1"/>
                  </a:cubicBezTo>
                  <a:cubicBezTo>
                    <a:pt x="33" y="2"/>
                    <a:pt x="24" y="6"/>
                    <a:pt x="17" y="12"/>
                  </a:cubicBezTo>
                  <a:cubicBezTo>
                    <a:pt x="9" y="17"/>
                    <a:pt x="4" y="24"/>
                    <a:pt x="0" y="31"/>
                  </a:cubicBezTo>
                  <a:cubicBezTo>
                    <a:pt x="10" y="41"/>
                    <a:pt x="24" y="46"/>
                    <a:pt x="39" y="46"/>
                  </a:cubicBezTo>
                  <a:cubicBezTo>
                    <a:pt x="43" y="46"/>
                    <a:pt x="47" y="46"/>
                    <a:pt x="51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5" y="44"/>
                    <a:pt x="58" y="43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4" y="41"/>
                    <a:pt x="66" y="40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1" y="38"/>
                    <a:pt x="73" y="36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2" y="30"/>
                    <a:pt x="87" y="25"/>
                    <a:pt x="91" y="19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3" y="2"/>
                    <a:pt x="64" y="0"/>
                    <a:pt x="54" y="0"/>
                  </a:cubicBezTo>
                </a:path>
              </a:pathLst>
            </a:custGeom>
            <a:solidFill>
              <a:srgbClr val="7CB6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97" name="组合 421"/>
          <p:cNvGrpSpPr/>
          <p:nvPr/>
        </p:nvGrpSpPr>
        <p:grpSpPr bwMode="auto">
          <a:xfrm>
            <a:off x="8131176" y="3684985"/>
            <a:ext cx="1001713" cy="1309688"/>
            <a:chOff x="9817101" y="3054351"/>
            <a:chExt cx="1528763" cy="1998662"/>
          </a:xfrm>
        </p:grpSpPr>
        <p:sp>
          <p:nvSpPr>
            <p:cNvPr id="4198" name="Freeform 220"/>
            <p:cNvSpPr>
              <a:spLocks noChangeArrowheads="1"/>
            </p:cNvSpPr>
            <p:nvPr/>
          </p:nvSpPr>
          <p:spPr bwMode="auto">
            <a:xfrm>
              <a:off x="9817101" y="3054351"/>
              <a:ext cx="1028700" cy="1606550"/>
            </a:xfrm>
            <a:custGeom>
              <a:avLst/>
              <a:gdLst>
                <a:gd name="T0" fmla="*/ 625 w 648"/>
                <a:gd name="T1" fmla="*/ 228 h 1012"/>
                <a:gd name="T2" fmla="*/ 648 w 648"/>
                <a:gd name="T3" fmla="*/ 0 h 1012"/>
                <a:gd name="T4" fmla="*/ 324 w 648"/>
                <a:gd name="T5" fmla="*/ 0 h 1012"/>
                <a:gd name="T6" fmla="*/ 0 w 648"/>
                <a:gd name="T7" fmla="*/ 0 h 1012"/>
                <a:gd name="T8" fmla="*/ 107 w 648"/>
                <a:gd name="T9" fmla="*/ 1012 h 1012"/>
                <a:gd name="T10" fmla="*/ 324 w 648"/>
                <a:gd name="T11" fmla="*/ 1012 h 1012"/>
                <a:gd name="T12" fmla="*/ 544 w 648"/>
                <a:gd name="T13" fmla="*/ 1012 h 1012"/>
                <a:gd name="T14" fmla="*/ 551 w 648"/>
                <a:gd name="T15" fmla="*/ 941 h 1012"/>
                <a:gd name="T16" fmla="*/ 568 w 648"/>
                <a:gd name="T17" fmla="*/ 780 h 1012"/>
                <a:gd name="T18" fmla="*/ 618 w 648"/>
                <a:gd name="T19" fmla="*/ 304 h 1012"/>
                <a:gd name="T20" fmla="*/ 625 w 648"/>
                <a:gd name="T21" fmla="*/ 228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1012">
                  <a:moveTo>
                    <a:pt x="625" y="228"/>
                  </a:moveTo>
                  <a:lnTo>
                    <a:pt x="648" y="0"/>
                  </a:lnTo>
                  <a:lnTo>
                    <a:pt x="324" y="0"/>
                  </a:lnTo>
                  <a:lnTo>
                    <a:pt x="0" y="0"/>
                  </a:lnTo>
                  <a:lnTo>
                    <a:pt x="107" y="1012"/>
                  </a:lnTo>
                  <a:lnTo>
                    <a:pt x="324" y="1012"/>
                  </a:lnTo>
                  <a:lnTo>
                    <a:pt x="544" y="1012"/>
                  </a:lnTo>
                  <a:lnTo>
                    <a:pt x="551" y="941"/>
                  </a:lnTo>
                  <a:lnTo>
                    <a:pt x="568" y="780"/>
                  </a:lnTo>
                  <a:lnTo>
                    <a:pt x="618" y="304"/>
                  </a:lnTo>
                  <a:lnTo>
                    <a:pt x="625" y="228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" name="Freeform 222"/>
            <p:cNvSpPr>
              <a:spLocks noEditPoints="1" noChangeArrowheads="1"/>
            </p:cNvSpPr>
            <p:nvPr/>
          </p:nvSpPr>
          <p:spPr bwMode="auto">
            <a:xfrm>
              <a:off x="9896476" y="3803651"/>
              <a:ext cx="1449388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4 h 308"/>
                <a:gd name="T4" fmla="*/ 47 w 386"/>
                <a:gd name="T5" fmla="*/ 308 h 308"/>
                <a:gd name="T6" fmla="*/ 386 w 386"/>
                <a:gd name="T7" fmla="*/ 196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4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cubicBezTo>
                    <a:pt x="91" y="234"/>
                    <a:pt x="91" y="234"/>
                    <a:pt x="91" y="2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" name="Freeform 223"/>
            <p:cNvSpPr>
              <a:spLocks noChangeArrowheads="1"/>
            </p:cNvSpPr>
            <p:nvPr/>
          </p:nvSpPr>
          <p:spPr bwMode="auto">
            <a:xfrm>
              <a:off x="10875963" y="456723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" name="Freeform 224"/>
            <p:cNvSpPr>
              <a:spLocks noChangeArrowheads="1"/>
            </p:cNvSpPr>
            <p:nvPr/>
          </p:nvSpPr>
          <p:spPr bwMode="auto">
            <a:xfrm>
              <a:off x="10768013" y="4605338"/>
              <a:ext cx="66675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0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" name="Freeform 225"/>
            <p:cNvSpPr>
              <a:spLocks noChangeArrowheads="1"/>
            </p:cNvSpPr>
            <p:nvPr/>
          </p:nvSpPr>
          <p:spPr bwMode="auto">
            <a:xfrm>
              <a:off x="10658476" y="4638676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" name="Freeform 226"/>
            <p:cNvSpPr>
              <a:spLocks noChangeArrowheads="1"/>
            </p:cNvSpPr>
            <p:nvPr/>
          </p:nvSpPr>
          <p:spPr bwMode="auto">
            <a:xfrm>
              <a:off x="11206163" y="445770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3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" name="Freeform 227"/>
            <p:cNvSpPr>
              <a:spLocks noChangeArrowheads="1"/>
            </p:cNvSpPr>
            <p:nvPr/>
          </p:nvSpPr>
          <p:spPr bwMode="auto">
            <a:xfrm>
              <a:off x="11098213" y="4495801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4 h 31"/>
                <a:gd name="T4" fmla="*/ 3 w 17"/>
                <a:gd name="T5" fmla="*/ 1 h 31"/>
                <a:gd name="T6" fmla="*/ 0 w 17"/>
                <a:gd name="T7" fmla="*/ 7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1"/>
                    <a:pt x="0" y="4"/>
                    <a:pt x="0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" name="Freeform 228"/>
            <p:cNvSpPr>
              <a:spLocks noChangeArrowheads="1"/>
            </p:cNvSpPr>
            <p:nvPr/>
          </p:nvSpPr>
          <p:spPr bwMode="auto">
            <a:xfrm>
              <a:off x="10988676" y="4529138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2"/>
                    <a:pt x="6" y="0"/>
                    <a:pt x="3" y="1"/>
                  </a:cubicBezTo>
                  <a:cubicBezTo>
                    <a:pt x="1" y="2"/>
                    <a:pt x="0" y="5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" name="Freeform 229"/>
            <p:cNvSpPr>
              <a:spLocks noChangeArrowheads="1"/>
            </p:cNvSpPr>
            <p:nvPr/>
          </p:nvSpPr>
          <p:spPr bwMode="auto">
            <a:xfrm>
              <a:off x="10548938" y="467677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" name="Freeform 230"/>
            <p:cNvSpPr>
              <a:spLocks noChangeArrowheads="1"/>
            </p:cNvSpPr>
            <p:nvPr/>
          </p:nvSpPr>
          <p:spPr bwMode="auto">
            <a:xfrm>
              <a:off x="10440988" y="471011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" name="Freeform 231"/>
            <p:cNvSpPr>
              <a:spLocks noChangeArrowheads="1"/>
            </p:cNvSpPr>
            <p:nvPr/>
          </p:nvSpPr>
          <p:spPr bwMode="auto">
            <a:xfrm>
              <a:off x="10331451" y="474821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" name="Freeform 232"/>
            <p:cNvSpPr>
              <a:spLocks noChangeArrowheads="1"/>
            </p:cNvSpPr>
            <p:nvPr/>
          </p:nvSpPr>
          <p:spPr bwMode="auto">
            <a:xfrm>
              <a:off x="10223501" y="4784726"/>
              <a:ext cx="66675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" name="Freeform 233"/>
            <p:cNvSpPr>
              <a:spLocks noChangeArrowheads="1"/>
            </p:cNvSpPr>
            <p:nvPr/>
          </p:nvSpPr>
          <p:spPr bwMode="auto">
            <a:xfrm>
              <a:off x="10113963" y="481965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1" name="Freeform 234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  <a:close/>
                </a:path>
              </a:pathLst>
            </a:custGeom>
            <a:solidFill>
              <a:srgbClr val="F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2" name="Freeform 235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3" name="Freeform 236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4" name="Freeform 237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5" name="Freeform 238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  <a:close/>
                </a:path>
              </a:pathLst>
            </a:custGeom>
            <a:solidFill>
              <a:srgbClr val="40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6" name="Freeform 239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7" name="Freeform 240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24 w 24"/>
                <a:gd name="T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8" name="Freeform 241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24 w 24"/>
                <a:gd name="T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9" name="Freeform 242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0" name="Freeform 243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1" name="Freeform 244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2 w 2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2" name="Freeform 245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2 w 2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3" name="Freeform 246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12 w 12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4" name="Freeform 247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12 w 12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5" name="Freeform 248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6" name="Freeform 249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7" name="Freeform 250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008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8" name="Freeform 251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9" name="Freeform 252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36B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0" name="Freeform 253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1" name="Freeform 254"/>
            <p:cNvSpPr>
              <a:spLocks noEditPoints="1" noChangeArrowheads="1"/>
            </p:cNvSpPr>
            <p:nvPr/>
          </p:nvSpPr>
          <p:spPr bwMode="auto">
            <a:xfrm>
              <a:off x="9863138" y="3894138"/>
              <a:ext cx="1447800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5 h 308"/>
                <a:gd name="T4" fmla="*/ 47 w 386"/>
                <a:gd name="T5" fmla="*/ 308 h 308"/>
                <a:gd name="T6" fmla="*/ 386 w 386"/>
                <a:gd name="T7" fmla="*/ 197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5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close/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lnTo>
                    <a:pt x="91" y="234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2" name="Freeform 255"/>
            <p:cNvSpPr>
              <a:spLocks noChangeArrowheads="1"/>
            </p:cNvSpPr>
            <p:nvPr/>
          </p:nvSpPr>
          <p:spPr bwMode="auto">
            <a:xfrm>
              <a:off x="10845801" y="4657726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3" name="Freeform 256"/>
            <p:cNvSpPr>
              <a:spLocks noChangeArrowheads="1"/>
            </p:cNvSpPr>
            <p:nvPr/>
          </p:nvSpPr>
          <p:spPr bwMode="auto">
            <a:xfrm>
              <a:off x="10733088" y="469582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4" name="Freeform 257"/>
            <p:cNvSpPr>
              <a:spLocks noChangeArrowheads="1"/>
            </p:cNvSpPr>
            <p:nvPr/>
          </p:nvSpPr>
          <p:spPr bwMode="auto">
            <a:xfrm>
              <a:off x="10625138" y="472916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5" name="Freeform 258"/>
            <p:cNvSpPr>
              <a:spLocks noChangeArrowheads="1"/>
            </p:cNvSpPr>
            <p:nvPr/>
          </p:nvSpPr>
          <p:spPr bwMode="auto">
            <a:xfrm>
              <a:off x="11172826" y="45481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6" name="Freeform 259"/>
            <p:cNvSpPr>
              <a:spLocks noChangeArrowheads="1"/>
            </p:cNvSpPr>
            <p:nvPr/>
          </p:nvSpPr>
          <p:spPr bwMode="auto">
            <a:xfrm>
              <a:off x="11063288" y="45862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3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7" name="Freeform 260"/>
            <p:cNvSpPr>
              <a:spLocks noChangeArrowheads="1"/>
            </p:cNvSpPr>
            <p:nvPr/>
          </p:nvSpPr>
          <p:spPr bwMode="auto">
            <a:xfrm>
              <a:off x="10955338" y="4624388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3 h 31"/>
                <a:gd name="T4" fmla="*/ 3 w 17"/>
                <a:gd name="T5" fmla="*/ 0 h 31"/>
                <a:gd name="T6" fmla="*/ 0 w 17"/>
                <a:gd name="T7" fmla="*/ 6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6" y="0"/>
                    <a:pt x="3" y="0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8" name="Freeform 261"/>
            <p:cNvSpPr>
              <a:spLocks noChangeArrowheads="1"/>
            </p:cNvSpPr>
            <p:nvPr/>
          </p:nvSpPr>
          <p:spPr bwMode="auto">
            <a:xfrm>
              <a:off x="10515601" y="476726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9" name="Freeform 262"/>
            <p:cNvSpPr>
              <a:spLocks noChangeArrowheads="1"/>
            </p:cNvSpPr>
            <p:nvPr/>
          </p:nvSpPr>
          <p:spPr bwMode="auto">
            <a:xfrm>
              <a:off x="10407651" y="4800601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0" name="Freeform 263"/>
            <p:cNvSpPr>
              <a:spLocks noChangeArrowheads="1"/>
            </p:cNvSpPr>
            <p:nvPr/>
          </p:nvSpPr>
          <p:spPr bwMode="auto">
            <a:xfrm>
              <a:off x="10298113" y="4838701"/>
              <a:ext cx="68263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1" name="Freeform 264"/>
            <p:cNvSpPr>
              <a:spLocks noChangeArrowheads="1"/>
            </p:cNvSpPr>
            <p:nvPr/>
          </p:nvSpPr>
          <p:spPr bwMode="auto">
            <a:xfrm>
              <a:off x="10188576" y="4875213"/>
              <a:ext cx="68263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2" name="Freeform 265"/>
            <p:cNvSpPr>
              <a:spLocks noChangeArrowheads="1"/>
            </p:cNvSpPr>
            <p:nvPr/>
          </p:nvSpPr>
          <p:spPr bwMode="auto">
            <a:xfrm>
              <a:off x="10080626" y="4910138"/>
              <a:ext cx="66675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43" name="组合 467"/>
          <p:cNvGrpSpPr/>
          <p:nvPr/>
        </p:nvGrpSpPr>
        <p:grpSpPr bwMode="auto">
          <a:xfrm>
            <a:off x="6973889" y="3682603"/>
            <a:ext cx="1044575" cy="1357313"/>
            <a:chOff x="7929563" y="2716213"/>
            <a:chExt cx="1592263" cy="2073275"/>
          </a:xfrm>
        </p:grpSpPr>
        <p:sp>
          <p:nvSpPr>
            <p:cNvPr id="4244" name="Freeform 141"/>
            <p:cNvSpPr>
              <a:spLocks noChangeArrowheads="1"/>
            </p:cNvSpPr>
            <p:nvPr/>
          </p:nvSpPr>
          <p:spPr bwMode="auto">
            <a:xfrm>
              <a:off x="7929563" y="2741613"/>
              <a:ext cx="1444625" cy="2025650"/>
            </a:xfrm>
            <a:custGeom>
              <a:avLst/>
              <a:gdLst>
                <a:gd name="T0" fmla="*/ 385 w 385"/>
                <a:gd name="T1" fmla="*/ 34 h 538"/>
                <a:gd name="T2" fmla="*/ 354 w 385"/>
                <a:gd name="T3" fmla="*/ 3 h 538"/>
                <a:gd name="T4" fmla="*/ 47 w 385"/>
                <a:gd name="T5" fmla="*/ 2 h 538"/>
                <a:gd name="T6" fmla="*/ 42 w 385"/>
                <a:gd name="T7" fmla="*/ 2 h 538"/>
                <a:gd name="T8" fmla="*/ 31 w 385"/>
                <a:gd name="T9" fmla="*/ 0 h 538"/>
                <a:gd name="T10" fmla="*/ 29 w 385"/>
                <a:gd name="T11" fmla="*/ 0 h 538"/>
                <a:gd name="T12" fmla="*/ 1 w 385"/>
                <a:gd name="T13" fmla="*/ 28 h 538"/>
                <a:gd name="T14" fmla="*/ 0 w 385"/>
                <a:gd name="T15" fmla="*/ 510 h 538"/>
                <a:gd name="T16" fmla="*/ 27 w 385"/>
                <a:gd name="T17" fmla="*/ 537 h 538"/>
                <a:gd name="T18" fmla="*/ 30 w 385"/>
                <a:gd name="T19" fmla="*/ 537 h 538"/>
                <a:gd name="T20" fmla="*/ 38 w 385"/>
                <a:gd name="T21" fmla="*/ 536 h 538"/>
                <a:gd name="T22" fmla="*/ 46 w 385"/>
                <a:gd name="T23" fmla="*/ 537 h 538"/>
                <a:gd name="T24" fmla="*/ 353 w 385"/>
                <a:gd name="T25" fmla="*/ 538 h 538"/>
                <a:gd name="T26" fmla="*/ 384 w 385"/>
                <a:gd name="T27" fmla="*/ 507 h 538"/>
                <a:gd name="T28" fmla="*/ 385 w 385"/>
                <a:gd name="T29" fmla="*/ 143 h 538"/>
                <a:gd name="T30" fmla="*/ 385 w 385"/>
                <a:gd name="T31" fmla="*/ 34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5" h="538">
                  <a:moveTo>
                    <a:pt x="385" y="34"/>
                  </a:moveTo>
                  <a:cubicBezTo>
                    <a:pt x="385" y="17"/>
                    <a:pt x="371" y="3"/>
                    <a:pt x="354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5" y="2"/>
                    <a:pt x="44" y="2"/>
                    <a:pt x="42" y="2"/>
                  </a:cubicBezTo>
                  <a:cubicBezTo>
                    <a:pt x="39" y="1"/>
                    <a:pt x="35" y="0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0"/>
                    <a:pt x="1" y="13"/>
                    <a:pt x="1" y="28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25"/>
                    <a:pt x="12" y="537"/>
                    <a:pt x="27" y="537"/>
                  </a:cubicBezTo>
                  <a:cubicBezTo>
                    <a:pt x="30" y="537"/>
                    <a:pt x="30" y="537"/>
                    <a:pt x="30" y="537"/>
                  </a:cubicBezTo>
                  <a:cubicBezTo>
                    <a:pt x="33" y="537"/>
                    <a:pt x="35" y="537"/>
                    <a:pt x="38" y="536"/>
                  </a:cubicBezTo>
                  <a:cubicBezTo>
                    <a:pt x="40" y="537"/>
                    <a:pt x="43" y="537"/>
                    <a:pt x="46" y="537"/>
                  </a:cubicBezTo>
                  <a:cubicBezTo>
                    <a:pt x="353" y="538"/>
                    <a:pt x="353" y="538"/>
                    <a:pt x="353" y="538"/>
                  </a:cubicBezTo>
                  <a:cubicBezTo>
                    <a:pt x="370" y="538"/>
                    <a:pt x="384" y="524"/>
                    <a:pt x="384" y="507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85" y="34"/>
                    <a:pt x="385" y="34"/>
                    <a:pt x="385" y="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5" name="Freeform 142"/>
            <p:cNvSpPr>
              <a:spLocks noChangeArrowheads="1"/>
            </p:cNvSpPr>
            <p:nvPr/>
          </p:nvSpPr>
          <p:spPr bwMode="auto">
            <a:xfrm>
              <a:off x="8128001" y="2825751"/>
              <a:ext cx="1393825" cy="1941513"/>
            </a:xfrm>
            <a:custGeom>
              <a:avLst/>
              <a:gdLst>
                <a:gd name="T0" fmla="*/ 370 w 371"/>
                <a:gd name="T1" fmla="*/ 485 h 516"/>
                <a:gd name="T2" fmla="*/ 338 w 371"/>
                <a:gd name="T3" fmla="*/ 516 h 516"/>
                <a:gd name="T4" fmla="*/ 31 w 371"/>
                <a:gd name="T5" fmla="*/ 515 h 516"/>
                <a:gd name="T6" fmla="*/ 0 w 371"/>
                <a:gd name="T7" fmla="*/ 484 h 516"/>
                <a:gd name="T8" fmla="*/ 1 w 371"/>
                <a:gd name="T9" fmla="*/ 31 h 516"/>
                <a:gd name="T10" fmla="*/ 33 w 371"/>
                <a:gd name="T11" fmla="*/ 0 h 516"/>
                <a:gd name="T12" fmla="*/ 339 w 371"/>
                <a:gd name="T13" fmla="*/ 1 h 516"/>
                <a:gd name="T14" fmla="*/ 371 w 371"/>
                <a:gd name="T15" fmla="*/ 32 h 516"/>
                <a:gd name="T16" fmla="*/ 370 w 371"/>
                <a:gd name="T17" fmla="*/ 485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516">
                  <a:moveTo>
                    <a:pt x="370" y="485"/>
                  </a:moveTo>
                  <a:cubicBezTo>
                    <a:pt x="370" y="502"/>
                    <a:pt x="355" y="516"/>
                    <a:pt x="338" y="516"/>
                  </a:cubicBezTo>
                  <a:cubicBezTo>
                    <a:pt x="31" y="515"/>
                    <a:pt x="31" y="515"/>
                    <a:pt x="31" y="515"/>
                  </a:cubicBezTo>
                  <a:cubicBezTo>
                    <a:pt x="14" y="515"/>
                    <a:pt x="0" y="501"/>
                    <a:pt x="0" y="48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85"/>
                    <a:pt x="370" y="485"/>
                    <a:pt x="370" y="485"/>
                  </a:cubicBezTo>
                </a:path>
              </a:pathLst>
            </a:custGeom>
            <a:solidFill>
              <a:srgbClr val="203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6" name="Freeform 143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  <a:close/>
                </a:path>
              </a:pathLst>
            </a:custGeom>
            <a:solidFill>
              <a:srgbClr val="FC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7" name="Freeform 144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8" name="Freeform 145"/>
            <p:cNvSpPr>
              <a:spLocks noChangeArrowheads="1"/>
            </p:cNvSpPr>
            <p:nvPr/>
          </p:nvSpPr>
          <p:spPr bwMode="auto">
            <a:xfrm>
              <a:off x="8128001" y="2749551"/>
              <a:ext cx="1393825" cy="1855788"/>
            </a:xfrm>
            <a:custGeom>
              <a:avLst/>
              <a:gdLst>
                <a:gd name="T0" fmla="*/ 370 w 371"/>
                <a:gd name="T1" fmla="*/ 462 h 493"/>
                <a:gd name="T2" fmla="*/ 338 w 371"/>
                <a:gd name="T3" fmla="*/ 493 h 493"/>
                <a:gd name="T4" fmla="*/ 31 w 371"/>
                <a:gd name="T5" fmla="*/ 492 h 493"/>
                <a:gd name="T6" fmla="*/ 0 w 371"/>
                <a:gd name="T7" fmla="*/ 461 h 493"/>
                <a:gd name="T8" fmla="*/ 1 w 371"/>
                <a:gd name="T9" fmla="*/ 31 h 493"/>
                <a:gd name="T10" fmla="*/ 33 w 371"/>
                <a:gd name="T11" fmla="*/ 0 h 493"/>
                <a:gd name="T12" fmla="*/ 339 w 371"/>
                <a:gd name="T13" fmla="*/ 1 h 493"/>
                <a:gd name="T14" fmla="*/ 371 w 371"/>
                <a:gd name="T15" fmla="*/ 32 h 493"/>
                <a:gd name="T16" fmla="*/ 370 w 371"/>
                <a:gd name="T17" fmla="*/ 46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493">
                  <a:moveTo>
                    <a:pt x="370" y="462"/>
                  </a:moveTo>
                  <a:cubicBezTo>
                    <a:pt x="370" y="479"/>
                    <a:pt x="356" y="493"/>
                    <a:pt x="338" y="493"/>
                  </a:cubicBezTo>
                  <a:cubicBezTo>
                    <a:pt x="31" y="492"/>
                    <a:pt x="31" y="492"/>
                    <a:pt x="31" y="492"/>
                  </a:cubicBezTo>
                  <a:cubicBezTo>
                    <a:pt x="14" y="492"/>
                    <a:pt x="0" y="478"/>
                    <a:pt x="0" y="46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62"/>
                    <a:pt x="370" y="462"/>
                    <a:pt x="370" y="462"/>
                  </a:cubicBezTo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9" name="Freeform 146"/>
            <p:cNvSpPr>
              <a:spLocks noChangeArrowheads="1"/>
            </p:cNvSpPr>
            <p:nvPr/>
          </p:nvSpPr>
          <p:spPr bwMode="auto">
            <a:xfrm>
              <a:off x="8072438" y="2716213"/>
              <a:ext cx="225425" cy="2073275"/>
            </a:xfrm>
            <a:custGeom>
              <a:avLst/>
              <a:gdLst>
                <a:gd name="T0" fmla="*/ 59 w 60"/>
                <a:gd name="T1" fmla="*/ 523 h 551"/>
                <a:gd name="T2" fmla="*/ 31 w 60"/>
                <a:gd name="T3" fmla="*/ 551 h 551"/>
                <a:gd name="T4" fmla="*/ 28 w 60"/>
                <a:gd name="T5" fmla="*/ 551 h 551"/>
                <a:gd name="T6" fmla="*/ 0 w 60"/>
                <a:gd name="T7" fmla="*/ 523 h 551"/>
                <a:gd name="T8" fmla="*/ 1 w 60"/>
                <a:gd name="T9" fmla="*/ 29 h 551"/>
                <a:gd name="T10" fmla="*/ 29 w 60"/>
                <a:gd name="T11" fmla="*/ 1 h 551"/>
                <a:gd name="T12" fmla="*/ 32 w 60"/>
                <a:gd name="T13" fmla="*/ 1 h 551"/>
                <a:gd name="T14" fmla="*/ 60 w 60"/>
                <a:gd name="T15" fmla="*/ 29 h 551"/>
                <a:gd name="T16" fmla="*/ 59 w 60"/>
                <a:gd name="T17" fmla="*/ 523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51">
                  <a:moveTo>
                    <a:pt x="59" y="523"/>
                  </a:moveTo>
                  <a:cubicBezTo>
                    <a:pt x="59" y="539"/>
                    <a:pt x="46" y="551"/>
                    <a:pt x="31" y="551"/>
                  </a:cubicBezTo>
                  <a:cubicBezTo>
                    <a:pt x="28" y="551"/>
                    <a:pt x="28" y="551"/>
                    <a:pt x="28" y="551"/>
                  </a:cubicBezTo>
                  <a:cubicBezTo>
                    <a:pt x="12" y="551"/>
                    <a:pt x="0" y="538"/>
                    <a:pt x="0" y="52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13"/>
                    <a:pt x="14" y="0"/>
                    <a:pt x="29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48" y="1"/>
                    <a:pt x="60" y="13"/>
                    <a:pt x="60" y="29"/>
                  </a:cubicBezTo>
                  <a:cubicBezTo>
                    <a:pt x="59" y="523"/>
                    <a:pt x="59" y="523"/>
                    <a:pt x="59" y="523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0" name="Freeform 147"/>
            <p:cNvSpPr>
              <a:spLocks noChangeArrowheads="1"/>
            </p:cNvSpPr>
            <p:nvPr/>
          </p:nvSpPr>
          <p:spPr bwMode="auto">
            <a:xfrm>
              <a:off x="8526463" y="3260726"/>
              <a:ext cx="676275" cy="79375"/>
            </a:xfrm>
            <a:custGeom>
              <a:avLst/>
              <a:gdLst>
                <a:gd name="T0" fmla="*/ 180 w 180"/>
                <a:gd name="T1" fmla="*/ 11 h 21"/>
                <a:gd name="T2" fmla="*/ 170 w 180"/>
                <a:gd name="T3" fmla="*/ 21 h 21"/>
                <a:gd name="T4" fmla="*/ 10 w 180"/>
                <a:gd name="T5" fmla="*/ 21 h 21"/>
                <a:gd name="T6" fmla="*/ 0 w 180"/>
                <a:gd name="T7" fmla="*/ 11 h 21"/>
                <a:gd name="T8" fmla="*/ 10 w 180"/>
                <a:gd name="T9" fmla="*/ 0 h 21"/>
                <a:gd name="T10" fmla="*/ 170 w 180"/>
                <a:gd name="T11" fmla="*/ 1 h 21"/>
                <a:gd name="T12" fmla="*/ 180 w 180"/>
                <a:gd name="T13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21">
                  <a:moveTo>
                    <a:pt x="180" y="11"/>
                  </a:moveTo>
                  <a:cubicBezTo>
                    <a:pt x="180" y="17"/>
                    <a:pt x="176" y="21"/>
                    <a:pt x="17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6" y="1"/>
                    <a:pt x="180" y="5"/>
                    <a:pt x="180" y="11"/>
                  </a:cubicBezTo>
                  <a:close/>
                </a:path>
              </a:pathLst>
            </a:custGeom>
            <a:solidFill>
              <a:srgbClr val="FFF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1" name="Freeform 167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90 w 90"/>
                <a:gd name="T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2" name="Freeform 168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90 w 90"/>
                <a:gd name="T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3" name="Freeform 169"/>
            <p:cNvSpPr>
              <a:spLocks noChangeArrowheads="1"/>
            </p:cNvSpPr>
            <p:nvPr/>
          </p:nvSpPr>
          <p:spPr bwMode="auto">
            <a:xfrm>
              <a:off x="8289926" y="2749551"/>
              <a:ext cx="38100" cy="38100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10 h 10"/>
                <a:gd name="T4" fmla="*/ 0 w 10"/>
                <a:gd name="T5" fmla="*/ 10 h 10"/>
                <a:gd name="T6" fmla="*/ 10 w 10"/>
                <a:gd name="T7" fmla="*/ 0 h 10"/>
                <a:gd name="T8" fmla="*/ 1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4" name="Freeform 170"/>
            <p:cNvSpPr>
              <a:spLocks noChangeArrowheads="1"/>
            </p:cNvSpPr>
            <p:nvPr/>
          </p:nvSpPr>
          <p:spPr bwMode="auto">
            <a:xfrm>
              <a:off x="8075613" y="2787651"/>
              <a:ext cx="214313" cy="211138"/>
            </a:xfrm>
            <a:custGeom>
              <a:avLst/>
              <a:gdLst>
                <a:gd name="T0" fmla="*/ 57 w 57"/>
                <a:gd name="T1" fmla="*/ 0 h 56"/>
                <a:gd name="T2" fmla="*/ 0 w 57"/>
                <a:gd name="T3" fmla="*/ 56 h 56"/>
                <a:gd name="T4" fmla="*/ 0 w 57"/>
                <a:gd name="T5" fmla="*/ 56 h 56"/>
                <a:gd name="T6" fmla="*/ 57 w 57"/>
                <a:gd name="T7" fmla="*/ 0 h 56"/>
                <a:gd name="T8" fmla="*/ 57 w 5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57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55" name="文本框 1"/>
          <p:cNvSpPr txBox="1">
            <a:spLocks noChangeArrowheads="1"/>
          </p:cNvSpPr>
          <p:nvPr/>
        </p:nvSpPr>
        <p:spPr bwMode="auto">
          <a:xfrm rot="1800000" flipH="1">
            <a:off x="-31181675" y="3214421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6" name="文本框 1"/>
          <p:cNvSpPr txBox="1">
            <a:spLocks noChangeArrowheads="1"/>
          </p:cNvSpPr>
          <p:nvPr/>
        </p:nvSpPr>
        <p:spPr bwMode="auto">
          <a:xfrm rot="1800000" flipH="1">
            <a:off x="37476113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7" name="文本框 39"/>
          <p:cNvSpPr txBox="1">
            <a:spLocks noChangeArrowheads="1"/>
          </p:cNvSpPr>
          <p:nvPr/>
        </p:nvSpPr>
        <p:spPr bwMode="auto">
          <a:xfrm>
            <a:off x="-7938" y="1939529"/>
            <a:ext cx="914082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5400" b="1" dirty="0" smtClean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5400" b="1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小养殖场</a:t>
            </a:r>
            <a:endParaRPr lang="zh-CN" altLang="en-US" sz="5400" b="1" dirty="0">
              <a:solidFill>
                <a:srgbClr val="60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58" name="组合 48"/>
          <p:cNvGrpSpPr/>
          <p:nvPr/>
        </p:nvGrpSpPr>
        <p:grpSpPr bwMode="auto">
          <a:xfrm>
            <a:off x="2466976" y="665560"/>
            <a:ext cx="4429125" cy="767953"/>
            <a:chOff x="3170" y="1286"/>
            <a:chExt cx="6977" cy="1210"/>
          </a:xfrm>
        </p:grpSpPr>
        <p:sp>
          <p:nvSpPr>
            <p:cNvPr id="4" name="Rectangle 9"/>
            <p:cNvSpPr/>
            <p:nvPr/>
          </p:nvSpPr>
          <p:spPr>
            <a:xfrm>
              <a:off x="4253" y="1286"/>
              <a:ext cx="5894" cy="12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zh-CN" sz="44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生活中的数</a:t>
              </a:r>
              <a:endParaRPr lang="zh-CN" altLang="zh-CN" sz="44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170" y="1324"/>
              <a:ext cx="1134" cy="1134"/>
            </a:xfrm>
            <a:prstGeom prst="ellipse">
              <a:avLst/>
            </a:prstGeom>
            <a:gradFill>
              <a:gsLst>
                <a:gs pos="33000">
                  <a:schemeClr val="bg2">
                    <a:lumMod val="20000"/>
                    <a:lumOff val="80000"/>
                  </a:schemeClr>
                </a:gs>
                <a:gs pos="100000">
                  <a:schemeClr val="bg2">
                    <a:lumMod val="40000"/>
                    <a:lumOff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schemeClr val="bg2">
                  <a:lumMod val="60000"/>
                  <a:lumOff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44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三</a:t>
              </a:r>
              <a:endParaRPr lang="zh-CN" altLang="en-US" sz="44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3314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3315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6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3317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3318" name="组合 1"/>
          <p:cNvGrpSpPr/>
          <p:nvPr/>
        </p:nvGrpSpPr>
        <p:grpSpPr bwMode="auto">
          <a:xfrm>
            <a:off x="217488" y="732235"/>
            <a:ext cx="8407400" cy="1077176"/>
            <a:chOff x="343" y="1273"/>
            <a:chExt cx="13240" cy="1688"/>
          </a:xfrm>
        </p:grpSpPr>
        <p:sp>
          <p:nvSpPr>
            <p:cNvPr id="13319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1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18,26,90,97,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四个数中，有一个是兔子的只数，猜一猜。</a:t>
              </a:r>
              <a:r>
                <a:rPr lang="zh-CN" altLang="en-US" sz="20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  </a:t>
              </a: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6092" name="Rectangle 87"/>
          <p:cNvSpPr>
            <a:spLocks noChangeArrowheads="1"/>
          </p:cNvSpPr>
          <p:nvPr/>
        </p:nvSpPr>
        <p:spPr bwMode="auto">
          <a:xfrm>
            <a:off x="1827213" y="1906191"/>
            <a:ext cx="1295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0" b="1">
                <a:ea typeface="楷体_GB2312" pitchFamily="49" charset="-122"/>
              </a:rPr>
              <a:t>18</a:t>
            </a:r>
            <a:endParaRPr lang="en-US" altLang="zh-CN" sz="8000" b="1">
              <a:ea typeface="楷体_GB2312" pitchFamily="49" charset="-122"/>
            </a:endParaRPr>
          </a:p>
        </p:txBody>
      </p:sp>
      <p:sp>
        <p:nvSpPr>
          <p:cNvPr id="46093" name="Rectangle 92"/>
          <p:cNvSpPr>
            <a:spLocks noChangeArrowheads="1"/>
          </p:cNvSpPr>
          <p:nvPr/>
        </p:nvSpPr>
        <p:spPr bwMode="auto">
          <a:xfrm>
            <a:off x="3390900" y="1906191"/>
            <a:ext cx="129698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0" b="1">
                <a:ea typeface="楷体_GB2312" pitchFamily="49" charset="-122"/>
              </a:rPr>
              <a:t>26</a:t>
            </a:r>
            <a:endParaRPr lang="en-US" altLang="zh-CN" sz="8000" b="1">
              <a:ea typeface="楷体_GB2312" pitchFamily="49" charset="-122"/>
            </a:endParaRPr>
          </a:p>
        </p:txBody>
      </p:sp>
      <p:sp>
        <p:nvSpPr>
          <p:cNvPr id="46094" name="Rectangle 93"/>
          <p:cNvSpPr>
            <a:spLocks noChangeArrowheads="1"/>
          </p:cNvSpPr>
          <p:nvPr/>
        </p:nvSpPr>
        <p:spPr bwMode="auto">
          <a:xfrm>
            <a:off x="4978400" y="1906191"/>
            <a:ext cx="129698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0" b="1">
                <a:ea typeface="楷体_GB2312" pitchFamily="49" charset="-122"/>
              </a:rPr>
              <a:t>90</a:t>
            </a:r>
            <a:endParaRPr lang="en-US" altLang="zh-CN" sz="8000" b="1">
              <a:ea typeface="楷体_GB2312" pitchFamily="49" charset="-122"/>
            </a:endParaRPr>
          </a:p>
        </p:txBody>
      </p:sp>
      <p:sp>
        <p:nvSpPr>
          <p:cNvPr id="46095" name="Rectangle 94"/>
          <p:cNvSpPr>
            <a:spLocks noChangeArrowheads="1"/>
          </p:cNvSpPr>
          <p:nvPr/>
        </p:nvSpPr>
        <p:spPr bwMode="auto">
          <a:xfrm>
            <a:off x="6559550" y="1906191"/>
            <a:ext cx="1295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0" b="1">
                <a:ea typeface="楷体_GB2312" pitchFamily="49" charset="-122"/>
              </a:rPr>
              <a:t>97</a:t>
            </a:r>
            <a:endParaRPr lang="en-US" altLang="zh-CN" sz="8000" b="1">
              <a:ea typeface="楷体_GB2312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357188" y="3109913"/>
            <a:ext cx="3579812" cy="2124075"/>
            <a:chOff x="561" y="4897"/>
            <a:chExt cx="5638" cy="3346"/>
          </a:xfrm>
        </p:grpSpPr>
        <p:grpSp>
          <p:nvGrpSpPr>
            <p:cNvPr id="13326" name="组合 14"/>
            <p:cNvGrpSpPr/>
            <p:nvPr/>
          </p:nvGrpSpPr>
          <p:grpSpPr bwMode="auto">
            <a:xfrm>
              <a:off x="561" y="4897"/>
              <a:ext cx="1717" cy="3345"/>
              <a:chOff x="1403" y="3152"/>
              <a:chExt cx="1718" cy="3347"/>
            </a:xfrm>
          </p:grpSpPr>
          <p:pic>
            <p:nvPicPr>
              <p:cNvPr id="13327" name="图片 8" descr="人物(1)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 flipH="1">
                <a:off x="1403" y="3152"/>
                <a:ext cx="1718" cy="33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28" name="图片 8" descr="人物(1)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2686" y="5370"/>
                <a:ext cx="336" cy="7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3329" name="AutoShape 27"/>
            <p:cNvSpPr>
              <a:spLocks noChangeArrowheads="1"/>
            </p:cNvSpPr>
            <p:nvPr/>
          </p:nvSpPr>
          <p:spPr bwMode="auto">
            <a:xfrm>
              <a:off x="2279" y="5840"/>
              <a:ext cx="3920" cy="1190"/>
            </a:xfrm>
            <a:prstGeom prst="wedgeRoundRectCallout">
              <a:avLst>
                <a:gd name="adj1" fmla="val -60194"/>
                <a:gd name="adj2" fmla="val -8380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比</a:t>
              </a: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18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多得多。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6157914" y="3184922"/>
            <a:ext cx="2763837" cy="2124075"/>
            <a:chOff x="9698" y="5015"/>
            <a:chExt cx="4353" cy="3346"/>
          </a:xfrm>
        </p:grpSpPr>
        <p:pic>
          <p:nvPicPr>
            <p:cNvPr id="13331" name="图片 12" descr="人物(1)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2448" y="5014"/>
              <a:ext cx="1602" cy="3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2" name="AutoShape 27"/>
            <p:cNvSpPr>
              <a:spLocks noChangeArrowheads="1"/>
            </p:cNvSpPr>
            <p:nvPr/>
          </p:nvSpPr>
          <p:spPr bwMode="auto">
            <a:xfrm flipH="1">
              <a:off x="9698" y="5839"/>
              <a:ext cx="2673" cy="1190"/>
            </a:xfrm>
            <a:prstGeom prst="wedgeRoundRectCallout">
              <a:avLst>
                <a:gd name="adj1" fmla="val -60194"/>
                <a:gd name="adj2" fmla="val -8380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不是</a:t>
              </a: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90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0123 L -0.187500 -0.000123 " pathEditMode="relative" rAng="0" ptsTypes="">
                                      <p:cBhvr>
                                        <p:cTn id="11" dur="1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83611 0.000000 " pathEditMode="relative" rAng="0" ptsTypes="">
                                      <p:cBhvr>
                                        <p:cTn id="14" dur="10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-0.000123 L -0.182222 -0.000123 " pathEditMode="relative" rAng="0" ptsTypes="">
                                      <p:cBhvr>
                                        <p:cTn id="23" dur="10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2" grpId="0" bldLvl="0"/>
      <p:bldP spid="46093" grpId="0" bldLvl="0"/>
      <p:bldP spid="46094" grpId="0" bldLvl="0"/>
      <p:bldP spid="46095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4338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4339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0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4341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4342" name="组合 1"/>
          <p:cNvGrpSpPr/>
          <p:nvPr/>
        </p:nvGrpSpPr>
        <p:grpSpPr bwMode="auto">
          <a:xfrm>
            <a:off x="217488" y="732234"/>
            <a:ext cx="8407400" cy="584682"/>
            <a:chOff x="343" y="1273"/>
            <a:chExt cx="13240" cy="915"/>
          </a:xfrm>
        </p:grpSpPr>
        <p:sp>
          <p:nvSpPr>
            <p:cNvPr id="14343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想一想，羊可能有多少只？（画</a:t>
              </a: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“√”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）</a:t>
              </a:r>
              <a:r>
                <a:rPr lang="zh-CN" altLang="en-US" sz="20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  </a:t>
              </a: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14345" name="图片 27" descr="12.pn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6350" y="1315641"/>
            <a:ext cx="4732338" cy="1483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 bwMode="auto">
          <a:xfrm>
            <a:off x="427038" y="2799160"/>
            <a:ext cx="8648700" cy="2006203"/>
            <a:chOff x="672" y="4407"/>
            <a:chExt cx="13620" cy="3160"/>
          </a:xfrm>
        </p:grpSpPr>
        <p:pic>
          <p:nvPicPr>
            <p:cNvPr id="14347" name="图片 3" descr="人物(1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1840" y="4407"/>
              <a:ext cx="2452" cy="3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8" name="AutoShape 27"/>
            <p:cNvSpPr>
              <a:spLocks noChangeArrowheads="1"/>
            </p:cNvSpPr>
            <p:nvPr/>
          </p:nvSpPr>
          <p:spPr bwMode="auto">
            <a:xfrm flipH="1">
              <a:off x="672" y="4708"/>
              <a:ext cx="10942" cy="2737"/>
            </a:xfrm>
            <a:prstGeom prst="wedgeRoundRectCallout">
              <a:avLst>
                <a:gd name="adj1" fmla="val -53648"/>
                <a:gd name="adj2" fmla="val -20926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just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当两个数的</a:t>
              </a:r>
              <a:r>
                <a:rPr lang="zh-CN" altLang="en-US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大小很接近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时，可以用“</a:t>
              </a:r>
              <a:r>
                <a:rPr lang="zh-CN" altLang="en-US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差不多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”来描述两个数之间的关系。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349" name="组合 1"/>
          <p:cNvGrpSpPr/>
          <p:nvPr/>
        </p:nvGrpSpPr>
        <p:grpSpPr bwMode="auto">
          <a:xfrm>
            <a:off x="66675" y="1343025"/>
            <a:ext cx="3822700" cy="1409700"/>
            <a:chOff x="60" y="2351"/>
            <a:chExt cx="6020" cy="2221"/>
          </a:xfrm>
        </p:grpSpPr>
        <p:sp>
          <p:nvSpPr>
            <p:cNvPr id="14350" name="AutoShape 27"/>
            <p:cNvSpPr>
              <a:spLocks noChangeArrowheads="1"/>
            </p:cNvSpPr>
            <p:nvPr/>
          </p:nvSpPr>
          <p:spPr bwMode="auto">
            <a:xfrm>
              <a:off x="2160" y="2351"/>
              <a:ext cx="3920" cy="2221"/>
            </a:xfrm>
            <a:prstGeom prst="wedgeRoundRectCallout">
              <a:avLst>
                <a:gd name="adj1" fmla="val -60194"/>
                <a:gd name="adj2" fmla="val -8380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羊的只数与鹅差不多。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4351" name="图片 11" descr="人物(1)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flipH="1">
              <a:off x="60" y="2442"/>
              <a:ext cx="1762" cy="1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826125" y="2014538"/>
            <a:ext cx="865188" cy="58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5362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5363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4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5365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15366" name="文本框 1"/>
          <p:cNvSpPr txBox="1">
            <a:spLocks noChangeArrowheads="1"/>
          </p:cNvSpPr>
          <p:nvPr/>
        </p:nvSpPr>
        <p:spPr bwMode="auto">
          <a:xfrm>
            <a:off x="431801" y="732235"/>
            <a:ext cx="79660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、跑步的有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86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人。</a:t>
            </a:r>
            <a:r>
              <a:rPr lang="zh-CN" altLang="en-US" sz="2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7" name="图片 14" descr="13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8639" y="1298973"/>
            <a:ext cx="1603375" cy="1297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图片 15" descr="1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85976" y="1218010"/>
            <a:ext cx="2276475" cy="1078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图片 16" descr="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7614" y="1315641"/>
            <a:ext cx="2206625" cy="107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图片 17" descr="16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34238" y="965598"/>
            <a:ext cx="1274762" cy="1583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图片 18" descr="17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111251" y="2586038"/>
            <a:ext cx="6931025" cy="216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41" name="椭圆 19"/>
          <p:cNvSpPr>
            <a:spLocks noChangeArrowheads="1"/>
          </p:cNvSpPr>
          <p:nvPr/>
        </p:nvSpPr>
        <p:spPr bwMode="auto">
          <a:xfrm>
            <a:off x="4570414" y="4177904"/>
            <a:ext cx="287337" cy="288131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380038" y="4061223"/>
            <a:ext cx="468312" cy="52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1" grpId="0" bldLvl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6386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387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8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6389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16390" name="文本框 1"/>
          <p:cNvSpPr txBox="1">
            <a:spLocks noChangeArrowheads="1"/>
          </p:cNvSpPr>
          <p:nvPr/>
        </p:nvSpPr>
        <p:spPr bwMode="auto">
          <a:xfrm>
            <a:off x="431801" y="732235"/>
            <a:ext cx="79660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391" name="图片 4" descr="18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2176" y="732235"/>
            <a:ext cx="2716213" cy="2259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图片 5" descr="19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08238" y="2118122"/>
            <a:ext cx="4627562" cy="2531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424238" y="3867150"/>
            <a:ext cx="468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6394" name="图片 4" descr="18.png"/>
          <p:cNvPicPr>
            <a:picLocks noChangeAspect="1" noChangeArrowheads="1"/>
          </p:cNvPicPr>
          <p:nvPr/>
        </p:nvPicPr>
        <p:blipFill>
          <a:blip r:embed="rId4" cstate="email"/>
          <a:srcRect r="-24"/>
          <a:stretch>
            <a:fillRect/>
          </a:stretch>
        </p:blipFill>
        <p:spPr bwMode="auto">
          <a:xfrm>
            <a:off x="5854701" y="732235"/>
            <a:ext cx="2790825" cy="2259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7410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7411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2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7413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17414" name="文本框 1"/>
          <p:cNvSpPr txBox="1">
            <a:spLocks noChangeArrowheads="1"/>
          </p:cNvSpPr>
          <p:nvPr/>
        </p:nvSpPr>
        <p:spPr bwMode="auto">
          <a:xfrm>
            <a:off x="431801" y="732235"/>
            <a:ext cx="79660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15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95996" y="374570"/>
            <a:ext cx="7707314" cy="2470944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17416" name="图片 7" descr="2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7601" y="2913460"/>
            <a:ext cx="6996113" cy="1872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259263" y="3965973"/>
            <a:ext cx="468312" cy="52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006851" y="1650206"/>
            <a:ext cx="1223963" cy="0"/>
          </a:xfrm>
          <a:prstGeom prst="line">
            <a:avLst/>
          </a:prstGeom>
          <a:ln w="25400">
            <a:solidFill>
              <a:srgbClr val="F433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5122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123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4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一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5125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复习导入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5126" name="文本框 1"/>
          <p:cNvSpPr txBox="1">
            <a:spLocks noChangeArrowheads="1"/>
          </p:cNvSpPr>
          <p:nvPr/>
        </p:nvSpPr>
        <p:spPr bwMode="auto">
          <a:xfrm>
            <a:off x="658814" y="732235"/>
            <a:ext cx="79660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排一排。</a:t>
            </a:r>
            <a:r>
              <a:rPr lang="zh-CN" altLang="en-US" sz="2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7" name="文本框 1"/>
          <p:cNvSpPr txBox="1">
            <a:spLocks noChangeArrowheads="1"/>
          </p:cNvSpPr>
          <p:nvPr/>
        </p:nvSpPr>
        <p:spPr bwMode="auto">
          <a:xfrm>
            <a:off x="1203325" y="1451373"/>
            <a:ext cx="5607050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/>
              <a:t>58        96        80        69        </a:t>
            </a:r>
            <a:endParaRPr lang="en-US" altLang="zh-CN" sz="3200"/>
          </a:p>
        </p:txBody>
      </p:sp>
      <p:sp>
        <p:nvSpPr>
          <p:cNvPr id="5128" name="文本框 4"/>
          <p:cNvSpPr txBox="1">
            <a:spLocks noChangeArrowheads="1"/>
          </p:cNvSpPr>
          <p:nvPr/>
        </p:nvSpPr>
        <p:spPr bwMode="auto">
          <a:xfrm>
            <a:off x="1246189" y="2149078"/>
            <a:ext cx="5019675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u="sng"/>
              <a:t>        </a:t>
            </a:r>
            <a:r>
              <a:rPr lang="zh-CN" altLang="en-US" sz="3200"/>
              <a:t>＞</a:t>
            </a:r>
            <a:r>
              <a:rPr lang="en-US" altLang="zh-CN" sz="3200" u="sng"/>
              <a:t>        </a:t>
            </a:r>
            <a:r>
              <a:rPr lang="zh-CN" altLang="en-US" sz="3200"/>
              <a:t>＞</a:t>
            </a:r>
            <a:r>
              <a:rPr lang="en-US" altLang="zh-CN" sz="3200" u="sng"/>
              <a:t>        </a:t>
            </a:r>
            <a:r>
              <a:rPr lang="zh-CN" altLang="en-US" sz="3200"/>
              <a:t>＞</a:t>
            </a:r>
            <a:r>
              <a:rPr lang="en-US" altLang="zh-CN" sz="3200" u="sng"/>
              <a:t>        </a:t>
            </a:r>
            <a:endParaRPr lang="en-US" altLang="zh-CN" sz="3200"/>
          </a:p>
        </p:txBody>
      </p:sp>
      <p:sp>
        <p:nvSpPr>
          <p:cNvPr id="5129" name="文本框 5"/>
          <p:cNvSpPr txBox="1">
            <a:spLocks noChangeArrowheads="1"/>
          </p:cNvSpPr>
          <p:nvPr/>
        </p:nvSpPr>
        <p:spPr bwMode="auto">
          <a:xfrm>
            <a:off x="1201739" y="3044429"/>
            <a:ext cx="4929187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/>
              <a:t>73        37</a:t>
            </a:r>
            <a:r>
              <a:rPr lang="en-US" altLang="zh-CN" sz="3200">
                <a:sym typeface="宋体" panose="02010600030101010101" pitchFamily="2" charset="-122"/>
              </a:rPr>
              <a:t>        76        100</a:t>
            </a:r>
            <a:endParaRPr lang="en-US" altLang="zh-CN" sz="3200"/>
          </a:p>
        </p:txBody>
      </p:sp>
      <p:sp>
        <p:nvSpPr>
          <p:cNvPr id="5130" name="文本框 6"/>
          <p:cNvSpPr txBox="1">
            <a:spLocks noChangeArrowheads="1"/>
          </p:cNvSpPr>
          <p:nvPr/>
        </p:nvSpPr>
        <p:spPr bwMode="auto">
          <a:xfrm>
            <a:off x="1320801" y="3743325"/>
            <a:ext cx="5019675" cy="58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u="sng"/>
              <a:t>        </a:t>
            </a:r>
            <a:r>
              <a:rPr lang="zh-CN" altLang="en-US" sz="3200"/>
              <a:t>＜</a:t>
            </a:r>
            <a:r>
              <a:rPr lang="en-US" altLang="zh-CN" sz="3200" u="sng">
                <a:sym typeface="宋体" panose="02010600030101010101" pitchFamily="2" charset="-122"/>
              </a:rPr>
              <a:t>        </a:t>
            </a:r>
            <a:r>
              <a:rPr lang="zh-CN" altLang="en-US" sz="3200"/>
              <a:t>＜</a:t>
            </a:r>
            <a:r>
              <a:rPr lang="en-US" altLang="zh-CN" sz="3200" u="sng">
                <a:sym typeface="宋体" panose="02010600030101010101" pitchFamily="2" charset="-122"/>
              </a:rPr>
              <a:t>        </a:t>
            </a:r>
            <a:r>
              <a:rPr lang="zh-CN" altLang="en-US" sz="3200"/>
              <a:t>＜</a:t>
            </a:r>
            <a:r>
              <a:rPr lang="en-US" altLang="zh-CN" sz="3200" u="sng">
                <a:sym typeface="宋体" panose="02010600030101010101" pitchFamily="2" charset="-122"/>
              </a:rPr>
              <a:t>        </a:t>
            </a:r>
            <a:endParaRPr lang="en-US" altLang="zh-CN" sz="3200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389063" y="2141935"/>
            <a:ext cx="63500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43308"/>
                </a:solidFill>
              </a:rPr>
              <a:t>96</a:t>
            </a:r>
            <a:endParaRPr lang="en-US" altLang="zh-CN" sz="3200">
              <a:solidFill>
                <a:srgbClr val="F43308"/>
              </a:solidFill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740025" y="2141935"/>
            <a:ext cx="63500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43308"/>
                </a:solidFill>
              </a:rPr>
              <a:t>80</a:t>
            </a:r>
            <a:endParaRPr lang="en-US" altLang="zh-CN" sz="3200">
              <a:solidFill>
                <a:srgbClr val="F43308"/>
              </a:solidFill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090988" y="2141935"/>
            <a:ext cx="63500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43308"/>
                </a:solidFill>
              </a:rPr>
              <a:t>69</a:t>
            </a:r>
            <a:endParaRPr lang="en-US" altLang="zh-CN" sz="3200">
              <a:solidFill>
                <a:srgbClr val="F43308"/>
              </a:solidFill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441950" y="2141935"/>
            <a:ext cx="63500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43308"/>
                </a:solidFill>
              </a:rPr>
              <a:t>58</a:t>
            </a:r>
            <a:endParaRPr lang="en-US" altLang="zh-CN" sz="3200">
              <a:solidFill>
                <a:srgbClr val="F43308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516063" y="3704035"/>
            <a:ext cx="635000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43308"/>
                </a:solidFill>
              </a:rPr>
              <a:t>37</a:t>
            </a:r>
            <a:endParaRPr lang="en-US" altLang="zh-CN" sz="3200">
              <a:solidFill>
                <a:srgbClr val="F43308"/>
              </a:solidFill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790825" y="3704035"/>
            <a:ext cx="635000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43308"/>
                </a:solidFill>
              </a:rPr>
              <a:t>73</a:t>
            </a:r>
            <a:endParaRPr lang="en-US" altLang="zh-CN" sz="3200">
              <a:solidFill>
                <a:srgbClr val="F43308"/>
              </a:solidFill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143375" y="3704035"/>
            <a:ext cx="635000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43308"/>
                </a:solidFill>
              </a:rPr>
              <a:t>76</a:t>
            </a:r>
            <a:endParaRPr lang="en-US" altLang="zh-CN" sz="3200">
              <a:solidFill>
                <a:srgbClr val="F43308"/>
              </a:solidFill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343526" y="3704035"/>
            <a:ext cx="860425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43308"/>
                </a:solidFill>
              </a:rPr>
              <a:t>100</a:t>
            </a:r>
            <a:endParaRPr lang="en-US" altLang="zh-CN" sz="3200">
              <a:solidFill>
                <a:srgbClr val="F433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6146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6147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8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6149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6150" name="组合 1"/>
          <p:cNvGrpSpPr/>
          <p:nvPr/>
        </p:nvGrpSpPr>
        <p:grpSpPr bwMode="auto">
          <a:xfrm>
            <a:off x="217488" y="732236"/>
            <a:ext cx="8407400" cy="585028"/>
            <a:chOff x="343" y="1273"/>
            <a:chExt cx="13240" cy="918"/>
          </a:xfrm>
        </p:grpSpPr>
        <p:sp>
          <p:nvSpPr>
            <p:cNvPr id="6151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说一说，谁多？谁少？</a:t>
              </a:r>
              <a:r>
                <a:rPr lang="zh-CN" altLang="en-US" sz="20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  </a:t>
              </a: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5" name="图片 29" descr="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65623"/>
            <a:ext cx="9144000" cy="3044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75000 -0.088889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7170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7171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2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7173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7174" name="组合 1"/>
          <p:cNvGrpSpPr/>
          <p:nvPr/>
        </p:nvGrpSpPr>
        <p:grpSpPr bwMode="auto">
          <a:xfrm>
            <a:off x="217488" y="732236"/>
            <a:ext cx="8407400" cy="585028"/>
            <a:chOff x="343" y="1273"/>
            <a:chExt cx="13240" cy="918"/>
          </a:xfrm>
        </p:grpSpPr>
        <p:sp>
          <p:nvSpPr>
            <p:cNvPr id="7175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说一说，谁多？谁少？</a:t>
              </a:r>
              <a:r>
                <a:rPr lang="zh-CN" altLang="en-US" sz="200" dirty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endParaRPr lang="zh-CN" altLang="en-US" sz="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  </a:t>
              </a: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29" descr="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1038" y="1457325"/>
            <a:ext cx="4572000" cy="1522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9949" name="表格 39948"/>
          <p:cNvGraphicFramePr/>
          <p:nvPr/>
        </p:nvGraphicFramePr>
        <p:xfrm>
          <a:off x="6110289" y="1425179"/>
          <a:ext cx="2179637" cy="2140744"/>
        </p:xfrm>
        <a:graphic>
          <a:graphicData uri="http://schemas.openxmlformats.org/drawingml/2006/table">
            <a:tbl>
              <a:tblPr/>
              <a:tblGrid>
                <a:gridCol w="800100"/>
                <a:gridCol w="1379537"/>
              </a:tblGrid>
              <a:tr h="98318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3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鸡</a:t>
                      </a:r>
                      <a:endParaRPr lang="zh-CN" altLang="en-US" sz="3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3" marR="91453" marT="34286" marB="34286">
                    <a:lnL w="1905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100</a:t>
                      </a:r>
                      <a:r>
                        <a:rPr lang="zh-CN" altLang="en-US" sz="3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只</a:t>
                      </a:r>
                      <a:endParaRPr lang="zh-CN" altLang="en-US" sz="3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3" marR="91453" marT="34286" marB="34286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97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3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鹅</a:t>
                      </a:r>
                      <a:endParaRPr lang="zh-CN" altLang="en-US" sz="3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3" marR="91453" marT="34286" marB="34286">
                    <a:lnL w="1905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22</a:t>
                      </a:r>
                      <a:r>
                        <a:rPr lang="zh-CN" altLang="en-US" sz="3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只</a:t>
                      </a:r>
                      <a:endParaRPr lang="zh-CN" altLang="en-US" sz="3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3" marR="91453" marT="34286" marB="34286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589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3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鸭</a:t>
                      </a:r>
                      <a:endParaRPr lang="zh-CN" altLang="en-US" sz="3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3" marR="91453" marT="34286" marB="34286">
                    <a:lnL w="1905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92</a:t>
                      </a:r>
                      <a:r>
                        <a:rPr lang="zh-CN" altLang="en-US" sz="3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只</a:t>
                      </a:r>
                      <a:endParaRPr lang="zh-CN" altLang="en-US" sz="3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3" marR="91453" marT="34286" marB="34286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9" name="组合 8"/>
          <p:cNvGrpSpPr/>
          <p:nvPr/>
        </p:nvGrpSpPr>
        <p:grpSpPr bwMode="auto">
          <a:xfrm>
            <a:off x="525463" y="3353991"/>
            <a:ext cx="5414645" cy="1494234"/>
            <a:chOff x="12262" y="4625"/>
            <a:chExt cx="8527" cy="2350"/>
          </a:xfrm>
        </p:grpSpPr>
        <p:pic>
          <p:nvPicPr>
            <p:cNvPr id="7193" name="图片 11" descr="人物(1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flipH="1">
              <a:off x="12262" y="5010"/>
              <a:ext cx="1763" cy="1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94" name="AutoShape 27"/>
            <p:cNvSpPr>
              <a:spLocks noChangeArrowheads="1"/>
            </p:cNvSpPr>
            <p:nvPr/>
          </p:nvSpPr>
          <p:spPr bwMode="auto">
            <a:xfrm>
              <a:off x="14386" y="4625"/>
              <a:ext cx="6403" cy="1970"/>
            </a:xfrm>
            <a:prstGeom prst="wedgeRoundRectCallout">
              <a:avLst>
                <a:gd name="adj1" fmla="val -57528"/>
                <a:gd name="adj2" fmla="val -4042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要比较谁多谁少，就是比较这三个数的大小。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8194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8195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6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8197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8198" name="组合 1"/>
          <p:cNvGrpSpPr/>
          <p:nvPr/>
        </p:nvGrpSpPr>
        <p:grpSpPr bwMode="auto">
          <a:xfrm>
            <a:off x="217488" y="732236"/>
            <a:ext cx="8407400" cy="585028"/>
            <a:chOff x="343" y="1273"/>
            <a:chExt cx="13240" cy="918"/>
          </a:xfrm>
        </p:grpSpPr>
        <p:sp>
          <p:nvSpPr>
            <p:cNvPr id="8199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说一说，谁多？谁少？</a:t>
              </a:r>
              <a:r>
                <a:rPr lang="zh-CN" altLang="en-US" sz="20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  </a:t>
              </a: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0972" name="矩形 55"/>
          <p:cNvSpPr>
            <a:spLocks noChangeArrowheads="1"/>
          </p:cNvSpPr>
          <p:nvPr/>
        </p:nvSpPr>
        <p:spPr bwMode="auto">
          <a:xfrm>
            <a:off x="1654176" y="1699022"/>
            <a:ext cx="5040313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973" name="矩形 56"/>
          <p:cNvSpPr>
            <a:spLocks noChangeArrowheads="1"/>
          </p:cNvSpPr>
          <p:nvPr/>
        </p:nvSpPr>
        <p:spPr bwMode="auto">
          <a:xfrm>
            <a:off x="1654175" y="2513410"/>
            <a:ext cx="4637088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974" name="矩形 57"/>
          <p:cNvSpPr>
            <a:spLocks noChangeArrowheads="1"/>
          </p:cNvSpPr>
          <p:nvPr/>
        </p:nvSpPr>
        <p:spPr bwMode="auto">
          <a:xfrm>
            <a:off x="1654176" y="3328988"/>
            <a:ext cx="1109663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91141" name="图片 59" descr="6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5475" y="1318023"/>
            <a:ext cx="774700" cy="82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2" name="图片 60" descr="7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2300" y="2210991"/>
            <a:ext cx="947738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3" name="图片 61" descr="8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6113" y="3033712"/>
            <a:ext cx="901700" cy="72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6896101" y="1549004"/>
            <a:ext cx="1285875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只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6543676" y="2363391"/>
            <a:ext cx="1285875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92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只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3084514" y="3180160"/>
            <a:ext cx="1285875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22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只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268413" y="4063604"/>
            <a:ext cx="2578100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43308"/>
                </a:solidFill>
              </a:rPr>
              <a:t>100</a:t>
            </a:r>
            <a:r>
              <a:rPr lang="zh-CN" altLang="en-US" sz="3200" dirty="0">
                <a:solidFill>
                  <a:srgbClr val="F43308"/>
                </a:solidFill>
              </a:rPr>
              <a:t>＞</a:t>
            </a:r>
            <a:r>
              <a:rPr lang="en-US" altLang="zh-CN" sz="3200" dirty="0">
                <a:solidFill>
                  <a:srgbClr val="F43308"/>
                </a:solidFill>
              </a:rPr>
              <a:t>92</a:t>
            </a:r>
            <a:r>
              <a:rPr lang="zh-CN" altLang="en-US" sz="3200" dirty="0">
                <a:solidFill>
                  <a:srgbClr val="F43308"/>
                </a:solidFill>
              </a:rPr>
              <a:t>＞</a:t>
            </a:r>
            <a:r>
              <a:rPr lang="en-US" altLang="zh-CN" sz="3200" dirty="0">
                <a:solidFill>
                  <a:srgbClr val="F43308"/>
                </a:solidFill>
              </a:rPr>
              <a:t>22</a:t>
            </a:r>
            <a:endParaRPr lang="en-US" altLang="zh-CN" sz="3200" dirty="0">
              <a:solidFill>
                <a:srgbClr val="F43308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4516438" y="2930129"/>
            <a:ext cx="4418012" cy="2124075"/>
            <a:chOff x="7377" y="964"/>
            <a:chExt cx="6959" cy="3346"/>
          </a:xfrm>
        </p:grpSpPr>
        <p:pic>
          <p:nvPicPr>
            <p:cNvPr id="8212" name="图片 10" descr="人物(1)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2908" y="963"/>
              <a:ext cx="1427" cy="3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13" name="AutoShape 27"/>
            <p:cNvSpPr>
              <a:spLocks noChangeArrowheads="1"/>
            </p:cNvSpPr>
            <p:nvPr/>
          </p:nvSpPr>
          <p:spPr bwMode="auto">
            <a:xfrm flipH="1">
              <a:off x="7377" y="1336"/>
              <a:ext cx="5438" cy="2220"/>
            </a:xfrm>
            <a:prstGeom prst="wedgeRoundRectCallout">
              <a:avLst>
                <a:gd name="adj1" fmla="val -54745"/>
                <a:gd name="adj2" fmla="val -10065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鸡、鸭、鹅相比，鸡最多，鹅最少。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2" grpId="0" bldLvl="0"/>
      <p:bldP spid="40973" grpId="0" bldLvl="0"/>
      <p:bldP spid="40974" grpId="0" bldLvl="0"/>
      <p:bldP spid="63" grpId="0"/>
      <p:bldP spid="64" grpId="0"/>
      <p:bldP spid="65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9218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9219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0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9221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9222" name="组合 1"/>
          <p:cNvGrpSpPr/>
          <p:nvPr/>
        </p:nvGrpSpPr>
        <p:grpSpPr bwMode="auto">
          <a:xfrm>
            <a:off x="217488" y="732236"/>
            <a:ext cx="8407400" cy="585028"/>
            <a:chOff x="343" y="1273"/>
            <a:chExt cx="13240" cy="918"/>
          </a:xfrm>
        </p:grpSpPr>
        <p:sp>
          <p:nvSpPr>
            <p:cNvPr id="9223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说一说，谁多？谁少？</a:t>
              </a:r>
              <a:r>
                <a:rPr lang="zh-CN" altLang="en-US" sz="20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  </a:t>
              </a: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5" name="组合 1"/>
          <p:cNvGrpSpPr/>
          <p:nvPr/>
        </p:nvGrpSpPr>
        <p:grpSpPr bwMode="auto">
          <a:xfrm>
            <a:off x="622301" y="1318023"/>
            <a:ext cx="7559675" cy="2445544"/>
            <a:chOff x="980" y="2075"/>
            <a:chExt cx="11904" cy="3853"/>
          </a:xfrm>
        </p:grpSpPr>
        <p:sp>
          <p:nvSpPr>
            <p:cNvPr id="56" name="矩形 55"/>
            <p:cNvSpPr/>
            <p:nvPr/>
          </p:nvSpPr>
          <p:spPr>
            <a:xfrm>
              <a:off x="2605" y="2675"/>
              <a:ext cx="7937" cy="45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2605" y="3958"/>
              <a:ext cx="7302" cy="450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2605" y="5243"/>
              <a:ext cx="1747" cy="450"/>
            </a:xfrm>
            <a:prstGeom prst="rect">
              <a:avLst/>
            </a:prstGeom>
            <a:solidFill>
              <a:srgbClr val="FF99FF"/>
            </a:solidFill>
            <a:ln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9229" name="图片 59" descr="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85" y="2075"/>
              <a:ext cx="1220" cy="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0" name="图片 60" descr="7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79" y="3482"/>
              <a:ext cx="1492" cy="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1" name="图片 61" descr="8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017" y="4778"/>
              <a:ext cx="1420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2" name="TextBox 62"/>
            <p:cNvSpPr txBox="1">
              <a:spLocks noChangeArrowheads="1"/>
            </p:cNvSpPr>
            <p:nvPr/>
          </p:nvSpPr>
          <p:spPr bwMode="auto">
            <a:xfrm>
              <a:off x="10860" y="2440"/>
              <a:ext cx="2025" cy="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100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只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233" name="TextBox 63"/>
            <p:cNvSpPr txBox="1">
              <a:spLocks noChangeArrowheads="1"/>
            </p:cNvSpPr>
            <p:nvPr/>
          </p:nvSpPr>
          <p:spPr bwMode="auto">
            <a:xfrm>
              <a:off x="10305" y="3722"/>
              <a:ext cx="2025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92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只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234" name="TextBox 64"/>
            <p:cNvSpPr txBox="1">
              <a:spLocks noChangeArrowheads="1"/>
            </p:cNvSpPr>
            <p:nvPr/>
          </p:nvSpPr>
          <p:spPr bwMode="auto">
            <a:xfrm>
              <a:off x="4857" y="5007"/>
              <a:ext cx="2025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22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只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31825" y="3775472"/>
            <a:ext cx="413543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43308"/>
                </a:solidFill>
              </a:rPr>
              <a:t>100</a:t>
            </a:r>
            <a:r>
              <a:rPr lang="zh-CN" altLang="en-US" sz="3200" dirty="0">
                <a:solidFill>
                  <a:srgbClr val="F43308"/>
                </a:solidFill>
              </a:rPr>
              <a:t>＞</a:t>
            </a:r>
            <a:r>
              <a:rPr lang="en-US" altLang="zh-CN" sz="3200" dirty="0">
                <a:solidFill>
                  <a:srgbClr val="F43308"/>
                </a:solidFill>
              </a:rPr>
              <a:t>22</a:t>
            </a:r>
            <a:r>
              <a:rPr lang="zh-CN" altLang="en-US" sz="3200" dirty="0">
                <a:solidFill>
                  <a:srgbClr val="F43308"/>
                </a:solidFill>
              </a:rPr>
              <a:t>，</a:t>
            </a:r>
            <a:r>
              <a:rPr lang="zh-CN" altLang="en-US" sz="3200" dirty="0">
                <a:solidFill>
                  <a:srgbClr val="F433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这两个数相差几十，相差很多。</a:t>
            </a:r>
            <a:endParaRPr lang="zh-CN" altLang="en-US" sz="3200" dirty="0">
              <a:solidFill>
                <a:srgbClr val="F433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5051426" y="2930129"/>
            <a:ext cx="3883025" cy="2124075"/>
            <a:chOff x="8218" y="963"/>
            <a:chExt cx="6117" cy="3347"/>
          </a:xfrm>
        </p:grpSpPr>
        <p:pic>
          <p:nvPicPr>
            <p:cNvPr id="9237" name="图片 10" descr="人物(1)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2908" y="963"/>
              <a:ext cx="1427" cy="3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8" name="AutoShape 27"/>
            <p:cNvSpPr>
              <a:spLocks noChangeArrowheads="1"/>
            </p:cNvSpPr>
            <p:nvPr/>
          </p:nvSpPr>
          <p:spPr bwMode="auto">
            <a:xfrm flipH="1">
              <a:off x="8218" y="1332"/>
              <a:ext cx="4597" cy="2222"/>
            </a:xfrm>
            <a:prstGeom prst="wedgeRoundRectCallout">
              <a:avLst>
                <a:gd name="adj1" fmla="val -54745"/>
                <a:gd name="adj2" fmla="val -10065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鸡比鹅多得多，鹅比鸡少得多。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0242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0243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4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0245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0246" name="组合 1"/>
          <p:cNvGrpSpPr/>
          <p:nvPr/>
        </p:nvGrpSpPr>
        <p:grpSpPr bwMode="auto">
          <a:xfrm>
            <a:off x="217488" y="732236"/>
            <a:ext cx="8407400" cy="585028"/>
            <a:chOff x="343" y="1273"/>
            <a:chExt cx="13240" cy="918"/>
          </a:xfrm>
        </p:grpSpPr>
        <p:sp>
          <p:nvSpPr>
            <p:cNvPr id="10247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说一说，谁多？谁少？</a:t>
              </a:r>
              <a:r>
                <a:rPr lang="zh-CN" altLang="en-US" sz="20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  </a:t>
              </a: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9" name="组合 1"/>
          <p:cNvGrpSpPr/>
          <p:nvPr/>
        </p:nvGrpSpPr>
        <p:grpSpPr bwMode="auto">
          <a:xfrm>
            <a:off x="622301" y="1318023"/>
            <a:ext cx="7559675" cy="2445544"/>
            <a:chOff x="980" y="2075"/>
            <a:chExt cx="11904" cy="3853"/>
          </a:xfrm>
        </p:grpSpPr>
        <p:sp>
          <p:nvSpPr>
            <p:cNvPr id="56" name="矩形 55"/>
            <p:cNvSpPr/>
            <p:nvPr/>
          </p:nvSpPr>
          <p:spPr>
            <a:xfrm>
              <a:off x="2605" y="2675"/>
              <a:ext cx="7939" cy="45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2605" y="3958"/>
              <a:ext cx="7304" cy="450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2605" y="5243"/>
              <a:ext cx="1747" cy="450"/>
            </a:xfrm>
            <a:prstGeom prst="rect">
              <a:avLst/>
            </a:prstGeom>
            <a:solidFill>
              <a:srgbClr val="FF99FF"/>
            </a:solidFill>
            <a:ln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0253" name="图片 59" descr="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85" y="2075"/>
              <a:ext cx="1220" cy="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4" name="图片 60" descr="7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80" y="3483"/>
              <a:ext cx="1493" cy="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5" name="图片 61" descr="8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018" y="4779"/>
              <a:ext cx="1420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6" name="TextBox 62"/>
            <p:cNvSpPr txBox="1">
              <a:spLocks noChangeArrowheads="1"/>
            </p:cNvSpPr>
            <p:nvPr/>
          </p:nvSpPr>
          <p:spPr bwMode="auto">
            <a:xfrm>
              <a:off x="10860" y="2440"/>
              <a:ext cx="2025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100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只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257" name="TextBox 63"/>
            <p:cNvSpPr txBox="1">
              <a:spLocks noChangeArrowheads="1"/>
            </p:cNvSpPr>
            <p:nvPr/>
          </p:nvSpPr>
          <p:spPr bwMode="auto">
            <a:xfrm>
              <a:off x="10305" y="3723"/>
              <a:ext cx="2025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92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只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258" name="TextBox 64"/>
            <p:cNvSpPr txBox="1">
              <a:spLocks noChangeArrowheads="1"/>
            </p:cNvSpPr>
            <p:nvPr/>
          </p:nvSpPr>
          <p:spPr bwMode="auto">
            <a:xfrm>
              <a:off x="4858" y="5008"/>
              <a:ext cx="2025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22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只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31825" y="3775472"/>
            <a:ext cx="413543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43308"/>
                </a:solidFill>
              </a:rPr>
              <a:t>92</a:t>
            </a:r>
            <a:r>
              <a:rPr lang="zh-CN" altLang="en-US" sz="3200" dirty="0">
                <a:solidFill>
                  <a:srgbClr val="F43308"/>
                </a:solidFill>
              </a:rPr>
              <a:t>＞</a:t>
            </a:r>
            <a:r>
              <a:rPr lang="en-US" altLang="zh-CN" sz="3200" dirty="0">
                <a:solidFill>
                  <a:srgbClr val="F43308"/>
                </a:solidFill>
              </a:rPr>
              <a:t>22</a:t>
            </a:r>
            <a:r>
              <a:rPr lang="zh-CN" altLang="en-US" sz="3200" dirty="0">
                <a:solidFill>
                  <a:srgbClr val="F43308"/>
                </a:solidFill>
              </a:rPr>
              <a:t>，</a:t>
            </a:r>
            <a:r>
              <a:rPr lang="zh-CN" altLang="en-US" sz="3200" dirty="0">
                <a:solidFill>
                  <a:srgbClr val="F433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这两个数也相差几十，相差很多。</a:t>
            </a:r>
            <a:endParaRPr lang="zh-CN" altLang="en-US" sz="3200" dirty="0">
              <a:solidFill>
                <a:srgbClr val="F433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5051426" y="2930129"/>
            <a:ext cx="3883025" cy="2124075"/>
            <a:chOff x="8218" y="963"/>
            <a:chExt cx="6117" cy="3347"/>
          </a:xfrm>
        </p:grpSpPr>
        <p:pic>
          <p:nvPicPr>
            <p:cNvPr id="10261" name="图片 10" descr="人物(1)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2908" y="963"/>
              <a:ext cx="1427" cy="3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2" name="AutoShape 27"/>
            <p:cNvSpPr>
              <a:spLocks noChangeArrowheads="1"/>
            </p:cNvSpPr>
            <p:nvPr/>
          </p:nvSpPr>
          <p:spPr bwMode="auto">
            <a:xfrm flipH="1">
              <a:off x="8218" y="1332"/>
              <a:ext cx="4597" cy="2222"/>
            </a:xfrm>
            <a:prstGeom prst="wedgeRoundRectCallout">
              <a:avLst>
                <a:gd name="adj1" fmla="val -54745"/>
                <a:gd name="adj2" fmla="val -10065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鸭比鹅多得多，鹅比鸭少得多。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1266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1267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68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1269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1270" name="组合 1"/>
          <p:cNvGrpSpPr/>
          <p:nvPr/>
        </p:nvGrpSpPr>
        <p:grpSpPr bwMode="auto">
          <a:xfrm>
            <a:off x="217488" y="732236"/>
            <a:ext cx="8407400" cy="585028"/>
            <a:chOff x="343" y="1273"/>
            <a:chExt cx="13240" cy="918"/>
          </a:xfrm>
        </p:grpSpPr>
        <p:sp>
          <p:nvSpPr>
            <p:cNvPr id="11271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说一说，谁多？谁少？</a:t>
              </a:r>
              <a:r>
                <a:rPr lang="zh-CN" altLang="en-US" sz="20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  </a:t>
              </a: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73" name="组合 1"/>
          <p:cNvGrpSpPr/>
          <p:nvPr/>
        </p:nvGrpSpPr>
        <p:grpSpPr bwMode="auto">
          <a:xfrm>
            <a:off x="622301" y="1318023"/>
            <a:ext cx="7559675" cy="2445544"/>
            <a:chOff x="980" y="2075"/>
            <a:chExt cx="11904" cy="3853"/>
          </a:xfrm>
        </p:grpSpPr>
        <p:sp>
          <p:nvSpPr>
            <p:cNvPr id="56" name="矩形 55"/>
            <p:cNvSpPr/>
            <p:nvPr/>
          </p:nvSpPr>
          <p:spPr>
            <a:xfrm>
              <a:off x="2605" y="2675"/>
              <a:ext cx="7939" cy="45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2605" y="3958"/>
              <a:ext cx="7304" cy="450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2605" y="5243"/>
              <a:ext cx="1747" cy="450"/>
            </a:xfrm>
            <a:prstGeom prst="rect">
              <a:avLst/>
            </a:prstGeom>
            <a:solidFill>
              <a:srgbClr val="FF99FF"/>
            </a:solidFill>
            <a:ln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1277" name="图片 59" descr="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85" y="2075"/>
              <a:ext cx="1220" cy="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8" name="图片 60" descr="7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80" y="3483"/>
              <a:ext cx="1493" cy="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9" name="图片 61" descr="8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018" y="4779"/>
              <a:ext cx="1420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0" name="TextBox 62"/>
            <p:cNvSpPr txBox="1">
              <a:spLocks noChangeArrowheads="1"/>
            </p:cNvSpPr>
            <p:nvPr/>
          </p:nvSpPr>
          <p:spPr bwMode="auto">
            <a:xfrm>
              <a:off x="10860" y="2440"/>
              <a:ext cx="2025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100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只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281" name="TextBox 63"/>
            <p:cNvSpPr txBox="1">
              <a:spLocks noChangeArrowheads="1"/>
            </p:cNvSpPr>
            <p:nvPr/>
          </p:nvSpPr>
          <p:spPr bwMode="auto">
            <a:xfrm>
              <a:off x="10305" y="3723"/>
              <a:ext cx="2025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92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只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282" name="TextBox 64"/>
            <p:cNvSpPr txBox="1">
              <a:spLocks noChangeArrowheads="1"/>
            </p:cNvSpPr>
            <p:nvPr/>
          </p:nvSpPr>
          <p:spPr bwMode="auto">
            <a:xfrm>
              <a:off x="4858" y="5008"/>
              <a:ext cx="2025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22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只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30200" y="3775472"/>
            <a:ext cx="44196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43308"/>
                </a:solidFill>
              </a:rPr>
              <a:t>100</a:t>
            </a:r>
            <a:r>
              <a:rPr lang="zh-CN" altLang="en-US" sz="3200" dirty="0">
                <a:solidFill>
                  <a:srgbClr val="F43308"/>
                </a:solidFill>
              </a:rPr>
              <a:t>＞</a:t>
            </a:r>
            <a:r>
              <a:rPr lang="en-US" altLang="zh-CN" sz="3200" dirty="0">
                <a:solidFill>
                  <a:srgbClr val="F43308"/>
                </a:solidFill>
              </a:rPr>
              <a:t>92</a:t>
            </a:r>
            <a:r>
              <a:rPr lang="zh-CN" altLang="en-US" sz="3200" dirty="0">
                <a:solidFill>
                  <a:srgbClr val="F43308"/>
                </a:solidFill>
              </a:rPr>
              <a:t>，</a:t>
            </a:r>
            <a:r>
              <a:rPr lang="zh-CN" altLang="en-US" sz="3200" dirty="0">
                <a:solidFill>
                  <a:srgbClr val="F433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这两个数相差不到十，相差很少。</a:t>
            </a:r>
            <a:endParaRPr lang="zh-CN" altLang="en-US" sz="3200" dirty="0">
              <a:solidFill>
                <a:srgbClr val="F433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5051426" y="2930129"/>
            <a:ext cx="3883025" cy="2124075"/>
            <a:chOff x="8218" y="963"/>
            <a:chExt cx="6117" cy="3347"/>
          </a:xfrm>
        </p:grpSpPr>
        <p:pic>
          <p:nvPicPr>
            <p:cNvPr id="11285" name="图片 10" descr="人物(1)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2908" y="963"/>
              <a:ext cx="1427" cy="3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6" name="AutoShape 27"/>
            <p:cNvSpPr>
              <a:spLocks noChangeArrowheads="1"/>
            </p:cNvSpPr>
            <p:nvPr/>
          </p:nvSpPr>
          <p:spPr bwMode="auto">
            <a:xfrm flipH="1">
              <a:off x="8218" y="1336"/>
              <a:ext cx="4597" cy="2213"/>
            </a:xfrm>
            <a:prstGeom prst="wedgeRoundRectCallout">
              <a:avLst>
                <a:gd name="adj1" fmla="val -54745"/>
                <a:gd name="adj2" fmla="val -10065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鸡比鸭多一些，鸭比鸡少一些。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2290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2291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2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2293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2294" name="组合 1"/>
          <p:cNvGrpSpPr/>
          <p:nvPr/>
        </p:nvGrpSpPr>
        <p:grpSpPr bwMode="auto">
          <a:xfrm>
            <a:off x="217488" y="732236"/>
            <a:ext cx="8407400" cy="585028"/>
            <a:chOff x="343" y="1273"/>
            <a:chExt cx="13240" cy="918"/>
          </a:xfrm>
        </p:grpSpPr>
        <p:sp>
          <p:nvSpPr>
            <p:cNvPr id="12295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说一说，谁多？谁少？</a:t>
              </a:r>
              <a:r>
                <a:rPr lang="zh-CN" altLang="en-US" sz="20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  </a:t>
              </a: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2297" name="矩形 6"/>
          <p:cNvSpPr>
            <a:spLocks noChangeArrowheads="1"/>
          </p:cNvSpPr>
          <p:nvPr/>
        </p:nvSpPr>
        <p:spPr bwMode="auto">
          <a:xfrm>
            <a:off x="1408113" y="1672828"/>
            <a:ext cx="6062662" cy="73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        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163" name="圆角矩形 162"/>
          <p:cNvSpPr/>
          <p:nvPr/>
        </p:nvSpPr>
        <p:spPr>
          <a:xfrm>
            <a:off x="762001" y="1476615"/>
            <a:ext cx="8042275" cy="3017041"/>
          </a:xfrm>
          <a:prstGeom prst="roundRect">
            <a:avLst/>
          </a:prstGeom>
          <a:noFill/>
          <a:ln w="12700" cmpd="sng">
            <a:gradFill>
              <a:gsLst>
                <a:gs pos="5000">
                  <a:srgbClr val="00B050"/>
                </a:gs>
                <a:gs pos="27000">
                  <a:srgbClr val="FFC000"/>
                </a:gs>
                <a:gs pos="62000">
                  <a:srgbClr val="F88379"/>
                </a:gs>
                <a:gs pos="88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571500" indent="-571500" algn="just">
              <a:lnSpc>
                <a:spcPct val="130000"/>
              </a:lnSpc>
              <a:buFont typeface="Wingdings" panose="05000000000000000000" charset="0"/>
              <a:buChar char="Ø"/>
              <a:defRPr/>
            </a:pPr>
            <a:r>
              <a:rPr lang="zh-CN" altLang="en-US" sz="36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两个数</a:t>
            </a:r>
            <a:r>
              <a:rPr lang="zh-CN" altLang="en-US" sz="36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相差很多</a:t>
            </a:r>
            <a:r>
              <a:rPr lang="zh-CN" altLang="en-US" sz="36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，我们可以用</a:t>
            </a:r>
            <a:r>
              <a:rPr lang="zh-CN" altLang="en-US" sz="36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“多得多”“少得多”</a:t>
            </a:r>
            <a:r>
              <a:rPr lang="zh-CN" altLang="en-US" sz="36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来表示。</a:t>
            </a:r>
            <a:endParaRPr lang="zh-CN" altLang="en-US" sz="36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L="571500" indent="-571500" algn="just">
              <a:lnSpc>
                <a:spcPct val="130000"/>
              </a:lnSpc>
              <a:buFont typeface="Wingdings" panose="05000000000000000000" charset="0"/>
              <a:buChar char="Ø"/>
              <a:defRPr/>
            </a:pPr>
            <a:r>
              <a:rPr lang="zh-CN" altLang="en-US" sz="36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两个数</a:t>
            </a:r>
            <a:r>
              <a:rPr lang="zh-CN" altLang="en-US" sz="36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相差很少</a:t>
            </a:r>
            <a:r>
              <a:rPr lang="zh-CN" altLang="en-US" sz="36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，我们可以用</a:t>
            </a:r>
            <a:r>
              <a:rPr lang="zh-CN" altLang="en-US" sz="36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“多一些”“少一些”</a:t>
            </a:r>
            <a:r>
              <a:rPr lang="zh-CN" altLang="en-US" sz="36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来表示。</a:t>
            </a:r>
            <a:endParaRPr lang="zh-CN" altLang="en-US" sz="36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c6383150-6939-4db4-aff8-c3146cc68b7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755</Words>
  <Application>WPS 演示</Application>
  <PresentationFormat>全屏显示(16:9)</PresentationFormat>
  <Paragraphs>215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黑体</vt:lpstr>
      <vt:lpstr>微软雅黑</vt:lpstr>
      <vt:lpstr>方正大标宋简体</vt:lpstr>
      <vt:lpstr>Wingdings</vt:lpstr>
      <vt:lpstr>楷体_GB2312</vt:lpstr>
      <vt:lpstr>隶书</vt:lpstr>
      <vt:lpstr>Arial</vt:lpstr>
      <vt:lpstr>Arial Unicode MS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《小小养殖场》生活中的数PPT免费课件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</cp:revision>
  <dcterms:created xsi:type="dcterms:W3CDTF">2019-11-20T11:23:00Z</dcterms:created>
  <dcterms:modified xsi:type="dcterms:W3CDTF">2023-01-28T05:17:54Z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D20236CB96C5481AA43E315460E86350</vt:lpwstr>
  </property>
</Properties>
</file>