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302" r:id="rId3"/>
    <p:sldId id="394" r:id="rId5"/>
    <p:sldId id="452" r:id="rId6"/>
    <p:sldId id="453" r:id="rId7"/>
    <p:sldId id="345" r:id="rId8"/>
    <p:sldId id="457" r:id="rId9"/>
    <p:sldId id="454" r:id="rId10"/>
    <p:sldId id="438" r:id="rId11"/>
    <p:sldId id="455" r:id="rId12"/>
    <p:sldId id="456" r:id="rId13"/>
    <p:sldId id="439" r:id="rId14"/>
    <p:sldId id="451" r:id="rId15"/>
    <p:sldId id="458" r:id="rId16"/>
    <p:sldId id="326" r:id="rId17"/>
    <p:sldId id="441" r:id="rId18"/>
    <p:sldId id="442" r:id="rId19"/>
    <p:sldId id="317" r:id="rId20"/>
  </p:sldIdLst>
  <p:sldSz cx="9144000" cy="5143500" type="screen16x9"/>
  <p:notesSz cx="6858000" cy="9144000"/>
  <p:custDataLst>
    <p:tags r:id="rId24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3429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685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0287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1714500" algn="l" defTabSz="6858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057400" algn="l" defTabSz="6858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2400300" algn="l" defTabSz="6858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2743200" algn="l" defTabSz="6858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19" userDrawn="1">
          <p15:clr>
            <a:srgbClr val="A4A3A4"/>
          </p15:clr>
        </p15:guide>
        <p15:guide id="2" orient="horz" pos="1212" userDrawn="1">
          <p15:clr>
            <a:srgbClr val="A4A3A4"/>
          </p15:clr>
        </p15:guide>
        <p15:guide id="3" pos="286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CC99FF"/>
    <a:srgbClr val="CCFFCC"/>
    <a:srgbClr val="91ECF3"/>
    <a:srgbClr val="ECD9FF"/>
    <a:srgbClr val="A8F8A0"/>
    <a:srgbClr val="CCECFF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62" autoAdjust="0"/>
    <p:restoredTop sz="94414" autoAdjust="0"/>
  </p:normalViewPr>
  <p:slideViewPr>
    <p:cSldViewPr snapToGrid="0">
      <p:cViewPr varScale="1">
        <p:scale>
          <a:sx n="106" d="100"/>
          <a:sy n="106" d="100"/>
        </p:scale>
        <p:origin x="-78" y="-654"/>
      </p:cViewPr>
      <p:guideLst>
        <p:guide orient="horz" pos="3219"/>
        <p:guide orient="horz" pos="1212"/>
        <p:guide pos="286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4" Type="http://schemas.openxmlformats.org/officeDocument/2006/relationships/tags" Target="tags/tag2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54426029-D4F2-436B-8B1C-645F75D74A8D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4103DF72-0E25-49B5-8FDE-419DB9F958D0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18434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8435" name="灯片编号占位符 3"/>
          <p:cNvSpPr txBox="1">
            <a:spLocks noGrp="1" noChangeArrowheads="1"/>
          </p:cNvSpPr>
          <p:nvPr>
            <p:ph type="sldNum" sz="quarter"/>
          </p:nvPr>
        </p:nvSpPr>
        <p:spPr bwMode="auto">
          <a:xfrm>
            <a:off x="3884613" y="8685213"/>
            <a:ext cx="2971800" cy="45878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r"/>
            <a:fld id="{D37323FF-1ED2-4A64-A95D-30A9FFA6BBFA}" type="slidenum">
              <a:rPr lang="zh-CN" altLang="en-US" sz="1200"/>
            </a:fld>
            <a:endParaRPr lang="en-US" altLang="zh-CN" sz="120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23554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1507" name="灯片编号占位符 3"/>
          <p:cNvSpPr txBox="1">
            <a:spLocks noGrp="1" noChangeArrowheads="1"/>
          </p:cNvSpPr>
          <p:nvPr>
            <p:ph type="sldNum" sz="quarter"/>
          </p:nvPr>
        </p:nvSpPr>
        <p:spPr bwMode="auto">
          <a:xfrm>
            <a:off x="3884613" y="8685213"/>
            <a:ext cx="2971800" cy="45878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r"/>
            <a:fld id="{A148D205-CE67-4C1A-9E35-0A69A298AD67}" type="slidenum">
              <a:rPr lang="zh-CN" altLang="en-US" sz="1200"/>
            </a:fld>
            <a:endParaRPr lang="en-US" altLang="zh-CN" sz="120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25602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1507" name="灯片编号占位符 3"/>
          <p:cNvSpPr txBox="1">
            <a:spLocks noGrp="1" noChangeArrowheads="1"/>
          </p:cNvSpPr>
          <p:nvPr>
            <p:ph type="sldNum" sz="quarter"/>
          </p:nvPr>
        </p:nvSpPr>
        <p:spPr bwMode="auto">
          <a:xfrm>
            <a:off x="3884613" y="8685213"/>
            <a:ext cx="2971800" cy="45878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r"/>
            <a:fld id="{655CED10-CFE1-49BA-8063-A9C79AC6B0ED}" type="slidenum">
              <a:rPr lang="zh-CN" altLang="en-US" sz="1200"/>
            </a:fld>
            <a:endParaRPr lang="en-US" altLang="zh-CN" sz="120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27650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3555" name="灯片编号占位符 3"/>
          <p:cNvSpPr txBox="1">
            <a:spLocks noGrp="1" noChangeArrowheads="1"/>
          </p:cNvSpPr>
          <p:nvPr>
            <p:ph type="sldNum" sz="quarter"/>
          </p:nvPr>
        </p:nvSpPr>
        <p:spPr bwMode="auto">
          <a:xfrm>
            <a:off x="3884613" y="8685213"/>
            <a:ext cx="2971800" cy="45878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r"/>
            <a:fld id="{AD26330D-C695-4573-9A69-793F9372D47C}" type="slidenum">
              <a:rPr lang="zh-CN" altLang="en-US" sz="1200"/>
            </a:fld>
            <a:endParaRPr lang="en-US" altLang="zh-CN" sz="120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29698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3555" name="灯片编号占位符 3"/>
          <p:cNvSpPr txBox="1">
            <a:spLocks noGrp="1" noChangeArrowheads="1"/>
          </p:cNvSpPr>
          <p:nvPr>
            <p:ph type="sldNum" sz="quarter"/>
          </p:nvPr>
        </p:nvSpPr>
        <p:spPr bwMode="auto">
          <a:xfrm>
            <a:off x="3884613" y="8685213"/>
            <a:ext cx="2971800" cy="45878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r"/>
            <a:fld id="{D5CD2960-9776-40A0-85BA-A609DAE43080}" type="slidenum">
              <a:rPr lang="zh-CN" altLang="en-US" sz="1200"/>
            </a:fld>
            <a:endParaRPr lang="en-US" altLang="zh-CN" sz="120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31746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3555" name="灯片编号占位符 3"/>
          <p:cNvSpPr txBox="1">
            <a:spLocks noGrp="1" noChangeArrowheads="1"/>
          </p:cNvSpPr>
          <p:nvPr>
            <p:ph type="sldNum" sz="quarter"/>
          </p:nvPr>
        </p:nvSpPr>
        <p:spPr bwMode="auto">
          <a:xfrm>
            <a:off x="3884613" y="8685213"/>
            <a:ext cx="2971800" cy="45878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r"/>
            <a:fld id="{7CAF0CBB-78B5-42DD-8063-E3D32A878EA7}" type="slidenum">
              <a:rPr lang="zh-CN" altLang="en-US" sz="1200"/>
            </a:fld>
            <a:endParaRPr lang="en-US" altLang="zh-CN" sz="120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33794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3555" name="灯片编号占位符 3"/>
          <p:cNvSpPr txBox="1">
            <a:spLocks noGrp="1" noChangeArrowheads="1"/>
          </p:cNvSpPr>
          <p:nvPr>
            <p:ph type="sldNum" sz="quarter"/>
          </p:nvPr>
        </p:nvSpPr>
        <p:spPr bwMode="auto">
          <a:xfrm>
            <a:off x="3884613" y="8685213"/>
            <a:ext cx="2971800" cy="45878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r"/>
            <a:fld id="{BB97D816-9996-4A89-898F-4B10530A558D}" type="slidenum">
              <a:rPr lang="zh-CN" altLang="en-US" sz="1200"/>
            </a:fld>
            <a:endParaRPr lang="en-US" altLang="zh-CN" sz="120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35842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5603" name="灯片编号占位符 3"/>
          <p:cNvSpPr txBox="1">
            <a:spLocks noGrp="1" noChangeArrowheads="1"/>
          </p:cNvSpPr>
          <p:nvPr>
            <p:ph type="sldNum" sz="quarter"/>
          </p:nvPr>
        </p:nvSpPr>
        <p:spPr bwMode="auto">
          <a:xfrm>
            <a:off x="3884613" y="8685213"/>
            <a:ext cx="2971800" cy="45878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r"/>
            <a:fld id="{216FF800-C8E6-47D8-B44A-2A2083E49C30}" type="slidenum">
              <a:rPr lang="zh-CN" altLang="en-US" sz="1200"/>
            </a:fld>
            <a:endParaRPr lang="en-US" altLang="zh-CN" sz="12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无图标有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 noChangeArrowheads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72691" y="4498182"/>
            <a:ext cx="314325" cy="4071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组合 2"/>
          <p:cNvGrpSpPr/>
          <p:nvPr userDrawn="1"/>
        </p:nvGrpSpPr>
        <p:grpSpPr bwMode="auto">
          <a:xfrm>
            <a:off x="240506" y="4329113"/>
            <a:ext cx="244079" cy="726281"/>
            <a:chOff x="162845" y="5707378"/>
            <a:chExt cx="325664" cy="968472"/>
          </a:xfrm>
        </p:grpSpPr>
        <p:grpSp>
          <p:nvGrpSpPr>
            <p:cNvPr id="4" name="组合 3"/>
            <p:cNvGrpSpPr/>
            <p:nvPr userDrawn="1"/>
          </p:nvGrpSpPr>
          <p:grpSpPr bwMode="auto">
            <a:xfrm>
              <a:off x="162845" y="5707378"/>
              <a:ext cx="325664" cy="968472"/>
              <a:chOff x="780804" y="4633491"/>
              <a:chExt cx="325664" cy="968472"/>
            </a:xfrm>
          </p:grpSpPr>
          <p:sp>
            <p:nvSpPr>
              <p:cNvPr id="7" name="矩形 88"/>
              <p:cNvSpPr/>
              <p:nvPr/>
            </p:nvSpPr>
            <p:spPr>
              <a:xfrm>
                <a:off x="831639" y="4903393"/>
                <a:ext cx="223993" cy="698570"/>
              </a:xfrm>
              <a:custGeom>
                <a:avLst/>
                <a:gdLst>
                  <a:gd name="connsiteX0" fmla="*/ 0 w 157649"/>
                  <a:gd name="connsiteY0" fmla="*/ 0 h 398534"/>
                  <a:gd name="connsiteX1" fmla="*/ 157649 w 157649"/>
                  <a:gd name="connsiteY1" fmla="*/ 0 h 398534"/>
                  <a:gd name="connsiteX2" fmla="*/ 157649 w 157649"/>
                  <a:gd name="connsiteY2" fmla="*/ 398534 h 398534"/>
                  <a:gd name="connsiteX3" fmla="*/ 0 w 157649"/>
                  <a:gd name="connsiteY3" fmla="*/ 398534 h 398534"/>
                  <a:gd name="connsiteX4" fmla="*/ 0 w 157649"/>
                  <a:gd name="connsiteY4" fmla="*/ 0 h 398534"/>
                  <a:gd name="connsiteX0-1" fmla="*/ 0 w 222964"/>
                  <a:gd name="connsiteY0-2" fmla="*/ 209005 h 607539"/>
                  <a:gd name="connsiteX1-3" fmla="*/ 222964 w 222964"/>
                  <a:gd name="connsiteY1-4" fmla="*/ 0 h 607539"/>
                  <a:gd name="connsiteX2-5" fmla="*/ 157649 w 222964"/>
                  <a:gd name="connsiteY2-6" fmla="*/ 607539 h 607539"/>
                  <a:gd name="connsiteX3-7" fmla="*/ 0 w 222964"/>
                  <a:gd name="connsiteY3-8" fmla="*/ 607539 h 607539"/>
                  <a:gd name="connsiteX4-9" fmla="*/ 0 w 222964"/>
                  <a:gd name="connsiteY4-10" fmla="*/ 209005 h 607539"/>
                  <a:gd name="connsiteX0-11" fmla="*/ 26125 w 222964"/>
                  <a:gd name="connsiteY0-12" fmla="*/ 0 h 698979"/>
                  <a:gd name="connsiteX1-13" fmla="*/ 222964 w 222964"/>
                  <a:gd name="connsiteY1-14" fmla="*/ 91440 h 698979"/>
                  <a:gd name="connsiteX2-15" fmla="*/ 157649 w 222964"/>
                  <a:gd name="connsiteY2-16" fmla="*/ 698979 h 698979"/>
                  <a:gd name="connsiteX3-17" fmla="*/ 0 w 222964"/>
                  <a:gd name="connsiteY3-18" fmla="*/ 698979 h 698979"/>
                  <a:gd name="connsiteX4-19" fmla="*/ 26125 w 222964"/>
                  <a:gd name="connsiteY4-20" fmla="*/ 0 h 6989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22964" h="698979">
                    <a:moveTo>
                      <a:pt x="26125" y="0"/>
                    </a:moveTo>
                    <a:lnTo>
                      <a:pt x="222964" y="91440"/>
                    </a:lnTo>
                    <a:lnTo>
                      <a:pt x="157649" y="698979"/>
                    </a:lnTo>
                    <a:lnTo>
                      <a:pt x="0" y="698979"/>
                    </a:lnTo>
                    <a:lnTo>
                      <a:pt x="26125" y="0"/>
                    </a:lnTo>
                    <a:close/>
                  </a:path>
                </a:pathLst>
              </a:custGeom>
              <a:solidFill>
                <a:srgbClr val="2CA03B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8" name="等腰三角形 7"/>
              <p:cNvSpPr/>
              <p:nvPr/>
            </p:nvSpPr>
            <p:spPr>
              <a:xfrm>
                <a:off x="780804" y="4633491"/>
                <a:ext cx="325664" cy="390564"/>
              </a:xfrm>
              <a:prstGeom prst="triangle">
                <a:avLst/>
              </a:prstGeom>
              <a:solidFill>
                <a:srgbClr val="EE7A24"/>
              </a:solidFill>
              <a:ln>
                <a:solidFill>
                  <a:srgbClr val="EE7A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9" name="弦形 8"/>
              <p:cNvSpPr/>
              <p:nvPr/>
            </p:nvSpPr>
            <p:spPr>
              <a:xfrm rot="5400000">
                <a:off x="823768" y="5128808"/>
                <a:ext cx="239736" cy="109614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0" name="矩形 3"/>
              <p:cNvSpPr/>
              <p:nvPr/>
            </p:nvSpPr>
            <p:spPr>
              <a:xfrm>
                <a:off x="852292" y="5181234"/>
                <a:ext cx="165215" cy="44454"/>
              </a:xfrm>
              <a:custGeom>
                <a:avLst/>
                <a:gdLst>
                  <a:gd name="connsiteX0" fmla="*/ 0 w 156633"/>
                  <a:gd name="connsiteY0" fmla="*/ 0 h 46567"/>
                  <a:gd name="connsiteX1" fmla="*/ 156633 w 156633"/>
                  <a:gd name="connsiteY1" fmla="*/ 0 h 46567"/>
                  <a:gd name="connsiteX2" fmla="*/ 156633 w 156633"/>
                  <a:gd name="connsiteY2" fmla="*/ 46567 h 46567"/>
                  <a:gd name="connsiteX3" fmla="*/ 0 w 156633"/>
                  <a:gd name="connsiteY3" fmla="*/ 46567 h 46567"/>
                  <a:gd name="connsiteX4" fmla="*/ 0 w 156633"/>
                  <a:gd name="connsiteY4" fmla="*/ 0 h 46567"/>
                  <a:gd name="connsiteX0-1" fmla="*/ 8466 w 165099"/>
                  <a:gd name="connsiteY0-2" fmla="*/ 0 h 46567"/>
                  <a:gd name="connsiteX1-3" fmla="*/ 165099 w 165099"/>
                  <a:gd name="connsiteY1-4" fmla="*/ 0 h 46567"/>
                  <a:gd name="connsiteX2-5" fmla="*/ 165099 w 165099"/>
                  <a:gd name="connsiteY2-6" fmla="*/ 46567 h 46567"/>
                  <a:gd name="connsiteX3-7" fmla="*/ 0 w 165099"/>
                  <a:gd name="connsiteY3-8" fmla="*/ 25400 h 46567"/>
                  <a:gd name="connsiteX4-9" fmla="*/ 8466 w 165099"/>
                  <a:gd name="connsiteY4-10" fmla="*/ 0 h 465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5099" h="46567">
                    <a:moveTo>
                      <a:pt x="8466" y="0"/>
                    </a:moveTo>
                    <a:lnTo>
                      <a:pt x="165099" y="0"/>
                    </a:lnTo>
                    <a:lnTo>
                      <a:pt x="165099" y="46567"/>
                    </a:lnTo>
                    <a:lnTo>
                      <a:pt x="0" y="25400"/>
                    </a:lnTo>
                    <a:lnTo>
                      <a:pt x="846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1" name="弦形 10"/>
              <p:cNvSpPr/>
              <p:nvPr/>
            </p:nvSpPr>
            <p:spPr>
              <a:xfrm rot="5400000">
                <a:off x="813441" y="5318535"/>
                <a:ext cx="239737" cy="108025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cxnSp>
          <p:nvCxnSpPr>
            <p:cNvPr id="5" name="直接连接符 4"/>
            <p:cNvCxnSpPr>
              <a:stCxn id="10" idx="1"/>
              <a:endCxn id="10" idx="5"/>
            </p:cNvCxnSpPr>
            <p:nvPr/>
          </p:nvCxnSpPr>
          <p:spPr>
            <a:xfrm>
              <a:off x="243864" y="5902661"/>
              <a:ext cx="163626" cy="0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>
              <a:stCxn id="10" idx="1"/>
              <a:endCxn id="10" idx="5"/>
            </p:cNvCxnSpPr>
            <p:nvPr/>
          </p:nvCxnSpPr>
          <p:spPr>
            <a:xfrm flipV="1">
              <a:off x="207326" y="5988394"/>
              <a:ext cx="216050" cy="12701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7272907" y="4455620"/>
            <a:ext cx="1871093" cy="697083"/>
          </a:xfrm>
          <a:custGeom>
            <a:avLst/>
            <a:gdLst>
              <a:gd name="connsiteX0" fmla="*/ 0 w 2229950"/>
              <a:gd name="connsiteY0" fmla="*/ 0 h 1102244"/>
              <a:gd name="connsiteX1" fmla="*/ 2229950 w 2229950"/>
              <a:gd name="connsiteY1" fmla="*/ 0 h 1102244"/>
              <a:gd name="connsiteX2" fmla="*/ 2229950 w 2229950"/>
              <a:gd name="connsiteY2" fmla="*/ 1102244 h 1102244"/>
              <a:gd name="connsiteX3" fmla="*/ 0 w 2229950"/>
              <a:gd name="connsiteY3" fmla="*/ 1102244 h 1102244"/>
              <a:gd name="connsiteX4" fmla="*/ 0 w 2229950"/>
              <a:gd name="connsiteY4" fmla="*/ 0 h 1102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9950" h="1102244">
                <a:moveTo>
                  <a:pt x="0" y="0"/>
                </a:moveTo>
                <a:lnTo>
                  <a:pt x="2229950" y="0"/>
                </a:lnTo>
                <a:lnTo>
                  <a:pt x="2229950" y="1102244"/>
                </a:lnTo>
                <a:lnTo>
                  <a:pt x="0" y="110224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-348550" y="4697692"/>
            <a:ext cx="9273617" cy="445808"/>
          </a:xfrm>
          <a:custGeom>
            <a:avLst/>
            <a:gdLst>
              <a:gd name="connsiteX0" fmla="*/ 0 w 11473666"/>
              <a:gd name="connsiteY0" fmla="*/ 0 h 845729"/>
              <a:gd name="connsiteX1" fmla="*/ 11473666 w 11473666"/>
              <a:gd name="connsiteY1" fmla="*/ 0 h 845729"/>
              <a:gd name="connsiteX2" fmla="*/ 11473666 w 11473666"/>
              <a:gd name="connsiteY2" fmla="*/ 845729 h 845729"/>
              <a:gd name="connsiteX3" fmla="*/ 401196 w 11473666"/>
              <a:gd name="connsiteY3" fmla="*/ 845729 h 845729"/>
              <a:gd name="connsiteX4" fmla="*/ 401196 w 11473666"/>
              <a:gd name="connsiteY4" fmla="*/ 440575 h 845729"/>
              <a:gd name="connsiteX5" fmla="*/ 0 w 11473666"/>
              <a:gd name="connsiteY5" fmla="*/ 440575 h 845729"/>
              <a:gd name="connsiteX6" fmla="*/ 0 w 11473666"/>
              <a:gd name="connsiteY6" fmla="*/ 0 h 845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73666" h="845729">
                <a:moveTo>
                  <a:pt x="0" y="0"/>
                </a:moveTo>
                <a:lnTo>
                  <a:pt x="11473666" y="0"/>
                </a:lnTo>
                <a:lnTo>
                  <a:pt x="11473666" y="845729"/>
                </a:lnTo>
                <a:lnTo>
                  <a:pt x="401196" y="845729"/>
                </a:lnTo>
                <a:lnTo>
                  <a:pt x="401196" y="440575"/>
                </a:lnTo>
                <a:lnTo>
                  <a:pt x="0" y="4405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>
          <a:xfrm>
            <a:off x="7187536" y="4703401"/>
            <a:ext cx="1818740" cy="445808"/>
          </a:xfrm>
          <a:custGeom>
            <a:avLst/>
            <a:gdLst>
              <a:gd name="connsiteX0" fmla="*/ 0 w 2468880"/>
              <a:gd name="connsiteY0" fmla="*/ 0 h 514039"/>
              <a:gd name="connsiteX1" fmla="*/ 2468880 w 2468880"/>
              <a:gd name="connsiteY1" fmla="*/ 0 h 514039"/>
              <a:gd name="connsiteX2" fmla="*/ 2468880 w 2468880"/>
              <a:gd name="connsiteY2" fmla="*/ 514039 h 514039"/>
              <a:gd name="connsiteX3" fmla="*/ 0 w 2468880"/>
              <a:gd name="connsiteY3" fmla="*/ 514039 h 514039"/>
              <a:gd name="connsiteX4" fmla="*/ 0 w 2468880"/>
              <a:gd name="connsiteY4" fmla="*/ 0 h 514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8880" h="514039">
                <a:moveTo>
                  <a:pt x="0" y="0"/>
                </a:moveTo>
                <a:lnTo>
                  <a:pt x="2468880" y="0"/>
                </a:lnTo>
                <a:lnTo>
                  <a:pt x="2468880" y="514039"/>
                </a:lnTo>
                <a:lnTo>
                  <a:pt x="0" y="514039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5" name="矩形 14"/>
          <p:cNvSpPr/>
          <p:nvPr userDrawn="1"/>
        </p:nvSpPr>
        <p:spPr>
          <a:xfrm>
            <a:off x="350174" y="1916832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个人简历：</a:t>
            </a:r>
            <a:r>
              <a:rPr lang="en-US" altLang="zh-CN" sz="100" dirty="0">
                <a:solidFill>
                  <a:schemeClr val="bg1"/>
                </a:solidFill>
              </a:rPr>
              <a:t>www.1ppt.com/jianli/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手抄报：</a:t>
            </a:r>
            <a:r>
              <a:rPr lang="en-US" altLang="zh-CN" sz="100" dirty="0">
                <a:solidFill>
                  <a:schemeClr val="bg1"/>
                </a:solidFill>
              </a:rPr>
              <a:t>www.1ppt.com/shouchaobao/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</a:t>
            </a:r>
            <a:endParaRPr lang="en-US" altLang="zh-CN" sz="1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3429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0287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3716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171450" indent="-171450" algn="l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800">
          <a:solidFill>
            <a:schemeClr val="tx1"/>
          </a:solidFill>
          <a:latin typeface="+mn-lt"/>
          <a:ea typeface="+mn-ea"/>
        </a:defRPr>
      </a:lvl2pPr>
      <a:lvl3pPr marL="8572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>
          <a:solidFill>
            <a:schemeClr val="tx1"/>
          </a:solidFill>
          <a:latin typeface="+mn-lt"/>
          <a:ea typeface="+mn-ea"/>
        </a:defRPr>
      </a:lvl3pPr>
      <a:lvl4pPr marL="12001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4pPr>
      <a:lvl5pPr marL="15430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5pPr>
      <a:lvl6pPr marL="18859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2288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25717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29146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36.png"/><Relationship Id="rId5" Type="http://schemas.openxmlformats.org/officeDocument/2006/relationships/image" Target="../media/image35.jpeg"/><Relationship Id="rId4" Type="http://schemas.openxmlformats.org/officeDocument/2006/relationships/image" Target="../media/image34.jpeg"/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image" Target="../media/image31.jpe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image" Target="../media/image10.png"/><Relationship Id="rId8" Type="http://schemas.openxmlformats.org/officeDocument/2006/relationships/image" Target="../media/image9.png"/><Relationship Id="rId7" Type="http://schemas.openxmlformats.org/officeDocument/2006/relationships/image" Target="../media/image8.png"/><Relationship Id="rId6" Type="http://schemas.openxmlformats.org/officeDocument/2006/relationships/image" Target="../media/image7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22.png"/><Relationship Id="rId7" Type="http://schemas.openxmlformats.org/officeDocument/2006/relationships/image" Target="../media/image21.png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0" Type="http://schemas.openxmlformats.org/officeDocument/2006/relationships/notesSlide" Target="../notesSlides/notesSlide2.xml"/><Relationship Id="rId1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4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/>
        </p:nvSpPr>
        <p:spPr>
          <a:xfrm>
            <a:off x="3318823" y="1762126"/>
            <a:ext cx="2446825" cy="761747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500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认识图形</a:t>
            </a:r>
            <a:endParaRPr lang="en-US" altLang="zh-CN" sz="4500" b="1" dirty="0">
              <a:solidFill>
                <a:schemeClr val="accent6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8915400" y="5566172"/>
            <a:ext cx="825104" cy="0"/>
          </a:xfrm>
          <a:prstGeom prst="line">
            <a:avLst/>
          </a:prstGeom>
          <a:ln>
            <a:solidFill>
              <a:srgbClr val="865B3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矩形 67"/>
          <p:cNvSpPr/>
          <p:nvPr/>
        </p:nvSpPr>
        <p:spPr>
          <a:xfrm rot="20342484">
            <a:off x="-420291" y="3570484"/>
            <a:ext cx="183356" cy="238527"/>
          </a:xfrm>
          <a:prstGeom prst="rect">
            <a:avLst/>
          </a:prstGeom>
          <a:noFill/>
        </p:spPr>
        <p:txBody>
          <a:bodyPr lIns="68580" tIns="34290" rIns="68580" bIns="3429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100" dirty="0">
              <a:ln w="0"/>
              <a:solidFill>
                <a:srgbClr val="865B3E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lt"/>
              <a:ea typeface="+mn-ea"/>
            </a:endParaRPr>
          </a:p>
        </p:txBody>
      </p:sp>
      <p:sp>
        <p:nvSpPr>
          <p:cNvPr id="71" name="文本框 70"/>
          <p:cNvSpPr txBox="1"/>
          <p:nvPr/>
        </p:nvSpPr>
        <p:spPr>
          <a:xfrm>
            <a:off x="442912" y="420411"/>
            <a:ext cx="3639458" cy="392415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100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北师大版小学数学一年级下册</a:t>
            </a:r>
            <a:endParaRPr lang="zh-CN" altLang="en-US" sz="2100" b="1" dirty="0">
              <a:solidFill>
                <a:schemeClr val="accent6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100"/>
                            </p:stCondLst>
                            <p:childTnLst>
                              <p:par>
                                <p:cTn id="1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7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26307" y="216694"/>
            <a:ext cx="1370410" cy="438150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知识讲解</a:t>
            </a:r>
            <a:endParaRPr lang="zh-CN" altLang="en-US" sz="2400" b="1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2770" name="组合 3"/>
          <p:cNvGrpSpPr/>
          <p:nvPr/>
        </p:nvGrpSpPr>
        <p:grpSpPr bwMode="auto">
          <a:xfrm>
            <a:off x="926306" y="825104"/>
            <a:ext cx="3930254" cy="839390"/>
            <a:chOff x="1440965" y="1193769"/>
            <a:chExt cx="5240887" cy="1119219"/>
          </a:xfrm>
        </p:grpSpPr>
        <p:sp>
          <p:nvSpPr>
            <p:cNvPr id="32771" name="TextBox 29"/>
            <p:cNvSpPr txBox="1">
              <a:spLocks noChangeArrowheads="1"/>
            </p:cNvSpPr>
            <p:nvPr/>
          </p:nvSpPr>
          <p:spPr bwMode="auto">
            <a:xfrm>
              <a:off x="1886016" y="1383426"/>
              <a:ext cx="4795836" cy="4924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b="1">
                  <a:latin typeface="楷体" panose="02010609060101010101" pitchFamily="49" charset="-122"/>
                  <a:ea typeface="楷体" panose="02010609060101010101" pitchFamily="49" charset="-122"/>
                </a:rPr>
                <a:t>做一做，你能得到哪些图形？</a:t>
              </a: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32772" name="图片 10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1440965" y="1193769"/>
              <a:ext cx="573192" cy="11192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6" name="箭头: 右 15"/>
          <p:cNvSpPr/>
          <p:nvPr/>
        </p:nvSpPr>
        <p:spPr>
          <a:xfrm>
            <a:off x="4639647" y="2736201"/>
            <a:ext cx="293915" cy="517850"/>
          </a:xfrm>
          <a:prstGeom prst="rightArrow">
            <a:avLst/>
          </a:prstGeom>
          <a:solidFill>
            <a:srgbClr val="00B05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2" cstate="email"/>
          <a:srcRect/>
          <a:stretch>
            <a:fillRect/>
          </a:stretch>
        </p:blipFill>
        <p:spPr>
          <a:xfrm>
            <a:off x="1725454" y="1865130"/>
            <a:ext cx="2666157" cy="19645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椭圆 4"/>
          <p:cNvSpPr/>
          <p:nvPr/>
        </p:nvSpPr>
        <p:spPr>
          <a:xfrm>
            <a:off x="5405438" y="2403872"/>
            <a:ext cx="1162050" cy="116205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26307" y="216694"/>
            <a:ext cx="1370410" cy="438150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知识讲解</a:t>
            </a:r>
            <a:endParaRPr lang="zh-CN" altLang="en-US" sz="2400" b="1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926306" y="1108472"/>
            <a:ext cx="1252538" cy="1252538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3796" name="TextBox 29"/>
          <p:cNvSpPr txBox="1">
            <a:spLocks noChangeArrowheads="1"/>
          </p:cNvSpPr>
          <p:nvPr/>
        </p:nvSpPr>
        <p:spPr bwMode="auto">
          <a:xfrm>
            <a:off x="1075135" y="2436019"/>
            <a:ext cx="954881" cy="346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正方形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2959894" y="1277541"/>
            <a:ext cx="1400175" cy="884634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 dirty="0"/>
          </a:p>
        </p:txBody>
      </p:sp>
      <p:sp>
        <p:nvSpPr>
          <p:cNvPr id="33798" name="TextBox 29"/>
          <p:cNvSpPr txBox="1">
            <a:spLocks noChangeArrowheads="1"/>
          </p:cNvSpPr>
          <p:nvPr/>
        </p:nvSpPr>
        <p:spPr bwMode="auto">
          <a:xfrm>
            <a:off x="3182542" y="2436019"/>
            <a:ext cx="954881" cy="346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长方形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799" name="TextBox 29"/>
          <p:cNvSpPr txBox="1">
            <a:spLocks noChangeArrowheads="1"/>
          </p:cNvSpPr>
          <p:nvPr/>
        </p:nvSpPr>
        <p:spPr bwMode="auto">
          <a:xfrm>
            <a:off x="5289948" y="2436019"/>
            <a:ext cx="954881" cy="346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三角形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6" name="等腰三角形 55"/>
          <p:cNvSpPr/>
          <p:nvPr/>
        </p:nvSpPr>
        <p:spPr>
          <a:xfrm>
            <a:off x="5141119" y="1277541"/>
            <a:ext cx="1308497" cy="814388"/>
          </a:xfrm>
          <a:prstGeom prst="triangle">
            <a:avLst>
              <a:gd name="adj" fmla="val 28075"/>
            </a:avLst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 dirty="0"/>
          </a:p>
        </p:txBody>
      </p:sp>
      <p:sp>
        <p:nvSpPr>
          <p:cNvPr id="33801" name="TextBox 29"/>
          <p:cNvSpPr txBox="1">
            <a:spLocks noChangeArrowheads="1"/>
          </p:cNvSpPr>
          <p:nvPr/>
        </p:nvSpPr>
        <p:spPr bwMode="auto">
          <a:xfrm>
            <a:off x="7455694" y="2436019"/>
            <a:ext cx="589360" cy="3452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圆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1" name="椭圆 60"/>
          <p:cNvSpPr/>
          <p:nvPr/>
        </p:nvSpPr>
        <p:spPr>
          <a:xfrm>
            <a:off x="6973491" y="1198960"/>
            <a:ext cx="1162050" cy="116205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 dirty="0"/>
          </a:p>
        </p:txBody>
      </p:sp>
      <p:grpSp>
        <p:nvGrpSpPr>
          <p:cNvPr id="33803" name="组合 3"/>
          <p:cNvGrpSpPr/>
          <p:nvPr/>
        </p:nvGrpSpPr>
        <p:grpSpPr bwMode="auto">
          <a:xfrm>
            <a:off x="1870473" y="3051572"/>
            <a:ext cx="5103019" cy="1476375"/>
            <a:chOff x="2493444" y="4399027"/>
            <a:chExt cx="6804290" cy="1968436"/>
          </a:xfrm>
        </p:grpSpPr>
        <p:pic>
          <p:nvPicPr>
            <p:cNvPr id="34827" name="图片 73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8169022" y="4405313"/>
              <a:ext cx="1128712" cy="1962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4828" name="图片 74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2493444" y="4399027"/>
              <a:ext cx="1004887" cy="1962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" name="双波形 2"/>
            <p:cNvSpPr/>
            <p:nvPr/>
          </p:nvSpPr>
          <p:spPr>
            <a:xfrm>
              <a:off x="3498370" y="4405377"/>
              <a:ext cx="4670607" cy="1962086"/>
            </a:xfrm>
            <a:prstGeom prst="doubleWave">
              <a:avLst/>
            </a:prstGeom>
            <a:solidFill>
              <a:srgbClr val="92D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z="3600" dirty="0">
                  <a:latin typeface="楷体" panose="02010609060101010101" pitchFamily="49" charset="-122"/>
                  <a:ea typeface="楷体" panose="02010609060101010101" pitchFamily="49" charset="-122"/>
                </a:rPr>
                <a:t>认一认，说一说</a:t>
              </a:r>
              <a:endPara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38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8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38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37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37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37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8" dur="2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37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37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37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38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38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38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/>
      <p:bldP spid="33796" grpId="0"/>
      <p:bldP spid="51" grpId="0" animBg="1"/>
      <p:bldP spid="33798" grpId="0"/>
      <p:bldP spid="33799" grpId="0"/>
      <p:bldP spid="56" grpId="0" animBg="1"/>
      <p:bldP spid="33801" grpId="0"/>
      <p:bldP spid="6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926307" y="216694"/>
            <a:ext cx="1370410" cy="438150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知识讲解</a:t>
            </a:r>
            <a:endParaRPr lang="zh-CN" altLang="en-US" sz="2400" b="1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6866" name="Picture 19" descr="u=2643571211,3724957639&amp;fm=51&amp;gp=0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96878" y="977503"/>
            <a:ext cx="1214438" cy="1214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67" name="Picture 21" descr="u=2979101041,1271125644&amp;fm=51&amp;gp=0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486400" y="977504"/>
            <a:ext cx="1214438" cy="12072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68" name="Picture 23" descr="u=433432165,1049822060&amp;fm=51&amp;gp=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60935" y="2490787"/>
            <a:ext cx="1728788" cy="172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69" name="Picture 25" descr="u=336660157,4157834329&amp;fm=52&amp;gp=0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650456" y="2706291"/>
            <a:ext cx="1944291" cy="1448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70" name="Picture 27" descr="u=348578180,1400713017&amp;fm=52&amp;gp=0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811441" y="2814638"/>
            <a:ext cx="1571625" cy="117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0" name="弧形 59"/>
          <p:cNvSpPr/>
          <p:nvPr/>
        </p:nvSpPr>
        <p:spPr>
          <a:xfrm>
            <a:off x="3657601" y="1051322"/>
            <a:ext cx="1079897" cy="1081088"/>
          </a:xfrm>
          <a:prstGeom prst="arc">
            <a:avLst>
              <a:gd name="adj1" fmla="val 16200000"/>
              <a:gd name="adj2" fmla="val 5472369"/>
            </a:avLst>
          </a:prstGeom>
          <a:ln w="57150">
            <a:solidFill>
              <a:srgbClr val="00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anchor="ctr"/>
          <a:lstStyle>
            <a:defPPr>
              <a:defRPr lang="zh-CN">
                <a:solidFill>
                  <a:schemeClr val="tx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/>
          </a:p>
        </p:txBody>
      </p:sp>
      <p:sp>
        <p:nvSpPr>
          <p:cNvPr id="66" name="弧形 65"/>
          <p:cNvSpPr/>
          <p:nvPr/>
        </p:nvSpPr>
        <p:spPr>
          <a:xfrm flipH="1">
            <a:off x="3670697" y="1051322"/>
            <a:ext cx="1079897" cy="1081088"/>
          </a:xfrm>
          <a:prstGeom prst="arc">
            <a:avLst>
              <a:gd name="adj1" fmla="val 16200000"/>
              <a:gd name="adj2" fmla="val 5616837"/>
            </a:avLst>
          </a:prstGeom>
          <a:ln w="57150">
            <a:solidFill>
              <a:srgbClr val="00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anchor="ctr"/>
          <a:lstStyle>
            <a:defPPr>
              <a:defRPr lang="zh-CN">
                <a:solidFill>
                  <a:schemeClr val="tx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/>
          </a:p>
        </p:txBody>
      </p:sp>
      <p:cxnSp>
        <p:nvCxnSpPr>
          <p:cNvPr id="67" name="直接连接符 66"/>
          <p:cNvCxnSpPr/>
          <p:nvPr/>
        </p:nvCxnSpPr>
        <p:spPr>
          <a:xfrm rot="5400000">
            <a:off x="4970860" y="1571626"/>
            <a:ext cx="1125141" cy="1190"/>
          </a:xfrm>
          <a:prstGeom prst="line">
            <a:avLst/>
          </a:prstGeom>
          <a:ln w="57150">
            <a:solidFill>
              <a:srgbClr val="00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直接连接符 67"/>
          <p:cNvCxnSpPr/>
          <p:nvPr/>
        </p:nvCxnSpPr>
        <p:spPr>
          <a:xfrm>
            <a:off x="5534025" y="2133600"/>
            <a:ext cx="1125141" cy="1191"/>
          </a:xfrm>
          <a:prstGeom prst="line">
            <a:avLst/>
          </a:prstGeom>
          <a:ln w="57150">
            <a:solidFill>
              <a:srgbClr val="00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直接连接符 68"/>
          <p:cNvCxnSpPr/>
          <p:nvPr/>
        </p:nvCxnSpPr>
        <p:spPr>
          <a:xfrm rot="5400000">
            <a:off x="6096001" y="1582341"/>
            <a:ext cx="1125140" cy="1191"/>
          </a:xfrm>
          <a:prstGeom prst="line">
            <a:avLst/>
          </a:prstGeom>
          <a:ln w="57150">
            <a:solidFill>
              <a:srgbClr val="00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直接连接符 71"/>
          <p:cNvCxnSpPr/>
          <p:nvPr/>
        </p:nvCxnSpPr>
        <p:spPr>
          <a:xfrm>
            <a:off x="5543550" y="1040606"/>
            <a:ext cx="1125141" cy="1191"/>
          </a:xfrm>
          <a:prstGeom prst="line">
            <a:avLst/>
          </a:prstGeom>
          <a:ln w="57150">
            <a:solidFill>
              <a:srgbClr val="00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矩形 72"/>
          <p:cNvSpPr/>
          <p:nvPr/>
        </p:nvSpPr>
        <p:spPr>
          <a:xfrm>
            <a:off x="2050257" y="2701529"/>
            <a:ext cx="621506" cy="535781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/>
          </a:p>
        </p:txBody>
      </p:sp>
      <p:sp>
        <p:nvSpPr>
          <p:cNvPr id="74" name="矩形 73"/>
          <p:cNvSpPr/>
          <p:nvPr/>
        </p:nvSpPr>
        <p:spPr>
          <a:xfrm>
            <a:off x="2693194" y="2701529"/>
            <a:ext cx="750094" cy="540544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/>
          </a:p>
        </p:txBody>
      </p:sp>
      <p:sp>
        <p:nvSpPr>
          <p:cNvPr id="75" name="等腰三角形 74"/>
          <p:cNvSpPr/>
          <p:nvPr/>
        </p:nvSpPr>
        <p:spPr>
          <a:xfrm rot="844064">
            <a:off x="4560094" y="2758679"/>
            <a:ext cx="375047" cy="321469"/>
          </a:xfrm>
          <a:prstGeom prst="triangle">
            <a:avLst>
              <a:gd name="adj" fmla="val 35957"/>
            </a:avLst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/>
          </a:p>
        </p:txBody>
      </p:sp>
      <p:pic>
        <p:nvPicPr>
          <p:cNvPr id="36880" name="图片 2" descr="图片1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1876425" y="906066"/>
            <a:ext cx="1119188" cy="1185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6" name="椭圆 75"/>
          <p:cNvSpPr/>
          <p:nvPr/>
        </p:nvSpPr>
        <p:spPr>
          <a:xfrm>
            <a:off x="4545807" y="3138488"/>
            <a:ext cx="321469" cy="375047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/>
          </a:p>
        </p:txBody>
      </p:sp>
      <p:sp>
        <p:nvSpPr>
          <p:cNvPr id="77" name="椭圆 76"/>
          <p:cNvSpPr/>
          <p:nvPr/>
        </p:nvSpPr>
        <p:spPr>
          <a:xfrm>
            <a:off x="6883004" y="2980135"/>
            <a:ext cx="323850" cy="325040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/>
          </a:p>
        </p:txBody>
      </p:sp>
      <p:cxnSp>
        <p:nvCxnSpPr>
          <p:cNvPr id="55" name="直接连接符 54"/>
          <p:cNvCxnSpPr/>
          <p:nvPr/>
        </p:nvCxnSpPr>
        <p:spPr>
          <a:xfrm rot="16200000" flipH="1" flipV="1">
            <a:off x="1767483" y="1106687"/>
            <a:ext cx="837010" cy="485775"/>
          </a:xfrm>
          <a:prstGeom prst="line">
            <a:avLst/>
          </a:prstGeom>
          <a:ln w="57150">
            <a:solidFill>
              <a:srgbClr val="00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直接连接符 56"/>
          <p:cNvCxnSpPr/>
          <p:nvPr/>
        </p:nvCxnSpPr>
        <p:spPr>
          <a:xfrm rot="16200000" flipV="1">
            <a:off x="2255044" y="1115617"/>
            <a:ext cx="783431" cy="459581"/>
          </a:xfrm>
          <a:prstGeom prst="line">
            <a:avLst/>
          </a:prstGeom>
          <a:ln w="57150">
            <a:solidFill>
              <a:srgbClr val="00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直接连接符 55"/>
          <p:cNvCxnSpPr/>
          <p:nvPr/>
        </p:nvCxnSpPr>
        <p:spPr>
          <a:xfrm>
            <a:off x="1965723" y="1747838"/>
            <a:ext cx="910828" cy="1191"/>
          </a:xfrm>
          <a:prstGeom prst="line">
            <a:avLst/>
          </a:prstGeom>
          <a:ln w="57150">
            <a:solidFill>
              <a:srgbClr val="00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5" dur="2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0" dur="2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5" dur="2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0" dur="2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5" dur="2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" grpId="0" animBg="1"/>
      <p:bldP spid="74" grpId="0" animBg="1"/>
      <p:bldP spid="75" grpId="0" animBg="1"/>
      <p:bldP spid="76" grpId="0" animBg="1"/>
      <p:bldP spid="7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: 圆角 4"/>
          <p:cNvSpPr/>
          <p:nvPr/>
        </p:nvSpPr>
        <p:spPr>
          <a:xfrm>
            <a:off x="756048" y="875110"/>
            <a:ext cx="7536656" cy="3860006"/>
          </a:xfrm>
          <a:prstGeom prst="roundRect">
            <a:avLst>
              <a:gd name="adj" fmla="val 5791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926307" y="216694"/>
            <a:ext cx="1370410" cy="438150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知识讲解</a:t>
            </a:r>
            <a:endParaRPr lang="zh-CN" altLang="en-US" sz="2400" b="1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7891" name="图片 22" descr="l.pn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135857" y="2725341"/>
            <a:ext cx="2602706" cy="16073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892" name="图片 23" descr="l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683794" y="3181350"/>
            <a:ext cx="2886075" cy="1553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893" name="图片 24" descr="l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169693" y="2071688"/>
            <a:ext cx="2357438" cy="15466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圆柱形 25"/>
          <p:cNvSpPr/>
          <p:nvPr/>
        </p:nvSpPr>
        <p:spPr>
          <a:xfrm rot="5400000">
            <a:off x="2361605" y="863799"/>
            <a:ext cx="616744" cy="1232297"/>
          </a:xfrm>
          <a:prstGeom prst="can">
            <a:avLst>
              <a:gd name="adj" fmla="val 42756"/>
            </a:avLst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/>
          </a:p>
        </p:txBody>
      </p:sp>
      <p:sp>
        <p:nvSpPr>
          <p:cNvPr id="27" name="立方体 26"/>
          <p:cNvSpPr/>
          <p:nvPr/>
        </p:nvSpPr>
        <p:spPr>
          <a:xfrm>
            <a:off x="4089797" y="1225154"/>
            <a:ext cx="1285875" cy="535781"/>
          </a:xfrm>
          <a:prstGeom prst="cube">
            <a:avLst>
              <a:gd name="adj" fmla="val 45984"/>
            </a:avLst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/>
          </a:p>
        </p:txBody>
      </p:sp>
      <p:sp>
        <p:nvSpPr>
          <p:cNvPr id="28" name="立方体 27"/>
          <p:cNvSpPr/>
          <p:nvPr/>
        </p:nvSpPr>
        <p:spPr>
          <a:xfrm>
            <a:off x="6661548" y="1064419"/>
            <a:ext cx="696515" cy="696516"/>
          </a:xfrm>
          <a:prstGeom prst="cube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/>
          </a:p>
        </p:txBody>
      </p:sp>
      <p:cxnSp>
        <p:nvCxnSpPr>
          <p:cNvPr id="29" name="直接连接符 28"/>
          <p:cNvCxnSpPr>
            <a:stCxn id="27" idx="3"/>
          </p:cNvCxnSpPr>
          <p:nvPr/>
        </p:nvCxnSpPr>
        <p:spPr>
          <a:xfrm flipH="1">
            <a:off x="3092053" y="1760935"/>
            <a:ext cx="1518047" cy="1083469"/>
          </a:xfrm>
          <a:prstGeom prst="line">
            <a:avLst/>
          </a:prstGeom>
          <a:ln w="5715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>
            <a:stCxn id="26" idx="4"/>
          </p:cNvCxnSpPr>
          <p:nvPr/>
        </p:nvCxnSpPr>
        <p:spPr>
          <a:xfrm>
            <a:off x="2669381" y="1788319"/>
            <a:ext cx="2457450" cy="1740694"/>
          </a:xfrm>
          <a:prstGeom prst="line">
            <a:avLst/>
          </a:prstGeom>
          <a:ln w="5715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>
            <a:stCxn id="26" idx="4"/>
          </p:cNvCxnSpPr>
          <p:nvPr/>
        </p:nvCxnSpPr>
        <p:spPr>
          <a:xfrm flipH="1">
            <a:off x="6051947" y="1439466"/>
            <a:ext cx="594122" cy="978694"/>
          </a:xfrm>
          <a:prstGeom prst="line">
            <a:avLst/>
          </a:prstGeom>
          <a:ln w="5715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926307" y="216694"/>
            <a:ext cx="1370410" cy="438150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练习巩固</a:t>
            </a:r>
            <a:endParaRPr lang="zh-CN" altLang="en-US" sz="2400" b="1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双波形 38"/>
          <p:cNvSpPr/>
          <p:nvPr/>
        </p:nvSpPr>
        <p:spPr>
          <a:xfrm>
            <a:off x="2820591" y="472678"/>
            <a:ext cx="3502819" cy="1471613"/>
          </a:xfrm>
          <a:prstGeom prst="doubleWav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>
              <a:lnSpc>
                <a:spcPct val="120000"/>
              </a:lnSpc>
              <a:spcBef>
                <a:spcPct val="50000"/>
              </a:spcBef>
              <a:defRPr/>
            </a:pPr>
            <a:r>
              <a:rPr lang="zh-CN" altLang="en-US" sz="3600" b="1" dirty="0">
                <a:solidFill>
                  <a:srgbClr val="8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说出是什么图形？</a:t>
            </a:r>
            <a:endParaRPr lang="zh-CN" altLang="en-US" sz="3600" b="1" dirty="0">
              <a:solidFill>
                <a:srgbClr val="8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" name="矩形 47"/>
          <p:cNvSpPr>
            <a:spLocks noChangeArrowheads="1"/>
          </p:cNvSpPr>
          <p:nvPr/>
        </p:nvSpPr>
        <p:spPr bwMode="auto">
          <a:xfrm>
            <a:off x="3526632" y="2116932"/>
            <a:ext cx="2089547" cy="1178719"/>
          </a:xfrm>
          <a:prstGeom prst="rect">
            <a:avLst/>
          </a:prstGeom>
          <a:solidFill>
            <a:srgbClr val="CC99FF"/>
          </a:solidFill>
          <a:ln w="25400">
            <a:solidFill>
              <a:srgbClr val="262626"/>
            </a:solidFill>
            <a:miter lim="800000"/>
          </a:ln>
        </p:spPr>
        <p:txBody>
          <a:bodyPr lIns="68580" tIns="34290" rIns="68580" bIns="34290" anchor="ctr"/>
          <a:lstStyle/>
          <a:p>
            <a:pPr algn="ctr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9" name="矩形 48"/>
          <p:cNvSpPr>
            <a:spLocks noChangeArrowheads="1"/>
          </p:cNvSpPr>
          <p:nvPr/>
        </p:nvSpPr>
        <p:spPr bwMode="auto">
          <a:xfrm>
            <a:off x="4007644" y="2170510"/>
            <a:ext cx="1125141" cy="1125140"/>
          </a:xfrm>
          <a:prstGeom prst="rect">
            <a:avLst/>
          </a:prstGeom>
          <a:solidFill>
            <a:srgbClr val="0000FF"/>
          </a:solidFill>
          <a:ln w="25400">
            <a:solidFill>
              <a:srgbClr val="262626"/>
            </a:solidFill>
            <a:miter lim="800000"/>
          </a:ln>
        </p:spPr>
        <p:txBody>
          <a:bodyPr lIns="68580" tIns="34290" rIns="68580" bIns="34290" anchor="ctr"/>
          <a:lstStyle/>
          <a:p>
            <a:pPr algn="ctr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0" name="等腰三角形 49"/>
          <p:cNvSpPr>
            <a:spLocks noChangeArrowheads="1"/>
          </p:cNvSpPr>
          <p:nvPr/>
        </p:nvSpPr>
        <p:spPr bwMode="auto">
          <a:xfrm>
            <a:off x="3627835" y="1944292"/>
            <a:ext cx="2196703" cy="1393031"/>
          </a:xfrm>
          <a:prstGeom prst="triangle">
            <a:avLst>
              <a:gd name="adj" fmla="val 39250"/>
            </a:avLst>
          </a:prstGeom>
          <a:solidFill>
            <a:srgbClr val="00FFFF"/>
          </a:solidFill>
          <a:ln w="25400">
            <a:solidFill>
              <a:srgbClr val="262626"/>
            </a:solidFill>
            <a:miter lim="800000"/>
          </a:ln>
        </p:spPr>
        <p:txBody>
          <a:bodyPr lIns="68580" tIns="34290" rIns="68580" bIns="34290" anchor="ctr"/>
          <a:lstStyle/>
          <a:p>
            <a:pPr algn="ctr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1" name="椭圆 50"/>
          <p:cNvSpPr>
            <a:spLocks noChangeArrowheads="1"/>
          </p:cNvSpPr>
          <p:nvPr/>
        </p:nvSpPr>
        <p:spPr bwMode="auto">
          <a:xfrm>
            <a:off x="3982641" y="2215754"/>
            <a:ext cx="1178719" cy="1178719"/>
          </a:xfrm>
          <a:prstGeom prst="ellipse">
            <a:avLst/>
          </a:prstGeom>
          <a:solidFill>
            <a:srgbClr val="00B050"/>
          </a:solidFill>
          <a:ln w="25400">
            <a:solidFill>
              <a:srgbClr val="262626"/>
            </a:solidFill>
            <a:round/>
          </a:ln>
        </p:spPr>
        <p:txBody>
          <a:bodyPr lIns="68580" tIns="34290" rIns="68580" bIns="34290" anchor="ctr"/>
          <a:lstStyle/>
          <a:p>
            <a:pPr algn="ctr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/>
      <p:bldP spid="48" grpId="1" animBg="1"/>
      <p:bldP spid="49" grpId="0" animBg="1"/>
      <p:bldP spid="49" grpId="1" animBg="1"/>
      <p:bldP spid="50" grpId="0" animBg="1"/>
      <p:bldP spid="50" grpId="1" animBg="1"/>
      <p:bldP spid="51" grpId="0" animBg="1"/>
      <p:bldP spid="51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926307" y="216694"/>
            <a:ext cx="1370410" cy="438150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练习巩固</a:t>
            </a:r>
            <a:endParaRPr lang="zh-CN" altLang="en-US" sz="2400" b="1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938" name="TextBox 29"/>
          <p:cNvSpPr txBox="1">
            <a:spLocks noChangeArrowheads="1"/>
          </p:cNvSpPr>
          <p:nvPr/>
        </p:nvSpPr>
        <p:spPr bwMode="auto">
          <a:xfrm>
            <a:off x="734617" y="654844"/>
            <a:ext cx="6593681" cy="392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分一分，连一连。</a:t>
            </a:r>
            <a:endParaRPr lang="zh-CN" altLang="en-US" sz="2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9939" name="Picture 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303735" y="1206104"/>
            <a:ext cx="6536531" cy="27312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7" name="直接连接符 16"/>
          <p:cNvCxnSpPr/>
          <p:nvPr/>
        </p:nvCxnSpPr>
        <p:spPr>
          <a:xfrm rot="5400000">
            <a:off x="3311724" y="2550915"/>
            <a:ext cx="1019175" cy="1190"/>
          </a:xfrm>
          <a:prstGeom prst="line">
            <a:avLst/>
          </a:prstGeom>
          <a:ln w="28575">
            <a:solidFill>
              <a:srgbClr val="00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rot="16200000" flipH="1">
            <a:off x="3929659" y="2041327"/>
            <a:ext cx="1232297" cy="1231106"/>
          </a:xfrm>
          <a:prstGeom prst="line">
            <a:avLst/>
          </a:prstGeom>
          <a:ln w="28575">
            <a:solidFill>
              <a:srgbClr val="00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rot="10800000" flipV="1">
            <a:off x="3339704" y="2041922"/>
            <a:ext cx="1607344" cy="1285875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rot="5400000">
            <a:off x="4411267" y="2256235"/>
            <a:ext cx="964406" cy="535781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rot="10800000" flipV="1">
            <a:off x="3232548" y="2041922"/>
            <a:ext cx="3321844" cy="1071563"/>
          </a:xfrm>
          <a:prstGeom prst="line">
            <a:avLst/>
          </a:prstGeom>
          <a:ln w="28575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rot="5400000">
            <a:off x="5563196" y="2067521"/>
            <a:ext cx="1232297" cy="1178719"/>
          </a:xfrm>
          <a:prstGeom prst="line">
            <a:avLst/>
          </a:prstGeom>
          <a:ln w="28575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 rot="16200000" flipH="1">
            <a:off x="6313289" y="2572346"/>
            <a:ext cx="1285875" cy="267891"/>
          </a:xfrm>
          <a:prstGeom prst="line">
            <a:avLst/>
          </a:prstGeom>
          <a:ln w="28575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 rot="5400000">
            <a:off x="1518047" y="2556272"/>
            <a:ext cx="1178719" cy="214313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2268141" y="2094310"/>
            <a:ext cx="3750469" cy="123348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2268142" y="2041923"/>
            <a:ext cx="4125515" cy="750094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926307" y="216694"/>
            <a:ext cx="1370410" cy="438150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练习巩固</a:t>
            </a:r>
            <a:endParaRPr lang="zh-CN" altLang="en-US" sz="2400" b="1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0962" name="图片 49" descr="16.pn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622823" y="1419225"/>
            <a:ext cx="5898356" cy="31884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63" name="Text Box 3"/>
          <p:cNvSpPr txBox="1">
            <a:spLocks noChangeArrowheads="1"/>
          </p:cNvSpPr>
          <p:nvPr/>
        </p:nvSpPr>
        <p:spPr bwMode="auto">
          <a:xfrm>
            <a:off x="926306" y="832248"/>
            <a:ext cx="7967663" cy="4393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8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请在点子图上画出一个长方形、一个正方形、一个三角形。</a:t>
            </a:r>
            <a:endParaRPr lang="zh-CN" altLang="en-US" sz="2400" b="1" dirty="0">
              <a:solidFill>
                <a:srgbClr val="8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050257" y="1728788"/>
            <a:ext cx="1050131" cy="1525191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596879" y="1728788"/>
            <a:ext cx="1050131" cy="1048941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sp>
        <p:nvSpPr>
          <p:cNvPr id="3" name="等腰三角形 2"/>
          <p:cNvSpPr/>
          <p:nvPr/>
        </p:nvSpPr>
        <p:spPr>
          <a:xfrm>
            <a:off x="5632847" y="1804987"/>
            <a:ext cx="504825" cy="938213"/>
          </a:xfrm>
          <a:prstGeom prst="triangle">
            <a:avLst>
              <a:gd name="adj" fmla="val 100000"/>
            </a:avLst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0" hangingPunct="0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926307" y="216694"/>
            <a:ext cx="1370410" cy="438150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知识总结</a:t>
            </a:r>
            <a:endParaRPr lang="zh-CN" altLang="en-US" sz="2400" b="1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986" name="TextBox 4"/>
          <p:cNvSpPr txBox="1">
            <a:spLocks noChangeArrowheads="1"/>
          </p:cNvSpPr>
          <p:nvPr/>
        </p:nvSpPr>
        <p:spPr bwMode="auto">
          <a:xfrm>
            <a:off x="3831432" y="658416"/>
            <a:ext cx="2474119" cy="5493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认识图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形 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681287" y="1529953"/>
            <a:ext cx="1252538" cy="1252538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1988" name="TextBox 29"/>
          <p:cNvSpPr txBox="1">
            <a:spLocks noChangeArrowheads="1"/>
          </p:cNvSpPr>
          <p:nvPr/>
        </p:nvSpPr>
        <p:spPr bwMode="auto">
          <a:xfrm>
            <a:off x="1137048" y="1606153"/>
            <a:ext cx="954881" cy="347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正方形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681288" y="3173016"/>
            <a:ext cx="1400175" cy="884634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1990" name="TextBox 29"/>
          <p:cNvSpPr txBox="1">
            <a:spLocks noChangeArrowheads="1"/>
          </p:cNvSpPr>
          <p:nvPr/>
        </p:nvSpPr>
        <p:spPr bwMode="auto">
          <a:xfrm>
            <a:off x="1215629" y="3167063"/>
            <a:ext cx="954881" cy="346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长方形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991" name="TextBox 29"/>
          <p:cNvSpPr txBox="1">
            <a:spLocks noChangeArrowheads="1"/>
          </p:cNvSpPr>
          <p:nvPr/>
        </p:nvSpPr>
        <p:spPr bwMode="auto">
          <a:xfrm>
            <a:off x="4793457" y="1606153"/>
            <a:ext cx="954881" cy="346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三角形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等腰三角形 19"/>
          <p:cNvSpPr/>
          <p:nvPr/>
        </p:nvSpPr>
        <p:spPr>
          <a:xfrm>
            <a:off x="6246019" y="1516856"/>
            <a:ext cx="1308497" cy="814388"/>
          </a:xfrm>
          <a:prstGeom prst="triangle">
            <a:avLst>
              <a:gd name="adj" fmla="val 28075"/>
            </a:avLst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1993" name="TextBox 29"/>
          <p:cNvSpPr txBox="1">
            <a:spLocks noChangeArrowheads="1"/>
          </p:cNvSpPr>
          <p:nvPr/>
        </p:nvSpPr>
        <p:spPr bwMode="auto">
          <a:xfrm>
            <a:off x="4912519" y="3167063"/>
            <a:ext cx="954881" cy="3452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圆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6273404" y="2931319"/>
            <a:ext cx="1162050" cy="116205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文本框 170"/>
          <p:cNvSpPr txBox="1"/>
          <p:nvPr/>
        </p:nvSpPr>
        <p:spPr>
          <a:xfrm>
            <a:off x="892969" y="263129"/>
            <a:ext cx="1369219" cy="438150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激趣导入</a:t>
            </a:r>
            <a:endParaRPr lang="zh-CN" altLang="en-US" sz="2400" b="1" dirty="0">
              <a:solidFill>
                <a:schemeClr val="accent6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9" name="组合 18"/>
          <p:cNvGrpSpPr/>
          <p:nvPr/>
        </p:nvGrpSpPr>
        <p:grpSpPr bwMode="auto">
          <a:xfrm>
            <a:off x="4366023" y="650081"/>
            <a:ext cx="3573065" cy="928688"/>
            <a:chOff x="3824000" y="4920521"/>
            <a:chExt cx="4763772" cy="1239495"/>
          </a:xfrm>
        </p:grpSpPr>
        <p:sp>
          <p:nvSpPr>
            <p:cNvPr id="19459" name="TextBox 29"/>
            <p:cNvSpPr txBox="1">
              <a:spLocks noChangeArrowheads="1"/>
            </p:cNvSpPr>
            <p:nvPr/>
          </p:nvSpPr>
          <p:spPr bwMode="auto">
            <a:xfrm>
              <a:off x="3824000" y="5294101"/>
              <a:ext cx="4137745" cy="554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1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你认识这些物体吗？</a:t>
              </a:r>
              <a:endPara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19460" name="图片 16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7609224" y="4920521"/>
              <a:ext cx="978548" cy="12394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8436" name="图片 1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27473" y="1956197"/>
            <a:ext cx="2158603" cy="143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7" name="图片 6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901929" y="1448991"/>
            <a:ext cx="1682353" cy="22455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2" descr="E:\罗梦\人一数上\图片\49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660106" y="2277667"/>
            <a:ext cx="1109663" cy="6107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4" descr="E:\罗梦\人一数上\图片\51.pn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120629" y="2255044"/>
            <a:ext cx="1159669" cy="633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文本框 170"/>
          <p:cNvSpPr txBox="1"/>
          <p:nvPr/>
        </p:nvSpPr>
        <p:spPr>
          <a:xfrm>
            <a:off x="892969" y="263129"/>
            <a:ext cx="1369219" cy="438150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激趣导入</a:t>
            </a:r>
            <a:endParaRPr lang="zh-CN" altLang="en-US" sz="2400" b="1" dirty="0">
              <a:solidFill>
                <a:schemeClr val="accent6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0482" name="组合 18"/>
          <p:cNvGrpSpPr/>
          <p:nvPr/>
        </p:nvGrpSpPr>
        <p:grpSpPr bwMode="auto">
          <a:xfrm>
            <a:off x="4366023" y="650081"/>
            <a:ext cx="3573065" cy="928688"/>
            <a:chOff x="3824000" y="4920521"/>
            <a:chExt cx="4763772" cy="1239495"/>
          </a:xfrm>
        </p:grpSpPr>
        <p:sp>
          <p:nvSpPr>
            <p:cNvPr id="20483" name="TextBox 29"/>
            <p:cNvSpPr txBox="1">
              <a:spLocks noChangeArrowheads="1"/>
            </p:cNvSpPr>
            <p:nvPr/>
          </p:nvSpPr>
          <p:spPr bwMode="auto">
            <a:xfrm>
              <a:off x="3824000" y="5294101"/>
              <a:ext cx="4137745" cy="554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1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你认识这些物体吗？</a:t>
              </a:r>
              <a:endPara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20484" name="图片 16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7609224" y="4920521"/>
              <a:ext cx="978548" cy="12394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9460" name="图片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958579" y="1795462"/>
            <a:ext cx="864394" cy="1271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1" name="图片 7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335066" y="1734741"/>
            <a:ext cx="1271588" cy="1271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10" descr="E:\罗梦\人一数上\图片\57.png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907881" y="1734741"/>
            <a:ext cx="561975" cy="1204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11" descr="E:\罗梦\人一数上\图片\58.pn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265885" y="1814513"/>
            <a:ext cx="864394" cy="11120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文本框 170"/>
          <p:cNvSpPr txBox="1"/>
          <p:nvPr/>
        </p:nvSpPr>
        <p:spPr>
          <a:xfrm>
            <a:off x="892969" y="263129"/>
            <a:ext cx="1369219" cy="438150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激趣导入</a:t>
            </a:r>
            <a:endParaRPr lang="zh-CN" altLang="en-US" sz="2400" b="1" dirty="0">
              <a:solidFill>
                <a:schemeClr val="accent6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9" name="组合 18"/>
          <p:cNvGrpSpPr/>
          <p:nvPr/>
        </p:nvGrpSpPr>
        <p:grpSpPr bwMode="auto">
          <a:xfrm>
            <a:off x="4218385" y="650081"/>
            <a:ext cx="3720703" cy="928688"/>
            <a:chOff x="3626887" y="4920521"/>
            <a:chExt cx="4960885" cy="1239495"/>
          </a:xfrm>
        </p:grpSpPr>
        <p:sp>
          <p:nvSpPr>
            <p:cNvPr id="21507" name="TextBox 29"/>
            <p:cNvSpPr txBox="1">
              <a:spLocks noChangeArrowheads="1"/>
            </p:cNvSpPr>
            <p:nvPr/>
          </p:nvSpPr>
          <p:spPr bwMode="auto">
            <a:xfrm>
              <a:off x="3626887" y="5279021"/>
              <a:ext cx="4137746" cy="554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1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这些物体是什么形状的？</a:t>
              </a:r>
              <a:endPara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21508" name="图片 16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7609224" y="4920521"/>
              <a:ext cx="978548" cy="12394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21509" name="图片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195513" y="3502818"/>
            <a:ext cx="864394" cy="1271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0" name="图片 7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572000" y="3442097"/>
            <a:ext cx="1271588" cy="1271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1" name="Picture 10" descr="E:\罗梦\人一数上\图片\57.png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143625" y="3442097"/>
            <a:ext cx="563166" cy="1204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2" name="Picture 11" descr="E:\罗梦\人一数上\图片\58.pn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502819" y="3521869"/>
            <a:ext cx="864394" cy="11120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3" name="图片 1"/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27473" y="1956197"/>
            <a:ext cx="2158603" cy="143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4" name="图片 6"/>
          <p:cNvPicPr>
            <a:picLocks noChangeAspect="1" noChangeArrowheads="1"/>
          </p:cNvPicPr>
          <p:nvPr/>
        </p:nvPicPr>
        <p:blipFill>
          <a:blip r:embed="rId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901929" y="1448991"/>
            <a:ext cx="1682353" cy="22455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5" name="Picture 2" descr="E:\罗梦\人一数上\图片\49.png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4660106" y="2277667"/>
            <a:ext cx="1109663" cy="6107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6" name="Picture 4" descr="E:\罗梦\人一数上\图片\51.png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3120629" y="2255044"/>
            <a:ext cx="1159669" cy="633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26307" y="216694"/>
            <a:ext cx="1370410" cy="438150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知识讲解</a:t>
            </a:r>
            <a:endParaRPr lang="zh-CN" altLang="en-US" sz="2400" b="1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立方体 3"/>
          <p:cNvSpPr/>
          <p:nvPr/>
        </p:nvSpPr>
        <p:spPr>
          <a:xfrm>
            <a:off x="1007269" y="925116"/>
            <a:ext cx="1344216" cy="846534"/>
          </a:xfrm>
          <a:prstGeom prst="cube">
            <a:avLst>
              <a:gd name="adj" fmla="val 3491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" name="圆柱形 4"/>
          <p:cNvSpPr/>
          <p:nvPr/>
        </p:nvSpPr>
        <p:spPr>
          <a:xfrm>
            <a:off x="5384007" y="679847"/>
            <a:ext cx="1094185" cy="1456134"/>
          </a:xfrm>
          <a:prstGeom prst="ca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" name="立方体 5"/>
          <p:cNvSpPr/>
          <p:nvPr/>
        </p:nvSpPr>
        <p:spPr>
          <a:xfrm>
            <a:off x="3142060" y="820341"/>
            <a:ext cx="1175147" cy="1175147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7088933" y="745845"/>
            <a:ext cx="1323635" cy="1323635"/>
          </a:xfrm>
          <a:prstGeom prst="ellipse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 dirty="0"/>
          </a:p>
        </p:txBody>
      </p:sp>
      <p:sp>
        <p:nvSpPr>
          <p:cNvPr id="11" name="AutoShape 45"/>
          <p:cNvSpPr>
            <a:spLocks noChangeArrowheads="1"/>
          </p:cNvSpPr>
          <p:nvPr/>
        </p:nvSpPr>
        <p:spPr bwMode="auto">
          <a:xfrm>
            <a:off x="7489031" y="2355056"/>
            <a:ext cx="523875" cy="433388"/>
          </a:xfrm>
          <a:prstGeom prst="wedgeRoundRectCallout">
            <a:avLst>
              <a:gd name="adj1" fmla="val 32845"/>
              <a:gd name="adj2" fmla="val -45762"/>
              <a:gd name="adj3" fmla="val 1666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2100" b="1" dirty="0">
                <a:solidFill>
                  <a:srgbClr val="FF0000"/>
                </a:solidFill>
                <a:latin typeface="黑体" panose="02010609060101010101" pitchFamily="49" charset="-122"/>
                <a:ea typeface="楷体" panose="02010609060101010101" pitchFamily="49" charset="-122"/>
              </a:rPr>
              <a:t>球</a:t>
            </a:r>
            <a:endParaRPr lang="zh-CN" altLang="en-US" sz="2100" b="1" dirty="0">
              <a:solidFill>
                <a:srgbClr val="FF0000"/>
              </a:solidFill>
              <a:latin typeface="黑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AutoShape 45"/>
          <p:cNvSpPr>
            <a:spLocks noChangeArrowheads="1"/>
          </p:cNvSpPr>
          <p:nvPr/>
        </p:nvSpPr>
        <p:spPr bwMode="auto">
          <a:xfrm>
            <a:off x="5412581" y="2355056"/>
            <a:ext cx="1038225" cy="433388"/>
          </a:xfrm>
          <a:prstGeom prst="wedgeRoundRectCallout">
            <a:avLst>
              <a:gd name="adj1" fmla="val 32845"/>
              <a:gd name="adj2" fmla="val -45762"/>
              <a:gd name="adj3" fmla="val 1666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2100" b="1" dirty="0">
                <a:solidFill>
                  <a:srgbClr val="FF0000"/>
                </a:solidFill>
                <a:latin typeface="黑体" panose="02010609060101010101" pitchFamily="49" charset="-122"/>
                <a:ea typeface="楷体" panose="02010609060101010101" pitchFamily="49" charset="-122"/>
              </a:rPr>
              <a:t>圆柱体</a:t>
            </a:r>
            <a:endParaRPr lang="zh-CN" altLang="en-US" sz="2100" b="1" dirty="0">
              <a:solidFill>
                <a:srgbClr val="FF0000"/>
              </a:solidFill>
              <a:latin typeface="黑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AutoShape 45"/>
          <p:cNvSpPr>
            <a:spLocks noChangeArrowheads="1"/>
          </p:cNvSpPr>
          <p:nvPr/>
        </p:nvSpPr>
        <p:spPr bwMode="auto">
          <a:xfrm>
            <a:off x="1072754" y="2355056"/>
            <a:ext cx="1038225" cy="433388"/>
          </a:xfrm>
          <a:prstGeom prst="wedgeRoundRectCallout">
            <a:avLst>
              <a:gd name="adj1" fmla="val 32845"/>
              <a:gd name="adj2" fmla="val -45762"/>
              <a:gd name="adj3" fmla="val 1666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2100" b="1" dirty="0">
                <a:solidFill>
                  <a:srgbClr val="FF0000"/>
                </a:solidFill>
                <a:latin typeface="黑体" panose="02010609060101010101" pitchFamily="49" charset="-122"/>
                <a:ea typeface="楷体" panose="02010609060101010101" pitchFamily="49" charset="-122"/>
              </a:rPr>
              <a:t>长方体</a:t>
            </a:r>
            <a:endParaRPr lang="zh-CN" altLang="en-US" sz="2100" b="1" dirty="0">
              <a:solidFill>
                <a:srgbClr val="FF0000"/>
              </a:solidFill>
              <a:latin typeface="黑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AutoShape 45"/>
          <p:cNvSpPr>
            <a:spLocks noChangeArrowheads="1"/>
          </p:cNvSpPr>
          <p:nvPr/>
        </p:nvSpPr>
        <p:spPr bwMode="auto">
          <a:xfrm>
            <a:off x="3211116" y="2355056"/>
            <a:ext cx="1038225" cy="433388"/>
          </a:xfrm>
          <a:prstGeom prst="wedgeRoundRectCallout">
            <a:avLst>
              <a:gd name="adj1" fmla="val 32845"/>
              <a:gd name="adj2" fmla="val -45762"/>
              <a:gd name="adj3" fmla="val 1666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2100" b="1" dirty="0">
                <a:solidFill>
                  <a:srgbClr val="FF0000"/>
                </a:solidFill>
                <a:latin typeface="黑体" panose="02010609060101010101" pitchFamily="49" charset="-122"/>
                <a:ea typeface="楷体" panose="02010609060101010101" pitchFamily="49" charset="-122"/>
              </a:rPr>
              <a:t>正方体</a:t>
            </a:r>
            <a:endParaRPr lang="zh-CN" altLang="en-US" sz="2100" b="1" dirty="0">
              <a:solidFill>
                <a:srgbClr val="FF0000"/>
              </a:solidFill>
              <a:latin typeface="黑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1517" name="图片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292454" y="2976562"/>
            <a:ext cx="391715" cy="577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8" name="图片 7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08081" y="2936081"/>
            <a:ext cx="576263" cy="577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10" descr="E:\罗梦\人一数上\图片\57.png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903119" y="2976562"/>
            <a:ext cx="254794" cy="547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E:\罗梦\人一数上\图片\58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362575" y="2997994"/>
            <a:ext cx="392906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21" name="图片 1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39691" y="2949179"/>
            <a:ext cx="979884" cy="6536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2" descr="E:\罗梦\人一数上\图片\49.pn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1643063" y="3178969"/>
            <a:ext cx="50363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4" descr="E:\罗梦\人一数上\图片\51.pn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1007269" y="3198019"/>
            <a:ext cx="526256" cy="2869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24" name="图片 6"/>
          <p:cNvPicPr>
            <a:picLocks noChangeAspect="1" noChangeArrowheads="1"/>
          </p:cNvPicPr>
          <p:nvPr/>
        </p:nvPicPr>
        <p:blipFill>
          <a:blip r:embed="rId8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15616" y="3455194"/>
            <a:ext cx="890588" cy="11894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15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15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15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15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15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15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15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15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15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215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15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15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26307" y="216694"/>
            <a:ext cx="1370410" cy="438150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知识讲解</a:t>
            </a:r>
            <a:endParaRPr lang="zh-CN" altLang="en-US" sz="2400" b="1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AutoShape 45"/>
          <p:cNvSpPr>
            <a:spLocks noChangeArrowheads="1"/>
          </p:cNvSpPr>
          <p:nvPr/>
        </p:nvSpPr>
        <p:spPr bwMode="auto">
          <a:xfrm>
            <a:off x="2445544" y="1544241"/>
            <a:ext cx="4252913" cy="1148953"/>
          </a:xfrm>
          <a:prstGeom prst="wedgeRoundRectCallout">
            <a:avLst>
              <a:gd name="adj1" fmla="val 32845"/>
              <a:gd name="adj2" fmla="val -45762"/>
              <a:gd name="adj3" fmla="val 1666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2100" b="1" dirty="0">
                <a:solidFill>
                  <a:srgbClr val="FF0000"/>
                </a:solidFill>
                <a:latin typeface="黑体" panose="02010609060101010101" pitchFamily="49" charset="-122"/>
                <a:ea typeface="楷体" panose="02010609060101010101" pitchFamily="49" charset="-122"/>
              </a:rPr>
              <a:t>请你沿着手中的学具来画一画，看看你能得到一个什么样的图形？这个图形有什么样的特点？</a:t>
            </a:r>
            <a:endParaRPr lang="zh-CN" altLang="en-US" sz="2100" b="1" dirty="0">
              <a:solidFill>
                <a:srgbClr val="FF0000"/>
              </a:solidFill>
              <a:latin typeface="黑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" name="图片 19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486526" y="1544241"/>
            <a:ext cx="1774031" cy="30825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26307" y="216694"/>
            <a:ext cx="1370410" cy="438150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知识讲解</a:t>
            </a:r>
            <a:endParaRPr lang="zh-CN" altLang="en-US" sz="2400" b="1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5603" name="组合 3"/>
          <p:cNvGrpSpPr/>
          <p:nvPr/>
        </p:nvGrpSpPr>
        <p:grpSpPr bwMode="auto">
          <a:xfrm>
            <a:off x="926306" y="817960"/>
            <a:ext cx="3930254" cy="839390"/>
            <a:chOff x="1440965" y="1193769"/>
            <a:chExt cx="5240887" cy="1119219"/>
          </a:xfrm>
        </p:grpSpPr>
        <p:sp>
          <p:nvSpPr>
            <p:cNvPr id="26627" name="TextBox 29"/>
            <p:cNvSpPr txBox="1">
              <a:spLocks noChangeArrowheads="1"/>
            </p:cNvSpPr>
            <p:nvPr/>
          </p:nvSpPr>
          <p:spPr bwMode="auto">
            <a:xfrm>
              <a:off x="1886016" y="1383426"/>
              <a:ext cx="4795836" cy="4924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做一做，你能得到哪些图形？</a:t>
              </a:r>
              <a:endParaRPr lang="zh-CN" altLang="en-US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26628" name="图片 10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1440965" y="1193769"/>
              <a:ext cx="573192" cy="11192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2" cstate="email"/>
          <a:srcRect/>
          <a:stretch>
            <a:fillRect/>
          </a:stretch>
        </p:blipFill>
        <p:spPr>
          <a:xfrm>
            <a:off x="2186401" y="2003196"/>
            <a:ext cx="2267635" cy="17564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箭头: 右 4"/>
          <p:cNvSpPr/>
          <p:nvPr/>
        </p:nvSpPr>
        <p:spPr>
          <a:xfrm>
            <a:off x="4639647" y="2736201"/>
            <a:ext cx="293915" cy="517850"/>
          </a:xfrm>
          <a:prstGeom prst="rightArrow">
            <a:avLst/>
          </a:prstGeom>
          <a:solidFill>
            <a:srgbClr val="00B05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360194" y="2369344"/>
            <a:ext cx="1252538" cy="1252538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26307" y="216694"/>
            <a:ext cx="1370410" cy="438150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知识讲解</a:t>
            </a:r>
            <a:endParaRPr lang="zh-CN" altLang="en-US" sz="2400" b="1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8674" name="组合 3"/>
          <p:cNvGrpSpPr/>
          <p:nvPr/>
        </p:nvGrpSpPr>
        <p:grpSpPr bwMode="auto">
          <a:xfrm>
            <a:off x="926306" y="825104"/>
            <a:ext cx="3930254" cy="839390"/>
            <a:chOff x="1440965" y="1193769"/>
            <a:chExt cx="5240887" cy="1119219"/>
          </a:xfrm>
        </p:grpSpPr>
        <p:sp>
          <p:nvSpPr>
            <p:cNvPr id="28675" name="TextBox 29"/>
            <p:cNvSpPr txBox="1">
              <a:spLocks noChangeArrowheads="1"/>
            </p:cNvSpPr>
            <p:nvPr/>
          </p:nvSpPr>
          <p:spPr bwMode="auto">
            <a:xfrm>
              <a:off x="1886016" y="1383426"/>
              <a:ext cx="4795836" cy="4924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b="1">
                  <a:latin typeface="楷体" panose="02010609060101010101" pitchFamily="49" charset="-122"/>
                  <a:ea typeface="楷体" panose="02010609060101010101" pitchFamily="49" charset="-122"/>
                </a:rPr>
                <a:t>做一做，你能得到哪些图形？</a:t>
              </a: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28676" name="图片 10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1440965" y="1193769"/>
              <a:ext cx="573192" cy="11192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2" cstate="email"/>
          <a:srcRect/>
          <a:stretch>
            <a:fillRect/>
          </a:stretch>
        </p:blipFill>
        <p:spPr>
          <a:xfrm>
            <a:off x="2043403" y="2061686"/>
            <a:ext cx="2235656" cy="16952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6" name="箭头: 右 15"/>
          <p:cNvSpPr/>
          <p:nvPr/>
        </p:nvSpPr>
        <p:spPr>
          <a:xfrm>
            <a:off x="4639647" y="2736201"/>
            <a:ext cx="293915" cy="517850"/>
          </a:xfrm>
          <a:prstGeom prst="rightArrow">
            <a:avLst/>
          </a:prstGeom>
          <a:solidFill>
            <a:srgbClr val="00B05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5360194" y="2369344"/>
            <a:ext cx="1400175" cy="884635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26307" y="216694"/>
            <a:ext cx="1370410" cy="438150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知识讲解</a:t>
            </a:r>
            <a:endParaRPr lang="zh-CN" altLang="en-US" sz="2400" b="1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0722" name="组合 3"/>
          <p:cNvGrpSpPr/>
          <p:nvPr/>
        </p:nvGrpSpPr>
        <p:grpSpPr bwMode="auto">
          <a:xfrm>
            <a:off x="926306" y="825104"/>
            <a:ext cx="3930254" cy="839390"/>
            <a:chOff x="1440965" y="1193769"/>
            <a:chExt cx="5240887" cy="1119219"/>
          </a:xfrm>
        </p:grpSpPr>
        <p:sp>
          <p:nvSpPr>
            <p:cNvPr id="30723" name="TextBox 29"/>
            <p:cNvSpPr txBox="1">
              <a:spLocks noChangeArrowheads="1"/>
            </p:cNvSpPr>
            <p:nvPr/>
          </p:nvSpPr>
          <p:spPr bwMode="auto">
            <a:xfrm>
              <a:off x="1886016" y="1383426"/>
              <a:ext cx="4795836" cy="4924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b="1">
                  <a:latin typeface="楷体" panose="02010609060101010101" pitchFamily="49" charset="-122"/>
                  <a:ea typeface="楷体" panose="02010609060101010101" pitchFamily="49" charset="-122"/>
                </a:rPr>
                <a:t>做一做，你能得到哪些图形？</a:t>
              </a: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30724" name="图片 10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1440965" y="1193769"/>
              <a:ext cx="573192" cy="11192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email"/>
          <a:srcRect/>
          <a:stretch>
            <a:fillRect/>
          </a:stretch>
        </p:blipFill>
        <p:spPr>
          <a:xfrm>
            <a:off x="2004389" y="1887723"/>
            <a:ext cx="2061822" cy="16969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6" name="箭头: 右 15"/>
          <p:cNvSpPr/>
          <p:nvPr/>
        </p:nvSpPr>
        <p:spPr>
          <a:xfrm>
            <a:off x="4639647" y="2736201"/>
            <a:ext cx="293915" cy="517850"/>
          </a:xfrm>
          <a:prstGeom prst="rightArrow">
            <a:avLst/>
          </a:prstGeom>
          <a:solidFill>
            <a:srgbClr val="00B05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" name="等腰三角形 4"/>
          <p:cNvSpPr/>
          <p:nvPr/>
        </p:nvSpPr>
        <p:spPr>
          <a:xfrm>
            <a:off x="5381626" y="2438400"/>
            <a:ext cx="1308497" cy="815579"/>
          </a:xfrm>
          <a:prstGeom prst="triangle">
            <a:avLst>
              <a:gd name="adj" fmla="val 28075"/>
            </a:avLst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p="http://schemas.openxmlformats.org/presentationml/2006/main">
  <p:tag name="KSO_WM_SLIDE_MODEL_TYPE" val="cover"/>
</p:tagLst>
</file>

<file path=ppt/tags/tag2.xml><?xml version="1.0" encoding="utf-8"?>
<p:tagLst xmlns:p="http://schemas.openxmlformats.org/presentationml/2006/main">
  <p:tag name="KSO_WPP_MARK_KEY" val="07890d46-a3df-43b6-b095-269a49b9c9eb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2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287</Words>
  <Application>WPS 演示</Application>
  <PresentationFormat>全屏显示(16:9)</PresentationFormat>
  <Paragraphs>86</Paragraphs>
  <Slides>17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9" baseType="lpstr">
      <vt:lpstr>Arial</vt:lpstr>
      <vt:lpstr>宋体</vt:lpstr>
      <vt:lpstr>Wingdings</vt:lpstr>
      <vt:lpstr>Calibri</vt:lpstr>
      <vt:lpstr>Calibri Light</vt:lpstr>
      <vt:lpstr>Calibri</vt:lpstr>
      <vt:lpstr>微软雅黑</vt:lpstr>
      <vt:lpstr>楷体</vt:lpstr>
      <vt:lpstr>黑体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731</cp:revision>
  <dcterms:created xsi:type="dcterms:W3CDTF">2016-02-25T11:28:00Z</dcterms:created>
  <dcterms:modified xsi:type="dcterms:W3CDTF">2023-01-28T05:19:44Z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630116513E9E4BBBB1369E9FC482C634</vt:lpwstr>
  </property>
</Properties>
</file>