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78" y="-5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15B1ED1D-D11A-415F-875E-5B675A532677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7EC8C46-8069-4B8A-A6C0-97FC2BA1FBE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390651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CD3B4-FFD0-4553-AB9C-55119137D3A4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DE13-AC74-4F23-8D80-4917F70F18E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DFE81-75A3-40C7-9E99-86F66A994045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1FAFB0-42EC-4946-A590-8C5792E7E7D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64E8C6-7256-4240-9C1E-6647886F1299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B2E5-A630-4689-AA87-D3C26A67124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640584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E70BA-A9F5-459B-8085-BEF147AA22AF}" type="datetimeFigureOut">
              <a:rPr lang="zh-CN" altLang="en-US"/>
            </a:fld>
            <a:endParaRPr lang="zh-CN" altLang="en-US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3D842-7947-4570-A8D1-62EAF4306131}" type="slidenum">
              <a:rPr lang="zh-CN" altLang="en-US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4C9B49-02F5-4F16-AA25-DDBA1F956797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FF315-C1D5-4407-9F03-7063B0E514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61708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961708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A20EE-DFAD-43FA-8DF1-C5C90CA265FC}" type="datetimeFigureOut">
              <a:rPr lang="zh-CN" altLang="en-US"/>
            </a:fld>
            <a:endParaRPr lang="zh-CN" altLang="en-US" dirty="0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95908-7B8B-43EC-B3E3-47E76BB01C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28875" y="1619251"/>
            <a:ext cx="4286250" cy="1036838"/>
          </a:xfrm>
        </p:spPr>
        <p:txBody>
          <a:bodyPr anchor="b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/>
          </p:nvPr>
        </p:nvSpPr>
        <p:spPr>
          <a:xfrm>
            <a:off x="2428875" y="2799902"/>
            <a:ext cx="4286250" cy="889453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A6DF0-734D-4E13-960E-65D42763081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697C-883C-41EC-99CE-9DE57CD8BDE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64938-FA99-4C38-AC04-7ED23AB25300}" type="datetimeFigureOut">
              <a:rPr lang="zh-CN" altLang="en-US"/>
            </a:fld>
            <a:endParaRPr lang="zh-CN" altLang="en-US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FE589-72F9-41E6-AA0A-0C44B579857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2" y="535256"/>
            <a:ext cx="3511241" cy="1071121"/>
          </a:xfrm>
        </p:spPr>
        <p:txBody>
          <a:bodyPr anchor="t">
            <a:normAutofit/>
          </a:bodyPr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255"/>
            <a:ext cx="4283912" cy="40527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2" y="1735406"/>
            <a:ext cx="3511241" cy="285869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B53A1-5EBA-441A-94D1-3FF327B9BB5D}" type="datetimeFigureOut">
              <a:rPr lang="zh-CN" altLang="en-US"/>
            </a:fld>
            <a:endParaRPr lang="zh-CN" altLang="en-US" dirty="0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AE306-8863-4A16-AE6D-63F35E2F17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833674" y="273845"/>
            <a:ext cx="681676" cy="4358879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5"/>
            <a:ext cx="7084832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0DD64-74EC-4E4F-910D-A813EA6749A6}" type="datetimeFigureOut">
              <a:rPr lang="zh-CN" altLang="en-US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169FC-26B1-41BC-A1F3-9802683EEC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0FF697A9-FB81-41D7-8DD4-B53785C37D1E}" type="datetimeFigureOut">
              <a:rPr lang="zh-CN" altLang="en-US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fld id="{E413BBE5-62A0-458B-A338-40AC5F614E33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446860" y="757574"/>
            <a:ext cx="2088356" cy="423193"/>
          </a:xfrm>
          <a:prstGeom prst="rect">
            <a:avLst/>
          </a:prstGeom>
          <a:noFill/>
        </p:spPr>
        <p:txBody>
          <a:bodyPr lIns="68580" tIns="34290" rIns="68580" bIns="34290"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经典粗圆简" panose="02010609000101010101" charset="-122"/>
              </a:rPr>
              <a:t>数学一年级 </a:t>
            </a:r>
            <a:endParaRPr lang="zh-CN" altLang="en-US" sz="23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经典粗圆简" panose="0201060900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5482" y="831057"/>
            <a:ext cx="600164" cy="346249"/>
          </a:xfrm>
          <a:prstGeom prst="rect">
            <a:avLst/>
          </a:prstGeom>
          <a:solidFill>
            <a:srgbClr val="4F80BD"/>
          </a:solidFill>
          <a:ln w="28575" cap="rnd" cmpd="sng">
            <a:noFill/>
            <a:prstDash val="solid"/>
          </a:ln>
          <a:effectLst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下册</a:t>
            </a:r>
            <a:endParaRPr lang="zh-CN" altLang="en-US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卡片 8"/>
          <p:cNvSpPr/>
          <p:nvPr/>
        </p:nvSpPr>
        <p:spPr>
          <a:xfrm>
            <a:off x="1569839" y="1440658"/>
            <a:ext cx="5842397" cy="2412206"/>
          </a:xfrm>
          <a:prstGeom prst="flowChartPunchedCard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/>
          <a:lstStyle/>
          <a:p>
            <a:pPr>
              <a:buFont typeface="Arial" panose="020B0604020202020204" pitchFamily="34" charset="0"/>
              <a:buNone/>
              <a:defRPr/>
            </a:pP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4034432" y="1634066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第四单元</a:t>
            </a:r>
            <a:endParaRPr lang="zh-CN" altLang="en-US" sz="24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591520" y="2204775"/>
            <a:ext cx="22544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33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有趣的图形</a:t>
            </a:r>
            <a:endParaRPr lang="zh-CN" altLang="en-US" sz="33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 bwMode="auto">
          <a:xfrm>
            <a:off x="3303983" y="2935420"/>
            <a:ext cx="2880122" cy="27384"/>
            <a:chOff x="5045" y="5946"/>
            <a:chExt cx="4536" cy="56"/>
          </a:xfrm>
        </p:grpSpPr>
        <p:sp>
          <p:nvSpPr>
            <p:cNvPr id="2058" name="矩形 16"/>
            <p:cNvSpPr>
              <a:spLocks noChangeArrowheads="1"/>
            </p:cNvSpPr>
            <p:nvPr/>
          </p:nvSpPr>
          <p:spPr bwMode="auto">
            <a:xfrm>
              <a:off x="5045" y="5961"/>
              <a:ext cx="4536" cy="2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59" name="矩形 17"/>
            <p:cNvSpPr>
              <a:spLocks noChangeArrowheads="1"/>
            </p:cNvSpPr>
            <p:nvPr/>
          </p:nvSpPr>
          <p:spPr bwMode="auto">
            <a:xfrm>
              <a:off x="6888" y="5946"/>
              <a:ext cx="850" cy="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8" name="图片 7" descr="C:\Users\Diy\Desktop\课件.png课件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488091" y="3242074"/>
            <a:ext cx="1912144" cy="2201465"/>
          </a:xfrm>
          <a:prstGeom prst="rect">
            <a:avLst/>
          </a:prstGeom>
          <a:effectLst>
            <a:outerShdw blurRad="50800" dist="38100" dir="2700000" algn="tl" rotWithShape="0">
              <a:srgbClr val="4F80BD">
                <a:alpha val="50000"/>
              </a:srgbClr>
            </a:outerShdw>
          </a:effectLst>
        </p:spPr>
      </p:pic>
      <p:sp>
        <p:nvSpPr>
          <p:cNvPr id="14" name="文本框 10"/>
          <p:cNvSpPr txBox="1">
            <a:spLocks noChangeArrowheads="1"/>
          </p:cNvSpPr>
          <p:nvPr/>
        </p:nvSpPr>
        <p:spPr bwMode="auto">
          <a:xfrm>
            <a:off x="3520514" y="3127543"/>
            <a:ext cx="2446824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3000" dirty="0">
                <a:solidFill>
                  <a:srgbClr val="4F80B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动手做（一）</a:t>
            </a:r>
            <a:endParaRPr lang="zh-CN" altLang="en-US" sz="3000" dirty="0">
              <a:solidFill>
                <a:srgbClr val="4F80B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8975 0.078802 C -0.284975 0.040414 -0.407384 -0.072348 -0.546913 -0.115244 C -0.686443 -0.158141 -0.856952 -0.135512 -0.926560 -0.135765 " pathEditMode="relative" rAng="-1113980820" ptsTypes="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00" y="-10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9" grpId="0" bldLvl="0" animBg="1"/>
      <p:bldP spid="11" grpId="0" bldLvl="0" animBg="1"/>
      <p:bldP spid="14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0" y="542926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三、拼一拼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8347" y="1059657"/>
            <a:ext cx="207645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标注 4"/>
          <p:cNvSpPr/>
          <p:nvPr/>
        </p:nvSpPr>
        <p:spPr>
          <a:xfrm>
            <a:off x="1835813" y="1167652"/>
            <a:ext cx="6840475" cy="1404098"/>
          </a:xfrm>
          <a:prstGeom prst="wedgeRoundRectCallout">
            <a:avLst>
              <a:gd name="adj1" fmla="val -55356"/>
              <a:gd name="adj2" fmla="val 415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通过刚才的折一折，剪一剪，原来的图形都变成了新的图形。这些新图形又可以变成什么呢？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8244" y="2787253"/>
            <a:ext cx="2768204" cy="195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4198" y="2625328"/>
            <a:ext cx="2159794" cy="2175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8347" y="844154"/>
            <a:ext cx="2076451" cy="237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1907816" y="951638"/>
            <a:ext cx="7056490" cy="2160150"/>
          </a:xfrm>
          <a:prstGeom prst="wedgeRoundRectCallout">
            <a:avLst>
              <a:gd name="adj1" fmla="val -55356"/>
              <a:gd name="adj2" fmla="val 415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你也能变了吗？把你剪下来的新图形拼一拼吧！比一比，谁是拼图之星，看谁拼得又快又好，同时色彩搭配得又漂亮！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79785" y="1006079"/>
            <a:ext cx="2076451" cy="237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1763805" y="1707690"/>
            <a:ext cx="7056490" cy="1296090"/>
          </a:xfrm>
          <a:prstGeom prst="wedgeRoundRectCallout">
            <a:avLst>
              <a:gd name="adj1" fmla="val -55356"/>
              <a:gd name="adj2" fmla="val 4151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说说自己拼的是什么？用了哪些图形？谁拼的最好看？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四、巩固练习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9786" y="1113235"/>
            <a:ext cx="136960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折飞机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1981" y="1600201"/>
            <a:ext cx="7848600" cy="2453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110728" y="303611"/>
            <a:ext cx="903327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下面的拼图像什么？利用附页中图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剪一剪，拼一拼。你还能拼出其他的图形吗？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rot="21540000">
            <a:off x="8337" y="1418036"/>
            <a:ext cx="5180409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7916" y="2733676"/>
            <a:ext cx="3456384" cy="187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4300" y="2733676"/>
            <a:ext cx="5112544" cy="1939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1"/>
          <p:cNvSpPr>
            <a:spLocks noChangeArrowheads="1"/>
          </p:cNvSpPr>
          <p:nvPr/>
        </p:nvSpPr>
        <p:spPr bwMode="auto">
          <a:xfrm>
            <a:off x="110728" y="195262"/>
            <a:ext cx="903327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你能用一张长方形的纸，折出一个正方形吗？试一试。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0728" y="1409817"/>
            <a:ext cx="9033272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将一张正方形的纸剪成四个一样大小的三角形，用这些三角形可以拼出哪些图形？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5288" y="2463404"/>
            <a:ext cx="8152210" cy="198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331778" y="2787767"/>
            <a:ext cx="1944135" cy="918064"/>
          </a:xfrm>
          <a:prstGeom prst="wedgeRoundRectCallout">
            <a:avLst>
              <a:gd name="adj1" fmla="val -59237"/>
              <a:gd name="adj2" fmla="val 4385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03749" y="2842024"/>
            <a:ext cx="1727597" cy="678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6084108" y="2895774"/>
            <a:ext cx="1944135" cy="918064"/>
          </a:xfrm>
          <a:prstGeom prst="wedgeRoundRectCallout">
            <a:avLst>
              <a:gd name="adj1" fmla="val 21022"/>
              <a:gd name="adj2" fmla="val 65789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55532" y="3057526"/>
            <a:ext cx="1840706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5" y="519113"/>
            <a:ext cx="3455195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一、谈话导入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" y="1168005"/>
            <a:ext cx="2124075" cy="2430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标注 1"/>
          <p:cNvSpPr/>
          <p:nvPr/>
        </p:nvSpPr>
        <p:spPr>
          <a:xfrm>
            <a:off x="2123830" y="1221657"/>
            <a:ext cx="5616390" cy="918064"/>
          </a:xfrm>
          <a:prstGeom prst="wedgeRoundRectCallout">
            <a:avLst>
              <a:gd name="adj1" fmla="val -55486"/>
              <a:gd name="adj2" fmla="val 2694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大家有没有玩过纸飞机，有没有哪位同学会折纸飞机？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707608" y="2787256"/>
            <a:ext cx="2062103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动手做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剪去单角的矩形 5"/>
          <p:cNvSpPr/>
          <p:nvPr/>
        </p:nvSpPr>
        <p:spPr>
          <a:xfrm>
            <a:off x="-179784" y="519113"/>
            <a:ext cx="6119813" cy="486966"/>
          </a:xfrm>
          <a:prstGeom prst="snip1Rect">
            <a:avLst/>
          </a:prstGeom>
          <a:solidFill>
            <a:srgbClr val="BBE1F4"/>
          </a:solidFill>
          <a:ln>
            <a:noFill/>
          </a:ln>
          <a:effectLst>
            <a:outerShdw blurRad="50800" dist="50800" dir="2700000" algn="tl" rotWithShape="0">
              <a:srgbClr val="4E70A8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285752" y="542926"/>
            <a:ext cx="413959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二、折一折、剪一剪、比一比</a:t>
            </a:r>
            <a:endParaRPr lang="zh-CN" altLang="en-US" sz="24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6048" y="2226469"/>
            <a:ext cx="1368028" cy="539354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56350" y="2172891"/>
            <a:ext cx="863203" cy="647700"/>
          </a:xfrm>
          <a:prstGeom prst="rect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>
            <a:off x="5219702" y="2096693"/>
            <a:ext cx="1152525" cy="745331"/>
          </a:xfrm>
          <a:prstGeom prst="triangle">
            <a:avLst/>
          </a:prstGeom>
          <a:solidFill>
            <a:srgbClr val="FF6699"/>
          </a:solidFill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08057" y="2043114"/>
            <a:ext cx="1051322" cy="788194"/>
          </a:xfrm>
          <a:prstGeom prst="ellipse">
            <a:avLst/>
          </a:prstGeom>
          <a:solidFill>
            <a:srgbClr val="BBE1F4"/>
          </a:solidFill>
          <a:ln>
            <a:solidFill>
              <a:srgbClr val="BBE1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51223" y="3219450"/>
            <a:ext cx="275460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说说你的折法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2" y="411956"/>
            <a:ext cx="16789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操作体验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6214" y="897733"/>
            <a:ext cx="856892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你能把这个正方形折成一样的两部分吗？试一试。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24077" y="1545433"/>
            <a:ext cx="5198269" cy="1350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5"/>
          <p:cNvSpPr>
            <a:spLocks noChangeArrowheads="1"/>
          </p:cNvSpPr>
          <p:nvPr/>
        </p:nvSpPr>
        <p:spPr bwMode="auto">
          <a:xfrm>
            <a:off x="107158" y="1113235"/>
            <a:ext cx="552458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你怎么能肯定这两部分一样大呢？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059907" y="1977629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剪下比一比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9354" y="3057526"/>
            <a:ext cx="882015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折后没有剪，就已经重合这样的折法叫做对折。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179785" y="411956"/>
            <a:ext cx="183287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．讨论分析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108347" y="1113235"/>
            <a:ext cx="207645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1835811" y="1113649"/>
            <a:ext cx="7200500" cy="972068"/>
          </a:xfrm>
          <a:prstGeom prst="wedgeRoundRectCallout">
            <a:avLst>
              <a:gd name="adj1" fmla="val -55486"/>
              <a:gd name="adj2" fmla="val 2694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现在如果请你把一张正方形纸片折成大小、形状相同的两部分，会了吗？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331775" y="2625755"/>
            <a:ext cx="7488520" cy="1188083"/>
          </a:xfrm>
          <a:prstGeom prst="wedgeRoundRectCallout">
            <a:avLst>
              <a:gd name="adj1" fmla="val -55952"/>
              <a:gd name="adj2" fmla="val 1635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那么有信心？你会几种折法？可是老师只为每个孩子准备了一张长方形的纸，怎么办呢？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-108348" y="411956"/>
            <a:ext cx="521681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小组合作，看哪一组的方法多？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1006079"/>
            <a:ext cx="2076450" cy="2375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圆角矩形标注 3"/>
          <p:cNvSpPr/>
          <p:nvPr/>
        </p:nvSpPr>
        <p:spPr>
          <a:xfrm>
            <a:off x="2627866" y="1167652"/>
            <a:ext cx="6120425" cy="972068"/>
          </a:xfrm>
          <a:prstGeom prst="wedgeRoundRectCallout">
            <a:avLst>
              <a:gd name="adj1" fmla="val -57542"/>
              <a:gd name="adj2" fmla="val 5283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折了之后，也要剪下来比一比，看是否能够重合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-36910" y="3537347"/>
            <a:ext cx="244682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分小组汇报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8" y="897732"/>
            <a:ext cx="207764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2123833" y="1653686"/>
            <a:ext cx="6552455" cy="1350095"/>
          </a:xfrm>
          <a:prstGeom prst="wedgeRoundRectCallout">
            <a:avLst>
              <a:gd name="adj1" fmla="val -57158"/>
              <a:gd name="adj2" fmla="val 2487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折了长方形和正方形后，现在再把圆和三角形也折成一样的两部分，很容易了？那动手吧！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7158" y="303610"/>
            <a:ext cx="207764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圆角矩形标注 2"/>
          <p:cNvSpPr/>
          <p:nvPr/>
        </p:nvSpPr>
        <p:spPr>
          <a:xfrm>
            <a:off x="1979823" y="843631"/>
            <a:ext cx="6984485" cy="1512105"/>
          </a:xfrm>
          <a:prstGeom prst="wedgeRoundRectCallout">
            <a:avLst>
              <a:gd name="adj1" fmla="val -57158"/>
              <a:gd name="adj2" fmla="val 2487"/>
              <a:gd name="adj3" fmla="val 16667"/>
            </a:avLst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你们的三角形也折好了吗？怎么有的没有折好呢？难道三角形不能折成一样的两部分？一起找找是什么原因。</a:t>
            </a:r>
            <a:endParaRPr lang="zh-CN" altLang="en-US" sz="2400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3135" y="2787255"/>
            <a:ext cx="8820150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折三角形</a:t>
            </a:r>
            <a:r>
              <a:rPr lang="zh-CN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至少要有两条边一样长才能对齐，折叠。可是这几个三角形的每一条边都不一样长，所以无法对折了。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PP_MARK_KEY" val="5c2da9d5-8381-4c6c-b8ac-0bfc4063c32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651</Words>
  <Application>WPS 演示</Application>
  <PresentationFormat>全屏显示(16:9)</PresentationFormat>
  <Paragraphs>66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Calibri</vt:lpstr>
      <vt:lpstr>经典粗圆简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4</cp:revision>
  <dcterms:created xsi:type="dcterms:W3CDTF">2018-03-01T02:03:00Z</dcterms:created>
  <dcterms:modified xsi:type="dcterms:W3CDTF">2023-01-28T05:20:32Z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51A3F7EB14A749959DD689FBA26F2E35</vt:lpwstr>
  </property>
</Properties>
</file>