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20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342900" indent="114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685800" indent="228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028700" indent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371600" indent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-78" y="-55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4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551B86E-3D0D-4020-BB5E-DE44535A0F13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991E4BBB-E67B-4AD7-B419-3094B238A71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390651"/>
            <a:ext cx="6858000" cy="1241822"/>
          </a:xfr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DDC33-0B79-46B7-8877-B93602C43497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225C0-50F1-48D6-8327-95C0C09B05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659"/>
            <a:ext cx="7886700" cy="416922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CF85F-D51F-4D02-87E0-7694CFDD03AD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CE399F-1842-4C60-9FC8-9DCE811B1BF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350838" y="1916113"/>
            <a:ext cx="735012" cy="241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95E16-72C1-4199-9C81-6B37F758FEBD}" type="datetimeFigureOut">
              <a:rPr lang="zh-CN" altLang="en-US"/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E5B28-26A0-4A12-877A-18C51B1DAF8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28650" y="1640584"/>
            <a:ext cx="7886700" cy="1862336"/>
          </a:xfrm>
        </p:spPr>
        <p:txBody>
          <a:bodyPr>
            <a:normAutofit/>
          </a:bodyPr>
          <a:lstStyle>
            <a:lvl1pPr algn="ctr">
              <a:defRPr sz="4500" b="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BFA135-7F87-4618-A1BB-FCBACDEE916F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D2A21D-B02E-4191-8A04-FA8B15DC65F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E7C9A-956D-427B-ACD5-A354B3829226}" type="datetimeFigureOut">
              <a:rPr lang="zh-CN" altLang="en-US"/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0158E-A881-47CA-89C4-6BE63546CB4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308721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961708"/>
            <a:ext cx="3868340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2" y="1308721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2" y="1961708"/>
            <a:ext cx="3887391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C10CCF-EC36-4BCF-A913-532C8AF49361}" type="datetimeFigureOut">
              <a:rPr lang="zh-CN" altLang="en-US"/>
            </a:fld>
            <a:endParaRPr lang="zh-CN" altLang="en-US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A22D8F-6B1D-4B7A-A4EF-1E585C8D26D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28875" y="1619251"/>
            <a:ext cx="4286250" cy="1036838"/>
          </a:xfrm>
        </p:spPr>
        <p:txBody>
          <a:bodyPr anchor="b">
            <a:normAutofit/>
          </a:bodyPr>
          <a:lstStyle>
            <a:lvl1pPr algn="ctr">
              <a:defRPr sz="6000" b="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/>
          </p:nvPr>
        </p:nvSpPr>
        <p:spPr>
          <a:xfrm>
            <a:off x="2428875" y="2799902"/>
            <a:ext cx="4286250" cy="88945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BA1A82-3651-4A2E-9618-15DF811B2B9E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B79125-FCBB-4B9E-B8E0-DC7E6147B97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55672-9E94-4231-9F14-B8F2DE7A4EC2}" type="datetimeFigureOut">
              <a:rPr lang="zh-CN" altLang="en-US"/>
            </a:fld>
            <a:endParaRPr lang="zh-CN" altLang="en-US" dirty="0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C41BEE-E1A3-48F7-8DE7-56AC8389EF8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2" y="535256"/>
            <a:ext cx="3511241" cy="1071121"/>
          </a:xfrm>
        </p:spPr>
        <p:txBody>
          <a:bodyPr anchor="t">
            <a:normAutofit/>
          </a:bodyPr>
          <a:lstStyle>
            <a:lvl1pPr>
              <a:defRPr sz="27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231888" y="535255"/>
            <a:ext cx="4283912" cy="40527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8652" y="1735406"/>
            <a:ext cx="3511241" cy="2858691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78D4A-D0C9-4069-A192-A84669F75038}" type="datetimeFigureOut">
              <a:rPr lang="zh-CN" altLang="en-US"/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9C4910-470B-42A3-8186-E23F64C633E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833674" y="273845"/>
            <a:ext cx="681676" cy="4358879"/>
          </a:xfrm>
        </p:spPr>
        <p:txBody>
          <a:bodyPr vert="eaVert">
            <a:normAutofit/>
          </a:bodyPr>
          <a:lstStyle>
            <a:lvl1pPr>
              <a:defRPr sz="33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5"/>
            <a:ext cx="7084832" cy="4358879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4FB12-350E-482C-B283-81866BACD6DE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BF26DF-452E-4635-A4A5-95801151041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 bwMode="auto">
          <a:xfrm>
            <a:off x="628650" y="1370013"/>
            <a:ext cx="7886700" cy="326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B399EAAF-A420-4E01-A41A-5BDA33AD0034}" type="datetimeFigureOut">
              <a:rPr lang="zh-CN" altLang="en-US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F88F45FD-9CF9-4D98-9ED4-4C129876D540}" type="slidenum">
              <a:rPr lang="zh-CN" altLang="en-US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446463" y="757238"/>
            <a:ext cx="2089150" cy="423862"/>
          </a:xfrm>
          <a:prstGeom prst="rect">
            <a:avLst/>
          </a:prstGeom>
          <a:noFill/>
        </p:spPr>
        <p:txBody>
          <a:bodyPr lIns="68580" tIns="34290" rIns="68580" bIns="34290"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3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经典粗圆简" panose="02010609000101010101" charset="-122"/>
              </a:rPr>
              <a:t>数学一年级 </a:t>
            </a:r>
            <a:endParaRPr lang="zh-CN" altLang="en-US" sz="23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经典粗圆简" panose="0201060900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56275" y="831850"/>
            <a:ext cx="600075" cy="346075"/>
          </a:xfrm>
          <a:prstGeom prst="rect">
            <a:avLst/>
          </a:prstGeom>
          <a:solidFill>
            <a:srgbClr val="4F80BD"/>
          </a:solidFill>
          <a:ln w="28575" cap="rnd" cmpd="sng">
            <a:noFill/>
            <a:prstDash val="solid"/>
          </a:ln>
          <a:effectLst/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下册</a:t>
            </a:r>
            <a:endParaRPr lang="zh-CN" altLang="en-US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流程图: 卡片 8"/>
          <p:cNvSpPr/>
          <p:nvPr/>
        </p:nvSpPr>
        <p:spPr>
          <a:xfrm>
            <a:off x="1570038" y="1501775"/>
            <a:ext cx="5842000" cy="2411413"/>
          </a:xfrm>
          <a:prstGeom prst="flowChartPunchedCard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3946525" y="1584325"/>
            <a:ext cx="1370013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第五单元</a:t>
            </a:r>
            <a:endParaRPr lang="zh-CN" altLang="en-US" sz="240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3292475" y="2136775"/>
            <a:ext cx="2678113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30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加与减（二）</a:t>
            </a:r>
            <a:endParaRPr lang="zh-CN" altLang="en-US" sz="330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 bwMode="auto">
          <a:xfrm>
            <a:off x="3190875" y="2808288"/>
            <a:ext cx="2881313" cy="28575"/>
            <a:chOff x="5045" y="5946"/>
            <a:chExt cx="4536" cy="56"/>
          </a:xfrm>
        </p:grpSpPr>
        <p:sp>
          <p:nvSpPr>
            <p:cNvPr id="15371" name="矩形 16"/>
            <p:cNvSpPr>
              <a:spLocks noChangeArrowheads="1"/>
            </p:cNvSpPr>
            <p:nvPr/>
          </p:nvSpPr>
          <p:spPr bwMode="auto">
            <a:xfrm>
              <a:off x="5045" y="5961"/>
              <a:ext cx="4536" cy="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372" name="矩形 17"/>
            <p:cNvSpPr>
              <a:spLocks noChangeArrowheads="1"/>
            </p:cNvSpPr>
            <p:nvPr/>
          </p:nvSpPr>
          <p:spPr bwMode="auto">
            <a:xfrm>
              <a:off x="6888" y="5946"/>
              <a:ext cx="850" cy="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8" name="图片 7" descr="C:\Users\Diy\Desktop\课件.png课件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9488488" y="3241675"/>
            <a:ext cx="1911350" cy="2201863"/>
          </a:xfrm>
          <a:prstGeom prst="rect">
            <a:avLst/>
          </a:prstGeom>
          <a:effectLst>
            <a:outerShdw blurRad="50800" dist="38100" dir="2700000" algn="tl" rotWithShape="0">
              <a:srgbClr val="4F80BD">
                <a:alpha val="50000"/>
              </a:srgbClr>
            </a:outerShdw>
          </a:effectLst>
        </p:spPr>
      </p:pic>
      <p:sp>
        <p:nvSpPr>
          <p:cNvPr id="14" name="文本框 10"/>
          <p:cNvSpPr txBox="1">
            <a:spLocks noChangeArrowheads="1"/>
          </p:cNvSpPr>
          <p:nvPr/>
        </p:nvSpPr>
        <p:spPr bwMode="auto">
          <a:xfrm>
            <a:off x="3716338" y="3138488"/>
            <a:ext cx="1830387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330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小兔请客</a:t>
            </a:r>
            <a:endParaRPr lang="zh-CN" altLang="en-US" sz="330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8975 0.078802 C -0.284975 0.040414 -0.407384 -0.072348 -0.546913 -0.115244 C -0.686443 -0.158141 -0.856952 -0.135512 -0.926560 -0.135765 " pathEditMode="relative" rAng="-1113980820" ptsTypes="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400" y="-10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ldLvl="0" animBg="1"/>
      <p:bldP spid="9" grpId="0" bldLvl="0" animBg="1"/>
      <p:bldP spid="11" grpId="0" bldLvl="0" animBg="1"/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1"/>
          <p:cNvSpPr>
            <a:spLocks noChangeArrowheads="1"/>
          </p:cNvSpPr>
          <p:nvPr/>
        </p:nvSpPr>
        <p:spPr bwMode="auto">
          <a:xfrm>
            <a:off x="1331913" y="1168400"/>
            <a:ext cx="6816725" cy="173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   在减法算式中，减号前面的数叫被减数，减号后面的数叫减数，等号后面的数叫差。谁来说说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每个数字的名称呢？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388" y="519113"/>
            <a:ext cx="3454401" cy="487362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0" y="542925"/>
            <a:ext cx="198437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三、巩固练习</a:t>
            </a:r>
            <a:endParaRPr lang="zh-CN" altLang="en-US" sz="240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468313" y="1006475"/>
            <a:ext cx="7532687" cy="1911350"/>
            <a:chOff x="467715" y="1567239"/>
            <a:chExt cx="7533300" cy="2549562"/>
          </a:xfrm>
        </p:grpSpPr>
        <p:grpSp>
          <p:nvGrpSpPr>
            <p:cNvPr id="25607" name="组合 2"/>
            <p:cNvGrpSpPr/>
            <p:nvPr/>
          </p:nvGrpSpPr>
          <p:grpSpPr bwMode="auto">
            <a:xfrm>
              <a:off x="899457" y="1880892"/>
              <a:ext cx="7101558" cy="2185871"/>
              <a:chOff x="944814" y="1728020"/>
              <a:chExt cx="7101558" cy="2185871"/>
            </a:xfrm>
          </p:grpSpPr>
          <p:pic>
            <p:nvPicPr>
              <p:cNvPr id="25610" name="Picture 2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944814" y="1728020"/>
                <a:ext cx="3312230" cy="21653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5611" name="Picture 3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5076035" y="1728020"/>
                <a:ext cx="2858074" cy="218587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" name="圆角矩形标注 1"/>
              <p:cNvSpPr/>
              <p:nvPr/>
            </p:nvSpPr>
            <p:spPr>
              <a:xfrm>
                <a:off x="2222772" y="1916895"/>
                <a:ext cx="2106277" cy="648045"/>
              </a:xfrm>
              <a:prstGeom prst="wedgeRoundRectCallout">
                <a:avLst>
                  <a:gd name="adj1" fmla="val -57533"/>
                  <a:gd name="adj2" fmla="val 53806"/>
                  <a:gd name="adj3" fmla="val 16667"/>
                </a:avLst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1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再加</a:t>
                </a:r>
                <a:r>
                  <a:rPr lang="en-US" altLang="zh-CN" sz="21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zh-CN" altLang="en-US" sz="21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捆</a:t>
                </a:r>
                <a:endParaRPr lang="zh-CN" altLang="en-US" sz="21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" name="圆角矩形标注 8"/>
              <p:cNvSpPr/>
              <p:nvPr/>
            </p:nvSpPr>
            <p:spPr>
              <a:xfrm>
                <a:off x="5940095" y="1728020"/>
                <a:ext cx="2106277" cy="648045"/>
              </a:xfrm>
              <a:prstGeom prst="wedgeRoundRectCallout">
                <a:avLst>
                  <a:gd name="adj1" fmla="val -57533"/>
                  <a:gd name="adj2" fmla="val 53806"/>
                  <a:gd name="adj3" fmla="val 16667"/>
                </a:avLst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1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拿走</a:t>
                </a:r>
                <a:r>
                  <a:rPr lang="en-US" altLang="zh-CN" sz="21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zh-CN" altLang="en-US" sz="21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捆</a:t>
                </a:r>
                <a:endParaRPr lang="zh-CN" altLang="en-US" sz="21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5608" name="矩形 7"/>
            <p:cNvSpPr>
              <a:spLocks noChangeArrowheads="1"/>
            </p:cNvSpPr>
            <p:nvPr/>
          </p:nvSpPr>
          <p:spPr bwMode="auto">
            <a:xfrm>
              <a:off x="467715" y="1567239"/>
              <a:ext cx="453983" cy="7693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100">
                  <a:latin typeface="楷体" panose="02010609060101010101" pitchFamily="49" charset="-122"/>
                  <a:ea typeface="楷体" panose="02010609060101010101" pitchFamily="49" charset="-122"/>
                </a:rPr>
                <a:t>1.</a:t>
              </a:r>
              <a:endParaRPr lang="zh-CN" altLang="en-US" sz="21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609" name="矩形 9"/>
            <p:cNvSpPr>
              <a:spLocks noChangeArrowheads="1"/>
            </p:cNvSpPr>
            <p:nvPr/>
          </p:nvSpPr>
          <p:spPr bwMode="auto">
            <a:xfrm>
              <a:off x="3707940" y="3347495"/>
              <a:ext cx="1261920" cy="7693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00">
                  <a:latin typeface="楷体" panose="02010609060101010101" pitchFamily="49" charset="-122"/>
                  <a:ea typeface="楷体" panose="02010609060101010101" pitchFamily="49" charset="-122"/>
                </a:rPr>
                <a:t>每捆</a:t>
              </a:r>
              <a:r>
                <a:rPr lang="en-US" altLang="zh-CN" sz="210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100">
                  <a:latin typeface="楷体" panose="02010609060101010101" pitchFamily="49" charset="-122"/>
                  <a:ea typeface="楷体" panose="02010609060101010101" pitchFamily="49" charset="-122"/>
                </a:rPr>
                <a:t>捆</a:t>
              </a:r>
              <a:endParaRPr lang="zh-CN" altLang="en-US" sz="21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818063" y="3297238"/>
            <a:ext cx="2600325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50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－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30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（根）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985838" y="3297238"/>
            <a:ext cx="2446337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50+20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70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（根）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8913" y="1463675"/>
            <a:ext cx="4140200" cy="89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62488" y="1303338"/>
            <a:ext cx="4151312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628" name="矩形 3"/>
          <p:cNvSpPr>
            <a:spLocks noChangeArrowheads="1"/>
          </p:cNvSpPr>
          <p:nvPr/>
        </p:nvSpPr>
        <p:spPr bwMode="auto">
          <a:xfrm>
            <a:off x="188913" y="504825"/>
            <a:ext cx="25622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</a:rPr>
              <a:t>看一看，填一填。</a:t>
            </a:r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29" name="矩形 4"/>
          <p:cNvSpPr>
            <a:spLocks noChangeArrowheads="1"/>
          </p:cNvSpPr>
          <p:nvPr/>
        </p:nvSpPr>
        <p:spPr bwMode="auto">
          <a:xfrm>
            <a:off x="150813" y="2784475"/>
            <a:ext cx="3368675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(    )+(    )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(    )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30" name="矩形 5"/>
          <p:cNvSpPr>
            <a:spLocks noChangeArrowheads="1"/>
          </p:cNvSpPr>
          <p:nvPr/>
        </p:nvSpPr>
        <p:spPr bwMode="auto">
          <a:xfrm>
            <a:off x="4772025" y="2784475"/>
            <a:ext cx="3370263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(    )-(    )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(    )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39750" y="2784475"/>
            <a:ext cx="749300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30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022475" y="2784475"/>
            <a:ext cx="749300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50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546475" y="2784475"/>
            <a:ext cx="747713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80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219700" y="2771775"/>
            <a:ext cx="747713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90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588125" y="2797175"/>
            <a:ext cx="7493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30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8243888" y="2789238"/>
            <a:ext cx="7493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60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2"/>
          <p:cNvSpPr>
            <a:spLocks noChangeArrowheads="1"/>
          </p:cNvSpPr>
          <p:nvPr/>
        </p:nvSpPr>
        <p:spPr bwMode="auto">
          <a:xfrm>
            <a:off x="736600" y="1474788"/>
            <a:ext cx="5676900" cy="173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60+300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＝       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70+20=         50+20=</a:t>
            </a: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10+30+50=      90-20=         80-50=</a:t>
            </a: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60-50=         90-50-20=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1" name="矩形 3"/>
          <p:cNvSpPr>
            <a:spLocks noChangeArrowheads="1"/>
          </p:cNvSpPr>
          <p:nvPr/>
        </p:nvSpPr>
        <p:spPr bwMode="auto">
          <a:xfrm>
            <a:off x="460375" y="719138"/>
            <a:ext cx="40798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384425" y="1590675"/>
            <a:ext cx="10810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360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108575" y="1589088"/>
            <a:ext cx="7207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90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8172450" y="1589088"/>
            <a:ext cx="7207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70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565400" y="2120900"/>
            <a:ext cx="71913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90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003800" y="2120900"/>
            <a:ext cx="7207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70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8172450" y="2116138"/>
            <a:ext cx="7207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30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025650" y="2684463"/>
            <a:ext cx="71913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734050" y="2684463"/>
            <a:ext cx="7207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组合 2"/>
          <p:cNvGrpSpPr/>
          <p:nvPr/>
        </p:nvGrpSpPr>
        <p:grpSpPr bwMode="auto">
          <a:xfrm>
            <a:off x="25400" y="1384300"/>
            <a:ext cx="8929688" cy="1955800"/>
            <a:chOff x="25545" y="1845715"/>
            <a:chExt cx="8928620" cy="2606896"/>
          </a:xfrm>
        </p:grpSpPr>
        <p:pic>
          <p:nvPicPr>
            <p:cNvPr id="28685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5545" y="1845715"/>
              <a:ext cx="8928620" cy="26068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矩形 1"/>
            <p:cNvSpPr/>
            <p:nvPr/>
          </p:nvSpPr>
          <p:spPr>
            <a:xfrm>
              <a:off x="89037" y="1845715"/>
              <a:ext cx="2880968" cy="4316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8675" name="矩形 5"/>
          <p:cNvSpPr>
            <a:spLocks noChangeArrowheads="1"/>
          </p:cNvSpPr>
          <p:nvPr/>
        </p:nvSpPr>
        <p:spPr bwMode="auto">
          <a:xfrm>
            <a:off x="123825" y="627063"/>
            <a:ext cx="25622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</a:rPr>
              <a:t>找孩子（连线）。</a:t>
            </a:r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1189038" y="1924050"/>
            <a:ext cx="1511300" cy="5937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3132138" y="1978025"/>
            <a:ext cx="2447925" cy="5397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2627313" y="1978025"/>
            <a:ext cx="2952750" cy="9731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3419475" y="1978025"/>
            <a:ext cx="2160588" cy="8636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 flipV="1">
            <a:off x="4489450" y="2139950"/>
            <a:ext cx="82550" cy="3778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 flipV="1">
            <a:off x="4500563" y="2139950"/>
            <a:ext cx="1150937" cy="7016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 flipV="1">
            <a:off x="3275013" y="2139950"/>
            <a:ext cx="3097212" cy="3238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 flipV="1">
            <a:off x="3275013" y="2139950"/>
            <a:ext cx="3529012" cy="6477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 flipV="1">
            <a:off x="4500563" y="2139950"/>
            <a:ext cx="4032250" cy="2222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矩形 3"/>
          <p:cNvSpPr>
            <a:spLocks noChangeArrowheads="1"/>
          </p:cNvSpPr>
          <p:nvPr/>
        </p:nvSpPr>
        <p:spPr bwMode="auto">
          <a:xfrm>
            <a:off x="109538" y="411163"/>
            <a:ext cx="39084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</a:rPr>
              <a:t>提出一个数学问题，并解答。</a:t>
            </a:r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699" name="组合 2"/>
          <p:cNvGrpSpPr/>
          <p:nvPr/>
        </p:nvGrpSpPr>
        <p:grpSpPr bwMode="auto">
          <a:xfrm>
            <a:off x="1347788" y="1228725"/>
            <a:ext cx="6389687" cy="2251075"/>
            <a:chOff x="1272659" y="1628875"/>
            <a:chExt cx="6387823" cy="3000557"/>
          </a:xfrm>
        </p:grpSpPr>
        <p:pic>
          <p:nvPicPr>
            <p:cNvPr id="29700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72659" y="1628875"/>
              <a:ext cx="6372125" cy="30005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圆角矩形标注 1"/>
            <p:cNvSpPr/>
            <p:nvPr/>
          </p:nvSpPr>
          <p:spPr>
            <a:xfrm>
              <a:off x="2051825" y="1988900"/>
              <a:ext cx="1656115" cy="566733"/>
            </a:xfrm>
            <a:prstGeom prst="wedgeRoundRectCallout">
              <a:avLst>
                <a:gd name="adj1" fmla="val 62991"/>
                <a:gd name="adj2" fmla="val 12630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桃</a:t>
              </a:r>
              <a:r>
                <a:rPr lang="en-US" altLang="zh-CN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30</a:t>
              </a:r>
              <a:r>
                <a: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个。</a:t>
              </a:r>
              <a:endPara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圆角矩形标注 5"/>
            <p:cNvSpPr/>
            <p:nvPr/>
          </p:nvSpPr>
          <p:spPr>
            <a:xfrm>
              <a:off x="1331775" y="2845786"/>
              <a:ext cx="1656115" cy="566733"/>
            </a:xfrm>
            <a:prstGeom prst="wedgeRoundRectCallout">
              <a:avLst>
                <a:gd name="adj1" fmla="val 63995"/>
                <a:gd name="adj2" fmla="val -28440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梨</a:t>
              </a:r>
              <a:r>
                <a:rPr lang="en-US" altLang="zh-CN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40</a:t>
              </a:r>
              <a:r>
                <a: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个。</a:t>
              </a:r>
              <a:endPara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圆角矩形标注 6"/>
            <p:cNvSpPr/>
            <p:nvPr/>
          </p:nvSpPr>
          <p:spPr>
            <a:xfrm>
              <a:off x="5775780" y="2708950"/>
              <a:ext cx="1884702" cy="566733"/>
            </a:xfrm>
            <a:prstGeom prst="wedgeRoundRectCallout">
              <a:avLst>
                <a:gd name="adj1" fmla="val -57419"/>
                <a:gd name="adj2" fmla="val 52233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苹果</a:t>
              </a:r>
              <a:r>
                <a:rPr lang="en-US" altLang="zh-CN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50</a:t>
              </a:r>
              <a:r>
                <a: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个。</a:t>
              </a:r>
              <a:endPara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692275" y="2592388"/>
            <a:ext cx="463867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一共有多少个桃、梨、苹果？</a:t>
            </a:r>
            <a:endParaRPr lang="zh-CN" altLang="en-US" sz="27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165350" y="3200400"/>
            <a:ext cx="4759325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3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30+40+50=120</a:t>
            </a:r>
            <a:r>
              <a:rPr lang="zh-CN" altLang="en-US" sz="3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3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3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300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941513" y="3848100"/>
            <a:ext cx="3081337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答：一共有</a:t>
            </a:r>
            <a:r>
              <a:rPr lang="en-US" altLang="zh-CN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r>
              <a:rPr lang="zh-CN" altLang="en-US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zh-CN" altLang="en-US" sz="27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725" name="组合 4"/>
          <p:cNvGrpSpPr/>
          <p:nvPr/>
        </p:nvGrpSpPr>
        <p:grpSpPr bwMode="auto">
          <a:xfrm>
            <a:off x="1350963" y="498475"/>
            <a:ext cx="6386512" cy="2251075"/>
            <a:chOff x="1272659" y="1628875"/>
            <a:chExt cx="6387823" cy="3000557"/>
          </a:xfrm>
        </p:grpSpPr>
        <p:pic>
          <p:nvPicPr>
            <p:cNvPr id="30726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72659" y="1628875"/>
              <a:ext cx="6372125" cy="30005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圆角矩形标注 6"/>
            <p:cNvSpPr/>
            <p:nvPr/>
          </p:nvSpPr>
          <p:spPr>
            <a:xfrm>
              <a:off x="2051825" y="1988900"/>
              <a:ext cx="1656115" cy="566733"/>
            </a:xfrm>
            <a:prstGeom prst="wedgeRoundRectCallout">
              <a:avLst>
                <a:gd name="adj1" fmla="val 62991"/>
                <a:gd name="adj2" fmla="val 12630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桃</a:t>
              </a:r>
              <a:r>
                <a:rPr lang="en-US" altLang="zh-CN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30</a:t>
              </a:r>
              <a:r>
                <a: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个。</a:t>
              </a:r>
              <a:endPara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圆角矩形标注 7"/>
            <p:cNvSpPr/>
            <p:nvPr/>
          </p:nvSpPr>
          <p:spPr>
            <a:xfrm>
              <a:off x="1331775" y="2845786"/>
              <a:ext cx="1656115" cy="566733"/>
            </a:xfrm>
            <a:prstGeom prst="wedgeRoundRectCallout">
              <a:avLst>
                <a:gd name="adj1" fmla="val 63995"/>
                <a:gd name="adj2" fmla="val -28440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梨</a:t>
              </a:r>
              <a:r>
                <a:rPr lang="en-US" altLang="zh-CN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40</a:t>
              </a:r>
              <a:r>
                <a: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个。</a:t>
              </a:r>
              <a:endPara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圆角矩形标注 8"/>
            <p:cNvSpPr/>
            <p:nvPr/>
          </p:nvSpPr>
          <p:spPr>
            <a:xfrm>
              <a:off x="5775780" y="2708950"/>
              <a:ext cx="1884702" cy="566733"/>
            </a:xfrm>
            <a:prstGeom prst="wedgeRoundRectCallout">
              <a:avLst>
                <a:gd name="adj1" fmla="val -57419"/>
                <a:gd name="adj2" fmla="val 52233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苹果</a:t>
              </a:r>
              <a:r>
                <a:rPr lang="en-US" altLang="zh-CN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50</a:t>
              </a:r>
              <a:r>
                <a: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个。</a:t>
              </a:r>
              <a:endPara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388" y="519113"/>
            <a:ext cx="3454401" cy="487362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0" y="542925"/>
            <a:ext cx="198437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四、课堂小结</a:t>
            </a:r>
            <a:endParaRPr lang="zh-CN" altLang="en-US" sz="240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971550" y="1701800"/>
            <a:ext cx="7127875" cy="173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这节课你都学到了哪些知识？</a:t>
            </a:r>
            <a:endParaRPr lang="en-US" altLang="zh-CN" sz="240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今天我们通过小兔请客学会了整十的加减，你们都学会了吗？</a:t>
            </a:r>
            <a:endParaRPr lang="zh-CN" altLang="en-US" sz="240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388" y="519113"/>
            <a:ext cx="5616576" cy="487362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0" y="542925"/>
            <a:ext cx="352425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一、创建情境，情景导入</a:t>
            </a:r>
            <a:endParaRPr lang="zh-CN" altLang="en-US" sz="240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 bwMode="auto">
          <a:xfrm>
            <a:off x="468313" y="1762125"/>
            <a:ext cx="7848600" cy="1546225"/>
            <a:chOff x="467715" y="2276920"/>
            <a:chExt cx="7848545" cy="2063029"/>
          </a:xfrm>
        </p:grpSpPr>
        <p:sp>
          <p:nvSpPr>
            <p:cNvPr id="16389" name="矩形 3"/>
            <p:cNvSpPr>
              <a:spLocks noChangeArrowheads="1"/>
            </p:cNvSpPr>
            <p:nvPr/>
          </p:nvSpPr>
          <p:spPr bwMode="auto">
            <a:xfrm>
              <a:off x="467715" y="2276920"/>
              <a:ext cx="7560525" cy="20630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00">
                  <a:latin typeface="楷体" panose="02010609060101010101" pitchFamily="49" charset="-122"/>
                  <a:ea typeface="楷体" panose="02010609060101010101" pitchFamily="49" charset="-122"/>
                </a:rPr>
                <a:t>今天，我们的好朋友小白兔过生日，它请小动物们和它一起庆祝。小动物们已经早早地来到了草地上，瞧，小兔为大家准备了哪些好吃的？</a:t>
              </a:r>
              <a:endParaRPr lang="zh-CN" altLang="en-US" sz="21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圆角矩形标注 4"/>
            <p:cNvSpPr/>
            <p:nvPr/>
          </p:nvSpPr>
          <p:spPr>
            <a:xfrm>
              <a:off x="467715" y="2276920"/>
              <a:ext cx="7848545" cy="2031325"/>
            </a:xfrm>
            <a:prstGeom prst="wedgeRoundRectCallout">
              <a:avLst>
                <a:gd name="adj1" fmla="val 43775"/>
                <a:gd name="adj2" fmla="val 72731"/>
                <a:gd name="adj3" fmla="val 16667"/>
              </a:avLst>
            </a:prstGeom>
            <a:noFill/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388" y="519113"/>
            <a:ext cx="5686426" cy="487362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0" y="542925"/>
            <a:ext cx="352425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二、探究新知，自主探究</a:t>
            </a:r>
            <a:endParaRPr lang="zh-CN" altLang="en-US" sz="240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460375" y="1924050"/>
            <a:ext cx="5218113" cy="2278063"/>
            <a:chOff x="1490644" y="1916895"/>
            <a:chExt cx="5217548" cy="3037057"/>
          </a:xfrm>
        </p:grpSpPr>
        <p:pic>
          <p:nvPicPr>
            <p:cNvPr id="17415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619795" y="2492935"/>
              <a:ext cx="5088397" cy="24610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圆角矩形标注 2"/>
            <p:cNvSpPr/>
            <p:nvPr/>
          </p:nvSpPr>
          <p:spPr>
            <a:xfrm>
              <a:off x="1490644" y="1916895"/>
              <a:ext cx="2688208" cy="792054"/>
            </a:xfrm>
            <a:prstGeom prst="wedgeRoundRectCallout">
              <a:avLst>
                <a:gd name="adj1" fmla="val 3596"/>
                <a:gd name="adj2" fmla="val 68717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1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每盘</a:t>
              </a:r>
              <a:r>
                <a:rPr lang="en-US" altLang="zh-CN" sz="21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1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个果子。</a:t>
              </a:r>
              <a:endParaRPr lang="zh-CN" altLang="en-US" sz="2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795963" y="2355850"/>
            <a:ext cx="2660650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一共有多少个果子？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27050" y="1274763"/>
            <a:ext cx="3216275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整十数相加的计算方法</a:t>
            </a:r>
            <a:endParaRPr lang="zh-CN" altLang="en-US" sz="240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1"/>
          <p:cNvSpPr>
            <a:spLocks noChangeArrowheads="1"/>
          </p:cNvSpPr>
          <p:nvPr/>
        </p:nvSpPr>
        <p:spPr bwMode="auto">
          <a:xfrm>
            <a:off x="1193800" y="490538"/>
            <a:ext cx="29083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＝或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55725" y="3265488"/>
            <a:ext cx="5834063" cy="1135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23850" y="1600200"/>
            <a:ext cx="8208963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10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</a:rPr>
              <a:t>）用摆小棒的方法计算，每捆小棒十根，先摆</a:t>
            </a:r>
            <a:r>
              <a:rPr lang="en-US" altLang="zh-CN" sz="210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</a:rPr>
              <a:t>捆小棒，再摆</a:t>
            </a:r>
            <a:r>
              <a:rPr lang="en-US" altLang="zh-CN" sz="210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</a:rPr>
              <a:t>捆小棒，合起来是</a:t>
            </a:r>
            <a:r>
              <a:rPr lang="en-US" altLang="zh-CN" sz="210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</a:rPr>
              <a:t>捆，也就是</a:t>
            </a:r>
            <a:r>
              <a:rPr lang="en-US" altLang="zh-CN" sz="210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</a:rPr>
              <a:t>根小棒，所以</a:t>
            </a:r>
            <a:r>
              <a:rPr lang="en-US" altLang="zh-CN" sz="210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10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10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12775" y="1112838"/>
            <a:ext cx="4176713" cy="39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</a:rPr>
              <a:t>算法可能出现的方法有以下几种：</a:t>
            </a:r>
            <a:endParaRPr lang="zh-CN" altLang="en-US" sz="21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22263" y="1006475"/>
            <a:ext cx="8569325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因为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个“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10”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加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个“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10”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个“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10”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，所以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59" name="矩形 2"/>
          <p:cNvSpPr>
            <a:spLocks noChangeArrowheads="1"/>
          </p:cNvSpPr>
          <p:nvPr/>
        </p:nvSpPr>
        <p:spPr bwMode="auto">
          <a:xfrm>
            <a:off x="341313" y="303213"/>
            <a:ext cx="8086725" cy="62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</a:t>
            </a:r>
            <a:r>
              <a:rPr lang="en-US" altLang="zh-CN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，可以得到</a:t>
            </a:r>
            <a:r>
              <a:rPr lang="en-US" altLang="zh-CN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50838" y="3057525"/>
            <a:ext cx="8694737" cy="117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(5)</a:t>
            </a: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在计数器的十位上先拨</a:t>
            </a:r>
            <a:r>
              <a:rPr lang="en-US" altLang="zh-CN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个珠子，再拨</a:t>
            </a:r>
            <a:r>
              <a:rPr lang="en-US" altLang="zh-CN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个珠子，合起来</a:t>
            </a:r>
            <a:r>
              <a:rPr lang="en-US" altLang="zh-CN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个珠子表示</a:t>
            </a:r>
            <a:r>
              <a:rPr lang="en-US" altLang="zh-CN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，所以</a:t>
            </a:r>
            <a:r>
              <a:rPr lang="en-US" altLang="zh-CN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41313" y="2301875"/>
            <a:ext cx="7993062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(4)</a:t>
            </a: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用数一数的方法</a:t>
            </a:r>
            <a:r>
              <a:rPr lang="en-US" altLang="zh-CN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en-US" altLang="zh-CN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1"/>
          <p:cNvSpPr>
            <a:spLocks noChangeArrowheads="1"/>
          </p:cNvSpPr>
          <p:nvPr/>
        </p:nvSpPr>
        <p:spPr bwMode="auto">
          <a:xfrm>
            <a:off x="827088" y="788988"/>
            <a:ext cx="5986462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有这么多种算法，你最喜欢哪一种方法呢？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39750" y="1436688"/>
            <a:ext cx="808037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在这个加法算式中，每个数字除了有它表示的意义以外，还有自己的名称。在加法算式里，我们把“＋”两边的数字叫做加数，把算出的得数叫做和。在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中，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叫加数，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也叫加数，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叫和。 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1"/>
          <p:cNvSpPr>
            <a:spLocks noChangeArrowheads="1"/>
          </p:cNvSpPr>
          <p:nvPr/>
        </p:nvSpPr>
        <p:spPr bwMode="auto">
          <a:xfrm>
            <a:off x="395288" y="484188"/>
            <a:ext cx="352425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整十数相减的计算方法。</a:t>
            </a:r>
            <a:endParaRPr lang="zh-CN" altLang="en-US" sz="2400">
              <a:solidFill>
                <a:schemeClr val="accent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36738" y="1222375"/>
            <a:ext cx="4606925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555875" y="3543300"/>
            <a:ext cx="26003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还剩多少个水果？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76375" y="2841625"/>
            <a:ext cx="5378450" cy="1277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531" name="矩形 1"/>
          <p:cNvSpPr>
            <a:spLocks noChangeArrowheads="1"/>
          </p:cNvSpPr>
          <p:nvPr/>
        </p:nvSpPr>
        <p:spPr bwMode="auto">
          <a:xfrm>
            <a:off x="630238" y="519113"/>
            <a:ext cx="4138612" cy="62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可能出现的方法有以下几种：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60375" y="1423988"/>
            <a:ext cx="8404225" cy="117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①我们小组是用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，用口算方法计算的，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个十减去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个十就是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个十，也就是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1"/>
          <p:cNvSpPr>
            <a:spLocks noChangeArrowheads="1"/>
          </p:cNvSpPr>
          <p:nvPr/>
        </p:nvSpPr>
        <p:spPr bwMode="auto">
          <a:xfrm>
            <a:off x="287338" y="627063"/>
            <a:ext cx="8856662" cy="117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②我们小组是用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呢？拿来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捆小棒，每捆是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个，拿走了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捆，还剩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个，拿走的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捆就是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700338" y="3598863"/>
            <a:ext cx="2562225" cy="48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50</a:t>
            </a:r>
            <a:r>
              <a:rPr lang="zh-CN" altLang="en-US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－</a:t>
            </a:r>
            <a:r>
              <a:rPr lang="en-US" altLang="zh-CN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40</a:t>
            </a:r>
            <a:r>
              <a:rPr lang="en-US" altLang="zh-CN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7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50825" y="2284413"/>
            <a:ext cx="8812213" cy="1176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③我们小组是看草地上还剩下几盘？还剩下</a:t>
            </a:r>
            <a:r>
              <a:rPr lang="en-US" altLang="zh-CN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盘，每盘是</a:t>
            </a:r>
            <a:r>
              <a:rPr lang="en-US" altLang="zh-CN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个果子，就是还剩下了</a:t>
            </a:r>
            <a:r>
              <a:rPr lang="en-US" altLang="zh-CN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个果子。</a:t>
            </a:r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p="http://schemas.openxmlformats.org/presentationml/2006/main">
  <p:tag name="KSO_WPP_MARK_KEY" val="99007df6-e46a-4e62-9adf-385c0e738f2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1080</Words>
  <Application>WPS 演示</Application>
  <PresentationFormat>全屏显示(16:9)</PresentationFormat>
  <Paragraphs>137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黑体</vt:lpstr>
      <vt:lpstr>Calibri</vt:lpstr>
      <vt:lpstr>Calibri</vt:lpstr>
      <vt:lpstr>经典粗圆简</vt:lpstr>
      <vt:lpstr>楷体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keywords>第一PPT模板网-WWW.1PPT.COM</cp:keywords>
  <dc:subject>第一PPT模板网-WWW.1PPT.COM</dc:subject>
  <cp:lastModifiedBy>小树</cp:lastModifiedBy>
  <cp:revision>4</cp:revision>
  <dcterms:created xsi:type="dcterms:W3CDTF">2018-03-01T02:03:00Z</dcterms:created>
  <dcterms:modified xsi:type="dcterms:W3CDTF">2023-01-28T05:23:10Z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DD957EAC1CB74C15882AB287DEF69BEF</vt:lpwstr>
  </property>
</Properties>
</file>