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3"/>
  </p:sldMasterIdLst>
  <p:notesMasterIdLst>
    <p:notesMasterId r:id="rId9"/>
  </p:notesMasterIdLst>
  <p:sldIdLst>
    <p:sldId id="257" r:id="rId4"/>
    <p:sldId id="258" r:id="rId5"/>
    <p:sldId id="259" r:id="rId6"/>
    <p:sldId id="260" r:id="rId7"/>
    <p:sldId id="261" r:id="rId8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</p:sldIdLst>
  <p:sldSz cx="9144000" cy="5143500" type="screen16x9"/>
  <p:notesSz cx="6858000" cy="9144000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84" y="-6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0AE8E0-02B7-4E24-962F-C60C43A1426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3D1D9D-E32C-4407-8E7C-59354E20D58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3D1D9D-E32C-4407-8E7C-59354E20D5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447415" y="692408"/>
            <a:ext cx="2087880" cy="553998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 fontAlgn="ctr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000" dirty="0">
                <a:solidFill>
                  <a:srgbClr val="4F81B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经典粗圆简" panose="02010609000101010101" charset="-122"/>
              </a:rPr>
              <a:t>数学一年级 </a:t>
            </a:r>
            <a:endParaRPr lang="zh-CN" altLang="en-US" sz="3000" dirty="0">
              <a:solidFill>
                <a:srgbClr val="4F81BD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经典粗圆简" panose="0201060900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55006" y="831056"/>
            <a:ext cx="646331" cy="369332"/>
          </a:xfrm>
          <a:prstGeom prst="rect">
            <a:avLst/>
          </a:prstGeom>
          <a:solidFill>
            <a:srgbClr val="4F80BD"/>
          </a:solidFill>
          <a:ln w="28575" cap="rnd" cmpd="sng">
            <a:noFill/>
            <a:prstDash val="solid"/>
          </a:ln>
          <a:effectLst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dirty="0"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下册</a:t>
            </a:r>
            <a:endParaRPr lang="zh-CN" altLang="en-US" dirty="0">
              <a:solidFill>
                <a:prstClr val="white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流程图: 卡片 8"/>
          <p:cNvSpPr/>
          <p:nvPr/>
        </p:nvSpPr>
        <p:spPr>
          <a:xfrm>
            <a:off x="1703680" y="1517573"/>
            <a:ext cx="5842635" cy="2411730"/>
          </a:xfrm>
          <a:prstGeom prst="flowChartPunchedCard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4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046845" y="1554786"/>
            <a:ext cx="1415772" cy="4616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4F80B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第五单元</a:t>
            </a:r>
            <a:endParaRPr lang="zh-CN" altLang="en-US" sz="2400" dirty="0">
              <a:solidFill>
                <a:srgbClr val="4F80B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571434" y="2138663"/>
            <a:ext cx="2646878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rgbClr val="4F80B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加与减（二）</a:t>
            </a:r>
            <a:endParaRPr lang="zh-CN" altLang="en-US" sz="3200" dirty="0">
              <a:solidFill>
                <a:srgbClr val="4F80B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3454693" y="2825591"/>
            <a:ext cx="2880360" cy="26670"/>
            <a:chOff x="5045" y="5946"/>
            <a:chExt cx="4536" cy="56"/>
          </a:xfrm>
        </p:grpSpPr>
        <p:sp>
          <p:nvSpPr>
            <p:cNvPr id="17" name="矩形 16"/>
            <p:cNvSpPr/>
            <p:nvPr/>
          </p:nvSpPr>
          <p:spPr>
            <a:xfrm>
              <a:off x="5045" y="5961"/>
              <a:ext cx="4536" cy="28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4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6888" y="5946"/>
              <a:ext cx="850" cy="57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4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4" name="文本框 10"/>
          <p:cNvSpPr txBox="1"/>
          <p:nvPr/>
        </p:nvSpPr>
        <p:spPr>
          <a:xfrm>
            <a:off x="4099842" y="3068128"/>
            <a:ext cx="1569660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dirty="0">
                <a:solidFill>
                  <a:srgbClr val="4F80B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采松果</a:t>
            </a:r>
            <a:endParaRPr lang="zh-CN" altLang="en-US" sz="3600" dirty="0">
              <a:solidFill>
                <a:srgbClr val="4F80B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bldLvl="0" animBg="1"/>
      <p:bldP spid="9" grpId="0" bldLvl="0" animBg="1"/>
      <p:bldP spid="11" grpId="0" bldLvl="0" animBg="1"/>
      <p:bldP spid="14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726" y="465604"/>
            <a:ext cx="62889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小松鼠比松鼠妈妈少采了多少个松果？</a:t>
            </a:r>
            <a:endParaRPr lang="zh-CN" altLang="en-US" sz="2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59896" y="1167652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25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21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个）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9696" y="1767788"/>
            <a:ext cx="8851447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通过摆小棒和拨计数器，你发现了什么计算规律？</a:t>
            </a:r>
            <a:endParaRPr lang="zh-CN" altLang="en-US" sz="2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15380" y="2517746"/>
            <a:ext cx="8928620" cy="19303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发现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计算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两位数加减一位数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不进位、不退位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，十位不变，只有个位上的数和个位上的数相加、减。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180329" y="519608"/>
            <a:ext cx="3456240" cy="486251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600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/>
          <p:nvPr/>
        </p:nvSpPr>
        <p:spPr>
          <a:xfrm>
            <a:off x="285282" y="543442"/>
            <a:ext cx="2339102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三、巩固练习</a:t>
            </a:r>
            <a:endParaRPr lang="zh-CN" altLang="en-US" sz="28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89641" y="1599683"/>
            <a:ext cx="41857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提出一个数学问题，并解答。</a:t>
            </a:r>
            <a:endParaRPr lang="zh-CN" altLang="en-US" sz="2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07691" y="2316268"/>
            <a:ext cx="8664209" cy="1256097"/>
            <a:chOff x="12076" y="2996970"/>
            <a:chExt cx="8664209" cy="1674796"/>
          </a:xfrm>
        </p:grpSpPr>
        <p:pic>
          <p:nvPicPr>
            <p:cNvPr id="6146" name="Picture 2"/>
            <p:cNvPicPr>
              <a:picLocks noChangeAspect="1" noChangeArrowheads="1"/>
            </p:cNvPicPr>
            <p:nvPr/>
          </p:nvPicPr>
          <p:blipFill rotWithShape="1">
            <a:blip r:embed="rId1" cstate="email"/>
            <a:srcRect/>
            <a:stretch>
              <a:fillRect/>
            </a:stretch>
          </p:blipFill>
          <p:spPr bwMode="auto">
            <a:xfrm>
              <a:off x="12077" y="3175148"/>
              <a:ext cx="8664208" cy="14966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" name="圆角矩形标注 1"/>
            <p:cNvSpPr/>
            <p:nvPr/>
          </p:nvSpPr>
          <p:spPr>
            <a:xfrm>
              <a:off x="12076" y="3175148"/>
              <a:ext cx="2687793" cy="613877"/>
            </a:xfrm>
            <a:prstGeom prst="wedgeRoundRectCallout">
              <a:avLst>
                <a:gd name="adj1" fmla="val 61308"/>
                <a:gd name="adj2" fmla="val 19534"/>
                <a:gd name="adj3" fmla="val 16667"/>
              </a:avLst>
            </a:prstGeom>
            <a:solidFill>
              <a:schemeClr val="bg1"/>
            </a:solidFill>
            <a:ln>
              <a:solidFill>
                <a:srgbClr val="0070C0"/>
              </a:solidFill>
            </a:ln>
            <a:effectLst>
              <a:glow rad="1016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0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我们有</a:t>
              </a:r>
              <a:r>
                <a:rPr lang="en-US" altLang="zh-CN" sz="20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0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名老师。</a:t>
              </a:r>
              <a:endParaRPr lang="zh-CN" altLang="en-US" sz="2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" name="圆角矩形标注 7"/>
            <p:cNvSpPr/>
            <p:nvPr/>
          </p:nvSpPr>
          <p:spPr>
            <a:xfrm>
              <a:off x="5823408" y="2996970"/>
              <a:ext cx="2852877" cy="613877"/>
            </a:xfrm>
            <a:prstGeom prst="wedgeRoundRectCallout">
              <a:avLst>
                <a:gd name="adj1" fmla="val -55499"/>
                <a:gd name="adj2" fmla="val 47971"/>
                <a:gd name="adj3" fmla="val 16667"/>
              </a:avLst>
            </a:prstGeom>
            <a:solidFill>
              <a:schemeClr val="bg1"/>
            </a:solidFill>
            <a:ln>
              <a:solidFill>
                <a:srgbClr val="0070C0"/>
              </a:solidFill>
            </a:ln>
            <a:effectLst>
              <a:glow rad="1016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0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我们有</a:t>
              </a:r>
              <a:r>
                <a:rPr lang="en-US" altLang="zh-CN" sz="20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34</a:t>
              </a:r>
              <a:r>
                <a:rPr lang="zh-CN" altLang="en-US" sz="20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名同学。</a:t>
              </a:r>
              <a:endParaRPr lang="zh-CN" altLang="en-US" sz="2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33921" y="1799920"/>
            <a:ext cx="32367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(1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一共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有多少人？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38051" y="3211294"/>
            <a:ext cx="43140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学生比老师多多少人？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008513" y="3649876"/>
            <a:ext cx="28777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34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30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（人）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920288" y="2255521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3+34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37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（人）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839105" y="2764844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答：一共有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37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人。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743235" y="4088457"/>
            <a:ext cx="41344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答：学生比老师多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人。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40809" y="465566"/>
            <a:ext cx="8664209" cy="1256097"/>
            <a:chOff x="12076" y="2996970"/>
            <a:chExt cx="8664209" cy="1674796"/>
          </a:xfrm>
        </p:grpSpPr>
        <p:pic>
          <p:nvPicPr>
            <p:cNvPr id="9" name="Picture 2"/>
            <p:cNvPicPr>
              <a:picLocks noChangeAspect="1" noChangeArrowheads="1"/>
            </p:cNvPicPr>
            <p:nvPr/>
          </p:nvPicPr>
          <p:blipFill rotWithShape="1">
            <a:blip r:embed="rId1" cstate="email"/>
            <a:srcRect/>
            <a:stretch>
              <a:fillRect/>
            </a:stretch>
          </p:blipFill>
          <p:spPr bwMode="auto">
            <a:xfrm>
              <a:off x="12077" y="3175148"/>
              <a:ext cx="8664208" cy="14966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0" name="圆角矩形标注 9"/>
            <p:cNvSpPr/>
            <p:nvPr/>
          </p:nvSpPr>
          <p:spPr>
            <a:xfrm>
              <a:off x="12076" y="3175148"/>
              <a:ext cx="2687793" cy="613877"/>
            </a:xfrm>
            <a:prstGeom prst="wedgeRoundRectCallout">
              <a:avLst>
                <a:gd name="adj1" fmla="val 61308"/>
                <a:gd name="adj2" fmla="val 19534"/>
                <a:gd name="adj3" fmla="val 16667"/>
              </a:avLst>
            </a:prstGeom>
            <a:solidFill>
              <a:schemeClr val="bg1"/>
            </a:solidFill>
            <a:ln>
              <a:solidFill>
                <a:srgbClr val="0070C0"/>
              </a:solidFill>
            </a:ln>
            <a:effectLst>
              <a:glow rad="1016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0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我们有</a:t>
              </a:r>
              <a:r>
                <a:rPr lang="en-US" altLang="zh-CN" sz="20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0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名老师。</a:t>
              </a:r>
              <a:endParaRPr lang="zh-CN" altLang="en-US" sz="2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圆角矩形标注 10"/>
            <p:cNvSpPr/>
            <p:nvPr/>
          </p:nvSpPr>
          <p:spPr>
            <a:xfrm>
              <a:off x="5823408" y="2996970"/>
              <a:ext cx="2852877" cy="613877"/>
            </a:xfrm>
            <a:prstGeom prst="wedgeRoundRectCallout">
              <a:avLst>
                <a:gd name="adj1" fmla="val -55499"/>
                <a:gd name="adj2" fmla="val 47971"/>
                <a:gd name="adj3" fmla="val 16667"/>
              </a:avLst>
            </a:prstGeom>
            <a:solidFill>
              <a:schemeClr val="bg1"/>
            </a:solidFill>
            <a:ln>
              <a:solidFill>
                <a:srgbClr val="0070C0"/>
              </a:solidFill>
            </a:ln>
            <a:effectLst>
              <a:glow rad="1016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0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我们有</a:t>
              </a:r>
              <a:r>
                <a:rPr lang="en-US" altLang="zh-CN" sz="20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34</a:t>
              </a:r>
              <a:r>
                <a:rPr lang="zh-CN" altLang="en-US" sz="20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名同学。</a:t>
              </a:r>
              <a:endParaRPr lang="zh-CN" altLang="en-US" sz="2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138605" y="1147845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还剩多少个？</a:t>
            </a:r>
            <a:endParaRPr lang="zh-CN" altLang="en-US" sz="2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839470" y="1853050"/>
            <a:ext cx="3744404" cy="1476231"/>
            <a:chOff x="180826" y="2348925"/>
            <a:chExt cx="3744404" cy="1968308"/>
          </a:xfrm>
        </p:grpSpPr>
        <p:pic>
          <p:nvPicPr>
            <p:cNvPr id="7170" name="Picture 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80970" y="2348925"/>
              <a:ext cx="3744260" cy="19683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" name="圆角矩形标注 2"/>
            <p:cNvSpPr/>
            <p:nvPr/>
          </p:nvSpPr>
          <p:spPr>
            <a:xfrm>
              <a:off x="1881642" y="2357121"/>
              <a:ext cx="1898303" cy="567844"/>
            </a:xfrm>
            <a:prstGeom prst="wedgeRoundRectCallout">
              <a:avLst>
                <a:gd name="adj1" fmla="val -5506"/>
                <a:gd name="adj2" fmla="val 74086"/>
                <a:gd name="adj3" fmla="val 16667"/>
              </a:avLst>
            </a:prstGeom>
            <a:solidFill>
              <a:schemeClr val="bg1"/>
            </a:solidFill>
            <a:ln>
              <a:solidFill>
                <a:srgbClr val="0070C0"/>
              </a:solidFill>
            </a:ln>
            <a:effectLst>
              <a:glow rad="1016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4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我吃了</a:t>
              </a:r>
              <a:r>
                <a:rPr lang="en-US" altLang="zh-CN" sz="24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9</a:t>
              </a:r>
              <a:r>
                <a:rPr lang="zh-CN" altLang="en-US" sz="24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个。</a:t>
              </a:r>
              <a:endPara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180826" y="3057086"/>
              <a:ext cx="2016140" cy="43203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4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原来有</a:t>
              </a:r>
              <a:r>
                <a:rPr lang="en-US" altLang="zh-CN" sz="24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19</a:t>
              </a:r>
              <a:r>
                <a:rPr lang="zh-CN" altLang="en-US" sz="24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</a:t>
              </a:r>
              <a:endPara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5364055" y="1866426"/>
            <a:ext cx="32624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19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－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（个）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353166" y="2691337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答：还剩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8100" y="1255624"/>
            <a:ext cx="44935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大恐龙比小恐龙长多少米？</a:t>
            </a:r>
            <a:endParaRPr lang="zh-CN" altLang="en-US" sz="2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90410" y="1987882"/>
            <a:ext cx="3744260" cy="1548539"/>
            <a:chOff x="4932305" y="2348925"/>
            <a:chExt cx="3744260" cy="2064718"/>
          </a:xfrm>
        </p:grpSpPr>
        <p:pic>
          <p:nvPicPr>
            <p:cNvPr id="4" name="Picture 3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4932305" y="2348925"/>
              <a:ext cx="3744260" cy="20647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" name="矩形 4"/>
            <p:cNvSpPr/>
            <p:nvPr/>
          </p:nvSpPr>
          <p:spPr>
            <a:xfrm>
              <a:off x="4932305" y="3956125"/>
              <a:ext cx="1511825" cy="43203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4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身长</a:t>
              </a:r>
              <a:r>
                <a:rPr lang="en-US" altLang="zh-CN" sz="24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24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米</a:t>
              </a:r>
              <a:endPara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6856078" y="3956125"/>
              <a:ext cx="1511825" cy="43203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4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身长</a:t>
              </a:r>
              <a:r>
                <a:rPr lang="en-US" altLang="zh-CN" sz="24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25</a:t>
              </a:r>
              <a:r>
                <a:rPr lang="zh-CN" altLang="en-US" sz="24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米</a:t>
              </a:r>
              <a:endPara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5076035" y="1575660"/>
            <a:ext cx="32624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25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－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23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932025" y="2301731"/>
            <a:ext cx="362188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答：大恐龙比小恐龙长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23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180329" y="519608"/>
            <a:ext cx="3456240" cy="486251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600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/>
          <p:nvPr/>
        </p:nvSpPr>
        <p:spPr>
          <a:xfrm>
            <a:off x="285282" y="543442"/>
            <a:ext cx="2339102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四、课堂小结</a:t>
            </a:r>
            <a:endParaRPr lang="zh-CN" altLang="en-US" sz="28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15761" y="1869701"/>
            <a:ext cx="6840475" cy="12840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同学们，通过这节课的学习，你最大的收获是什么？</a:t>
            </a:r>
            <a:endParaRPr lang="zh-CN" altLang="en-US" sz="28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180330" y="519608"/>
            <a:ext cx="5328369" cy="486251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/>
          <p:nvPr/>
        </p:nvSpPr>
        <p:spPr>
          <a:xfrm>
            <a:off x="285282" y="543442"/>
            <a:ext cx="3570208" cy="4616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  <a:r>
              <a:rPr lang="zh-CN" altLang="en-US" sz="24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、创建情境，引入新课</a:t>
            </a:r>
            <a:endParaRPr lang="zh-CN" altLang="en-US" sz="24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26" name="Picture 2" descr="http://www.agri35.com/UploadFiles/img_2_474338128_576921190_26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499996" y="2686906"/>
            <a:ext cx="2088145" cy="1728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img.zcool.cn/community/01cf7b574bfb436ac72525aebdd614.jpg@1280w_1l_2o_100sh.jpg"/>
          <p:cNvPicPr>
            <a:picLocks noChangeAspect="1" noChangeArrowheads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 bwMode="auto">
          <a:xfrm>
            <a:off x="179695" y="2309848"/>
            <a:ext cx="2160150" cy="1949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1906815" y="1320514"/>
            <a:ext cx="6482448" cy="1134080"/>
            <a:chOff x="1585790" y="1549931"/>
            <a:chExt cx="6482448" cy="1512105"/>
          </a:xfrm>
        </p:grpSpPr>
        <p:sp>
          <p:nvSpPr>
            <p:cNvPr id="3" name="矩形 2"/>
            <p:cNvSpPr/>
            <p:nvPr/>
          </p:nvSpPr>
          <p:spPr>
            <a:xfrm>
              <a:off x="1587788" y="1585038"/>
              <a:ext cx="6480450" cy="12580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0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今天上课老师给大家带来了一位小朋友，</a:t>
              </a:r>
              <a:r>
                <a:rPr lang="zh-CN" altLang="en-US" sz="20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你</a:t>
              </a:r>
              <a:r>
                <a:rPr lang="zh-CN" altLang="en-US" sz="20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们看这是谁</a:t>
              </a:r>
              <a:r>
                <a:rPr lang="zh-CN" altLang="en-US" sz="20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？小</a:t>
              </a:r>
              <a:r>
                <a:rPr lang="zh-CN" altLang="en-US" sz="20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松鼠最喜欢吃什么呢</a:t>
              </a:r>
              <a:r>
                <a:rPr lang="zh-CN" altLang="en-US" sz="20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？</a:t>
              </a:r>
              <a:endParaRPr lang="zh-CN" altLang="en-US" sz="2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圆角矩形标注 3"/>
            <p:cNvSpPr/>
            <p:nvPr/>
          </p:nvSpPr>
          <p:spPr>
            <a:xfrm>
              <a:off x="1585790" y="1549931"/>
              <a:ext cx="6408445" cy="1512105"/>
            </a:xfrm>
            <a:prstGeom prst="wedgeRoundRectCallout">
              <a:avLst>
                <a:gd name="adj1" fmla="val -52613"/>
                <a:gd name="adj2" fmla="val 41720"/>
                <a:gd name="adj3" fmla="val 16667"/>
              </a:avLst>
            </a:prstGeom>
            <a:noFill/>
            <a:ln>
              <a:solidFill>
                <a:srgbClr val="0070C0"/>
              </a:solidFill>
            </a:ln>
            <a:effectLst>
              <a:glow rad="1016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400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55735" y="1329664"/>
            <a:ext cx="7992554" cy="16677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今天</a:t>
            </a:r>
            <a:r>
              <a: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是一个特别的日子，是小松鼠的生日，小松鼠特别的开心，因为松鼠妈妈带小松鼠去采它最爱吃的松果，那我们一起去看看它们采了多少吧！</a:t>
            </a:r>
            <a:endParaRPr lang="zh-CN" altLang="en-US" sz="2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180329" y="519608"/>
            <a:ext cx="5400374" cy="486251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/>
          <p:nvPr/>
        </p:nvSpPr>
        <p:spPr>
          <a:xfrm>
            <a:off x="285282" y="543442"/>
            <a:ext cx="4134465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</a:t>
            </a:r>
            <a:r>
              <a:rPr lang="zh-CN" altLang="en-US" sz="28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、合作探究，学习新知</a:t>
            </a:r>
            <a:endParaRPr lang="zh-CN" altLang="en-US" sz="28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403780" y="1408574"/>
            <a:ext cx="5328370" cy="17310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899745" y="3435811"/>
            <a:ext cx="59298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谁能根据图中信息提一个数学问题？</a:t>
            </a:r>
            <a:endParaRPr lang="zh-CN" altLang="en-US" sz="2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1750" y="411600"/>
            <a:ext cx="7632530" cy="1113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问题一</a:t>
            </a:r>
            <a:r>
              <a: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en-US" altLang="zh-CN" sz="2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r>
              <a: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松鼠和松鼠妈妈一共采了多少个松果</a:t>
            </a:r>
            <a:r>
              <a: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2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46839" y="1731661"/>
            <a:ext cx="7488520" cy="1113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问题二：</a:t>
            </a:r>
            <a:endParaRPr lang="en-US" altLang="zh-CN" sz="2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松鼠妈妈比小松鼠多采了多少个松果？</a:t>
            </a:r>
            <a:endParaRPr lang="zh-CN" altLang="en-US" sz="2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54847" y="3014978"/>
            <a:ext cx="7272505" cy="1113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问题三：</a:t>
            </a:r>
            <a:endParaRPr lang="en-US" altLang="zh-CN" sz="2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小松鼠比松鼠妈妈少采了多少个松果？</a:t>
            </a:r>
            <a:endParaRPr lang="zh-CN" altLang="en-US" sz="2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14355" y="627616"/>
            <a:ext cx="77765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小松鼠和松鼠妈妈一共采了多少个松果？          </a:t>
            </a:r>
            <a:endParaRPr lang="zh-CN" altLang="en-US" sz="2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996833" y="1275660"/>
            <a:ext cx="28777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25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29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（个）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45176" y="2737037"/>
            <a:ext cx="3887680" cy="10810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1691801" y="2115288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用摆小棒的方法</a:t>
            </a:r>
            <a:r>
              <a: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计算：</a:t>
            </a:r>
            <a:endParaRPr lang="zh-CN" altLang="en-US" sz="2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508066" y="2949777"/>
            <a:ext cx="194413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</a:t>
            </a:r>
            <a:r>
              <a: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放</a:t>
            </a:r>
            <a:r>
              <a:rPr lang="en-US" altLang="zh-CN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根。</a:t>
            </a:r>
            <a:endParaRPr lang="zh-CN" altLang="en-US" sz="2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960415" y="1451641"/>
            <a:ext cx="1484765" cy="13610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1763806" y="897634"/>
            <a:ext cx="38779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拨计数器</a:t>
            </a:r>
            <a:r>
              <a: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解决问题：</a:t>
            </a:r>
            <a:endParaRPr lang="zh-CN" altLang="en-US" sz="32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87765" y="3021213"/>
            <a:ext cx="670675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总结：应该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先算个位上的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＋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，再算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20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＋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29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88016" y="2004762"/>
            <a:ext cx="392395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个位上再拨</a:t>
            </a:r>
            <a:r>
              <a:rPr lang="en-US" altLang="zh-CN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个珠子。</a:t>
            </a:r>
            <a:endParaRPr lang="zh-CN" altLang="en-US" sz="32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3731" y="1025460"/>
            <a:ext cx="71609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松鼠妈妈比小松鼠多采了多少个松果？</a:t>
            </a:r>
            <a:endParaRPr lang="zh-CN" altLang="en-US" sz="32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662088" y="2085717"/>
            <a:ext cx="4104285" cy="12413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矩形 6"/>
          <p:cNvSpPr/>
          <p:nvPr/>
        </p:nvSpPr>
        <p:spPr>
          <a:xfrm>
            <a:off x="5940096" y="2379070"/>
            <a:ext cx="20313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拿走</a:t>
            </a:r>
            <a:r>
              <a:rPr lang="en-US" altLang="zh-CN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根。</a:t>
            </a:r>
            <a:endParaRPr lang="zh-CN" altLang="en-US" sz="32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907816" y="1167653"/>
            <a:ext cx="1887429" cy="15534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4153089" y="1869702"/>
            <a:ext cx="40831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个位上拨走</a:t>
            </a:r>
            <a:r>
              <a:rPr lang="en-US" altLang="zh-CN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个珠子。</a:t>
            </a:r>
            <a:endParaRPr lang="zh-CN" altLang="en-US" sz="32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03781" y="627615"/>
            <a:ext cx="38779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拨计数器</a:t>
            </a:r>
            <a:r>
              <a: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解决问题：</a:t>
            </a:r>
            <a:endParaRPr lang="zh-CN" altLang="en-US" sz="32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87765" y="3003780"/>
            <a:ext cx="68204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总结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应该先算个位上的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，再算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tags/tag1.xml><?xml version="1.0" encoding="utf-8"?>
<p:tagLst xmlns:p="http://schemas.openxmlformats.org/presentationml/2006/main">
  <p:tag name="KSO_WPP_MARK_KEY" val="d990951d-67be-410b-bdfd-8803333ca28a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5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714</Words>
  <Application>WPS 演示</Application>
  <PresentationFormat>全屏显示(16:9)</PresentationFormat>
  <Paragraphs>110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7" baseType="lpstr">
      <vt:lpstr>Arial</vt:lpstr>
      <vt:lpstr>宋体</vt:lpstr>
      <vt:lpstr>Wingdings</vt:lpstr>
      <vt:lpstr>Calibri</vt:lpstr>
      <vt:lpstr>黑体</vt:lpstr>
      <vt:lpstr>经典粗圆简</vt:lpstr>
      <vt:lpstr>微软雅黑</vt:lpstr>
      <vt:lpstr>楷体</vt:lpstr>
      <vt:lpstr>Arial</vt:lpstr>
      <vt:lpstr>Arial Unicode MS</vt:lpstr>
      <vt:lpstr>第一PPT模板网-WWW.1PPT.COM</vt:lpstr>
      <vt:lpstr>5_自定义设计方案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Lenovo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2</cp:revision>
  <dcterms:created xsi:type="dcterms:W3CDTF">2020-06-29T02:09:00Z</dcterms:created>
  <dcterms:modified xsi:type="dcterms:W3CDTF">2023-01-28T05:23:58Z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7E535FA55BBF48BF91E82B6B16A035DD</vt:lpwstr>
  </property>
  <property fmtid="{D5CDD505-2E9C-101B-9397-08002B2CF9AE}" pid="3" name="KSOProductBuildVer">
    <vt:lpwstr>2052-11.1.0.13703</vt:lpwstr>
  </property>
</Properties>
</file>