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4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94ADFF2-252A-4167-881B-333FB93F651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EDE60D-F330-4B28-9E38-2E382A37B1D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8A83A-91AB-4777-A064-39BFFAAE8607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23259-2FE3-4BAE-A1D8-D98AEAE880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3F10A-E93F-4A48-BCC6-F9CDF6846AFD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4A8CC-AB92-4D6F-AFC8-1D094BC305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2B7EB-E778-456E-A08D-C0AE0CC4CFB6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A6CDE-4294-451D-919E-A1C9E3EB0C6C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7F7C8-022B-4E5A-AEFB-F33891154759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386DE-8457-4154-9621-936CE8247F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0B079-C00D-42EB-B428-169C8A9C1A8D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124BB-D5FC-45F4-8C1E-05A5787B66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33106-CC5D-4063-ABF5-6689F0686E55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17003-70E8-4490-8093-14F7666472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04C0D-17B8-4DE4-8703-B931E3C06188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A8C5F-BE46-45CC-83CE-11D3B1B276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715EE-7C5B-485A-B95D-2EBC108D3FF8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52F6E-A288-4F17-BF9D-1DD51BF893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772A1-1E29-4FA4-A96E-0B86CC38606F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96823-F8C1-400C-A7FC-A0438EFD63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EA4CB-3917-4AF6-A519-3D89B8535186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BEB82-4771-420F-BA32-71AFD7D2F9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A4AFECD5-272C-4DA9-9608-1AF79EB2AD2B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0A5EFBED-B23F-490A-887F-16D9CB51BC2E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569841" y="1527043"/>
            <a:ext cx="5842397" cy="2411015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935191" y="1527042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422033" y="2161645"/>
            <a:ext cx="267765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加与减（二）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320830" y="2834348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537479" y="3137561"/>
            <a:ext cx="244682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青蛙吃虫子</a:t>
            </a:r>
            <a:endParaRPr lang="zh-CN" altLang="en-US" sz="36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1115617" y="542925"/>
            <a:ext cx="444737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大青蛙比小青蛙多吃了多少只？</a:t>
            </a:r>
            <a:endParaRPr lang="zh-CN" altLang="en-US" sz="24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6234" y="1707357"/>
            <a:ext cx="4569619" cy="1244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1897" y="1601392"/>
            <a:ext cx="1970484" cy="1535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04199" y="1208485"/>
            <a:ext cx="269689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十位上拨走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43438" y="3274220"/>
            <a:ext cx="3555206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答：大青蛙比小青蛙多吃了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72705" y="3057526"/>
            <a:ext cx="2735364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50-30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en-US" altLang="zh-CN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20+6=26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1340646" y="789385"/>
            <a:ext cx="444737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小青蛙比大青蛙少吃了多少只？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90601" y="3112294"/>
            <a:ext cx="7155656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答：小青蛙比大青蛙多吃了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24075" y="1674020"/>
            <a:ext cx="2735364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50-30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en-US" altLang="zh-CN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20+6=26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5750" y="3233606"/>
            <a:ext cx="8857060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）一共吃了多少条虫子？</a:t>
            </a:r>
            <a:endParaRPr lang="en-US" altLang="zh-CN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）小啄木鸟比大啄木鸟比大啄木鸟少吃多少条虫子？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608537" y="1541860"/>
            <a:ext cx="5218509" cy="1535906"/>
            <a:chOff x="1392047" y="1847214"/>
            <a:chExt cx="5218916" cy="2047494"/>
          </a:xfrm>
        </p:grpSpPr>
        <p:pic>
          <p:nvPicPr>
            <p:cNvPr id="13319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92047" y="1847214"/>
              <a:ext cx="5184359" cy="2047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1523290" y="1987442"/>
              <a:ext cx="1968635" cy="900063"/>
            </a:xfrm>
            <a:prstGeom prst="wedgeRoundRectCallout">
              <a:avLst>
                <a:gd name="adj1" fmla="val 62501"/>
                <a:gd name="adj2" fmla="val 5109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我吃了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条虫子。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4750567" y="1987442"/>
              <a:ext cx="1860396" cy="936065"/>
            </a:xfrm>
            <a:prstGeom prst="wedgeRoundRectCallout">
              <a:avLst>
                <a:gd name="adj1" fmla="val -60517"/>
                <a:gd name="adj2" fmla="val 4976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我吃了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条虫子。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354" y="1331120"/>
            <a:ext cx="79295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65637" y="1834755"/>
            <a:ext cx="3427861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32+20=52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en-US" altLang="zh-CN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答：一共吃了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65637" y="2950370"/>
            <a:ext cx="7344965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32-20=12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en-US" altLang="zh-CN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答：小啄木鸟比大啄木鸟少吃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0" name="组合 3"/>
          <p:cNvGrpSpPr/>
          <p:nvPr/>
        </p:nvGrpSpPr>
        <p:grpSpPr bwMode="auto">
          <a:xfrm>
            <a:off x="3392093" y="463155"/>
            <a:ext cx="5218509" cy="1534715"/>
            <a:chOff x="1392047" y="1847214"/>
            <a:chExt cx="5218916" cy="2047494"/>
          </a:xfrm>
        </p:grpSpPr>
        <p:pic>
          <p:nvPicPr>
            <p:cNvPr id="14341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92047" y="1847214"/>
              <a:ext cx="5184359" cy="2047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圆角矩形标注 5"/>
            <p:cNvSpPr/>
            <p:nvPr/>
          </p:nvSpPr>
          <p:spPr>
            <a:xfrm>
              <a:off x="1523290" y="1987442"/>
              <a:ext cx="1968635" cy="900063"/>
            </a:xfrm>
            <a:prstGeom prst="wedgeRoundRectCallout">
              <a:avLst>
                <a:gd name="adj1" fmla="val 62501"/>
                <a:gd name="adj2" fmla="val 5109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我吃了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条虫子。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标注 6"/>
            <p:cNvSpPr/>
            <p:nvPr/>
          </p:nvSpPr>
          <p:spPr>
            <a:xfrm>
              <a:off x="4750567" y="1987442"/>
              <a:ext cx="1860396" cy="936065"/>
            </a:xfrm>
            <a:prstGeom prst="wedgeRoundRectCallout">
              <a:avLst>
                <a:gd name="adj1" fmla="val -60517"/>
                <a:gd name="adj2" fmla="val 4976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我吃了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条虫子。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"/>
          <p:cNvSpPr>
            <a:spLocks noChangeArrowheads="1"/>
          </p:cNvSpPr>
          <p:nvPr/>
        </p:nvSpPr>
        <p:spPr bwMode="auto">
          <a:xfrm>
            <a:off x="827485" y="519113"/>
            <a:ext cx="45422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用小棒摆一摆，算一算。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3"/>
          <p:cNvSpPr>
            <a:spLocks noChangeArrowheads="1"/>
          </p:cNvSpPr>
          <p:nvPr/>
        </p:nvSpPr>
        <p:spPr bwMode="auto">
          <a:xfrm>
            <a:off x="2556273" y="1275161"/>
            <a:ext cx="184904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latin typeface="黑体" panose="02010609060101010101" pitchFamily="49" charset="-122"/>
                <a:ea typeface="黑体" panose="02010609060101010101" pitchFamily="49" charset="-122"/>
              </a:rPr>
              <a:t>68+30=             </a:t>
            </a:r>
            <a:endParaRPr lang="zh-CN" altLang="en-US" sz="27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544242" y="2336008"/>
            <a:ext cx="3021806" cy="1537097"/>
            <a:chOff x="22245" y="2852960"/>
            <a:chExt cx="3021691" cy="2048591"/>
          </a:xfrm>
        </p:grpSpPr>
        <p:pic>
          <p:nvPicPr>
            <p:cNvPr id="15367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245" y="2852960"/>
              <a:ext cx="1502069" cy="968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368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41867" y="2852960"/>
              <a:ext cx="1502069" cy="968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5369" name="组合 1"/>
            <p:cNvGrpSpPr/>
            <p:nvPr/>
          </p:nvGrpSpPr>
          <p:grpSpPr bwMode="auto">
            <a:xfrm>
              <a:off x="694967" y="3995724"/>
              <a:ext cx="1597934" cy="905827"/>
              <a:chOff x="3161992" y="2924965"/>
              <a:chExt cx="1597934" cy="905827"/>
            </a:xfrm>
          </p:grpSpPr>
          <p:pic>
            <p:nvPicPr>
              <p:cNvPr id="15370" name="Picture 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161992" y="2924965"/>
                <a:ext cx="1167155" cy="8965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371" name="Picture 5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365092" y="3006287"/>
                <a:ext cx="394834" cy="8245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19690" y="2611043"/>
            <a:ext cx="1502569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049316" y="1275161"/>
            <a:ext cx="72032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98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3117059" y="519114"/>
            <a:ext cx="1841897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75-40=</a:t>
            </a:r>
            <a:endParaRPr lang="zh-CN" altLang="en-US" sz="27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2915842" y="1383507"/>
            <a:ext cx="2469356" cy="2787254"/>
            <a:chOff x="3116790" y="1983054"/>
            <a:chExt cx="2468981" cy="3715950"/>
          </a:xfrm>
        </p:grpSpPr>
        <p:pic>
          <p:nvPicPr>
            <p:cNvPr id="16390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879331" y="1983054"/>
              <a:ext cx="634546" cy="1136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6391" name="组合 9"/>
            <p:cNvGrpSpPr/>
            <p:nvPr/>
          </p:nvGrpSpPr>
          <p:grpSpPr bwMode="auto">
            <a:xfrm>
              <a:off x="3116790" y="1983054"/>
              <a:ext cx="2468981" cy="3715950"/>
              <a:chOff x="3111173" y="2887442"/>
              <a:chExt cx="2468981" cy="3715950"/>
            </a:xfrm>
          </p:grpSpPr>
          <p:pic>
            <p:nvPicPr>
              <p:cNvPr id="16392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470011" y="4221055"/>
                <a:ext cx="1762541" cy="11364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393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111173" y="2887442"/>
                <a:ext cx="1762541" cy="11364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394" name="Picture 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717270" y="5589150"/>
                <a:ext cx="1224085" cy="10142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" name="圆角矩形 6"/>
              <p:cNvSpPr/>
              <p:nvPr/>
            </p:nvSpPr>
            <p:spPr>
              <a:xfrm>
                <a:off x="3111173" y="2912839"/>
                <a:ext cx="2468981" cy="1136531"/>
              </a:xfrm>
              <a:prstGeom prst="roundRect">
                <a:avLst/>
              </a:prstGeom>
              <a:noFill/>
              <a:ln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cxnSp>
        <p:nvCxnSpPr>
          <p:cNvPr id="13" name="直接箭头连接符 12"/>
          <p:cNvCxnSpPr/>
          <p:nvPr/>
        </p:nvCxnSpPr>
        <p:spPr>
          <a:xfrm flipV="1">
            <a:off x="5436394" y="1828800"/>
            <a:ext cx="8632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64869" y="515541"/>
            <a:ext cx="71913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785" y="1363267"/>
            <a:ext cx="7830740" cy="92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611982" y="573881"/>
            <a:ext cx="454104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看一看，填一填。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179785" y="2899365"/>
            <a:ext cx="460771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4305302" y="2874169"/>
            <a:ext cx="460771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5985" y="2825355"/>
            <a:ext cx="72032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96666" y="2833687"/>
            <a:ext cx="72032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552827" y="2825355"/>
            <a:ext cx="720329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52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808935" y="2845594"/>
            <a:ext cx="72032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89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93656" y="2864644"/>
            <a:ext cx="71913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014097" y="2830116"/>
            <a:ext cx="71913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59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1476375" y="1491856"/>
            <a:ext cx="7055644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85-30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＝  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36+50=      98-80=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74-50=       56+40=      45+20=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66-60=       30+48=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611983" y="573881"/>
            <a:ext cx="72032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936083" y="1437086"/>
            <a:ext cx="720329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366148" y="1476375"/>
            <a:ext cx="72032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86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884321" y="1473995"/>
            <a:ext cx="720329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768204" y="2026445"/>
            <a:ext cx="72032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436394" y="2026445"/>
            <a:ext cx="71913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96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835504" y="2026445"/>
            <a:ext cx="72032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65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805114" y="2540794"/>
            <a:ext cx="720329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366148" y="2540794"/>
            <a:ext cx="72032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78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1950" y="1491855"/>
            <a:ext cx="7949804" cy="1402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582216" y="573881"/>
            <a:ext cx="3671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跳走了多少只青蛙？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00337" y="2894411"/>
            <a:ext cx="302418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38-5=33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只）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39580" y="3598070"/>
            <a:ext cx="417671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答：跳走了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只青蛙。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381" y="1269207"/>
            <a:ext cx="4724400" cy="1588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395290" y="560785"/>
            <a:ext cx="59340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每人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瓶水，还差多少瓶水？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00337" y="2894411"/>
            <a:ext cx="302418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42-30=12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瓶）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57475" y="3592117"/>
            <a:ext cx="367188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答：还差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瓶水。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一、谜语导入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41762" y="1376363"/>
            <a:ext cx="6710363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同学们喜欢猜谜语吗？今天，老师也给同学们出一个谜语：“小小游泳家，说话呱呱呱，常在田里住，捉虫保庄稼。”你们知道是什么吗？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98032" y="3219450"/>
            <a:ext cx="1677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谜底：青蛙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5617" y="2237185"/>
            <a:ext cx="475514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通过今天的学习，你有什么收获？</a:t>
            </a:r>
            <a:endParaRPr lang="zh-CN" altLang="en-US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5068.com/uploads/allimg/160426/116_160426133318_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3031" y="2106217"/>
            <a:ext cx="3720703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2" descr="http://pic103.nipic.com/file/20160704/11443495_142830165000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355" y="1809751"/>
            <a:ext cx="1223963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 bwMode="auto">
          <a:xfrm>
            <a:off x="2122884" y="1212058"/>
            <a:ext cx="5232797" cy="594122"/>
            <a:chOff x="1619795" y="764815"/>
            <a:chExt cx="5232759" cy="792055"/>
          </a:xfrm>
        </p:grpSpPr>
        <p:sp>
          <p:nvSpPr>
            <p:cNvPr id="4107" name="矩形 2"/>
            <p:cNvSpPr>
              <a:spLocks noChangeArrowheads="1"/>
            </p:cNvSpPr>
            <p:nvPr/>
          </p:nvSpPr>
          <p:spPr bwMode="auto">
            <a:xfrm>
              <a:off x="1763805" y="908825"/>
              <a:ext cx="3685597" cy="553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看，有小青蛙正在干什么呢？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1619795" y="764815"/>
              <a:ext cx="5232759" cy="792055"/>
            </a:xfrm>
            <a:prstGeom prst="wedgeRoundRectCallout">
              <a:avLst>
                <a:gd name="adj1" fmla="val -54829"/>
                <a:gd name="adj2" fmla="val 43609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5017294" y="4030267"/>
            <a:ext cx="2220516" cy="471488"/>
            <a:chOff x="4223245" y="5176305"/>
            <a:chExt cx="2220885" cy="628860"/>
          </a:xfrm>
        </p:grpSpPr>
        <p:sp>
          <p:nvSpPr>
            <p:cNvPr id="4103" name="矩形 3"/>
            <p:cNvSpPr>
              <a:spLocks noChangeArrowheads="1"/>
            </p:cNvSpPr>
            <p:nvPr/>
          </p:nvSpPr>
          <p:spPr bwMode="auto">
            <a:xfrm>
              <a:off x="4223245" y="5176305"/>
              <a:ext cx="1800792" cy="554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比赛吃害虫。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标注 6"/>
            <p:cNvSpPr/>
            <p:nvPr/>
          </p:nvSpPr>
          <p:spPr>
            <a:xfrm>
              <a:off x="4223245" y="5176305"/>
              <a:ext cx="2220885" cy="628860"/>
            </a:xfrm>
            <a:prstGeom prst="wedgeRoundRectCallout">
              <a:avLst>
                <a:gd name="adj1" fmla="val 58892"/>
                <a:gd name="adj2" fmla="val -27387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230167" y="465535"/>
            <a:ext cx="1677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青蛙吃虫子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39294" y="1826420"/>
            <a:ext cx="8746331" cy="1512094"/>
            <a:chOff x="22013" y="2508838"/>
            <a:chExt cx="8745336" cy="2016988"/>
          </a:xfrm>
        </p:grpSpPr>
        <p:pic>
          <p:nvPicPr>
            <p:cNvPr id="5125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685" y="2508838"/>
              <a:ext cx="8731664" cy="2016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22013" y="2924965"/>
              <a:ext cx="2880200" cy="792055"/>
            </a:xfrm>
            <a:prstGeom prst="wedgeRoundRectCallout">
              <a:avLst>
                <a:gd name="adj1" fmla="val 53630"/>
                <a:gd name="adj2" fmla="val -1254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我吃了</a:t>
              </a:r>
              <a:r>
                <a:rPr lang="en-US" altLang="zh-CN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56</a:t>
              </a:r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只虫子。</a:t>
              </a:r>
              <a:endPara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5940095" y="3121304"/>
              <a:ext cx="2755249" cy="792055"/>
            </a:xfrm>
            <a:prstGeom prst="wedgeRoundRectCallout">
              <a:avLst>
                <a:gd name="adj1" fmla="val -56044"/>
                <a:gd name="adj2" fmla="val 4413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我吃了</a:t>
              </a:r>
              <a:r>
                <a:rPr lang="en-US" altLang="zh-CN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只虫子。</a:t>
              </a:r>
              <a:endPara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1066801" y="1006079"/>
            <a:ext cx="475514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想一想，你能提出哪些数学问题？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44180" y="1885951"/>
            <a:ext cx="6623447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两只青蛙一共吃了多少只？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大青蛙比小青蛙多吃了多少只？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小青蛙比大青蛙少吃了多少只？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1188246" y="411956"/>
            <a:ext cx="60852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两只青蛙一共吃了多少只？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915842" y="1006079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56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27487" y="1532335"/>
            <a:ext cx="7344965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因为：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个十加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个十是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个十，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个一合在一起是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。所以：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35820" y="3165872"/>
            <a:ext cx="7812881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摆小棒：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捆加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捆是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捆，再加上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根，合起来是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78621" y="627460"/>
            <a:ext cx="8424863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拨计数器：先在计数器十位上拨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个珠子，表示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个十。在个位上拨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个珠子，表示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个一，合起来就是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；再在十位上拨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个珠子，表示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个十，是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个十加上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个十是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个十，最后等于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29880" y="2950369"/>
            <a:ext cx="40434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中的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要在十位上拨呢？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19177" y="3598069"/>
            <a:ext cx="444737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在十位上，表示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288" y="923926"/>
            <a:ext cx="3600450" cy="1906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88746" y="1437086"/>
            <a:ext cx="1952625" cy="1635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0" name="矩形 4"/>
          <p:cNvSpPr>
            <a:spLocks noChangeArrowheads="1"/>
          </p:cNvSpPr>
          <p:nvPr/>
        </p:nvSpPr>
        <p:spPr bwMode="auto">
          <a:xfrm>
            <a:off x="4500563" y="647701"/>
            <a:ext cx="359926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十位上再拨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72705" y="2974182"/>
            <a:ext cx="2908489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en-US" altLang="zh-CN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80+6=86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279109" y="3543301"/>
            <a:ext cx="325473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答：一共吃了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1188244" y="1084661"/>
            <a:ext cx="7416404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以后我们再遇到这样两位数加整十数的题可以先把十位上的数相加，再加个位的方法来计算。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ddfecfff-0cd3-4560-9b0e-d716032cbfe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1049</Words>
  <Application>WPS 演示</Application>
  <PresentationFormat>全屏显示(16:9)</PresentationFormat>
  <Paragraphs>163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8720DF218E8541DE9485A0353CA8F466</vt:lpwstr>
  </property>
</Properties>
</file>