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8"/>
  </p:notesMasterIdLst>
  <p:sldIdLst>
    <p:sldId id="257" r:id="rId4"/>
    <p:sldId id="258" r:id="rId5"/>
    <p:sldId id="259" r:id="rId6"/>
    <p:sldId id="260" r:id="rId7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D88BD-94B5-4124-811D-966A933486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3E929-5622-42DC-9B48-901C85B7AC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3E929-5622-42DC-9B48-901C85B7AC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7415" y="692408"/>
            <a:ext cx="2087880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3000" dirty="0"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006" y="712066"/>
            <a:ext cx="646331" cy="369332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570037" y="1531733"/>
            <a:ext cx="5842635" cy="2411730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86573" y="1611070"/>
            <a:ext cx="182614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第五单元</a:t>
            </a:r>
            <a:endParaRPr lang="zh-CN" altLang="en-US" sz="32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84940" y="2217871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加与减（二）</a:t>
            </a:r>
            <a:endParaRPr lang="zh-CN" altLang="en-US" sz="32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33340" y="2890639"/>
            <a:ext cx="2880360" cy="26670"/>
            <a:chOff x="5045" y="5946"/>
            <a:chExt cx="4536" cy="56"/>
          </a:xfrm>
        </p:grpSpPr>
        <p:sp>
          <p:nvSpPr>
            <p:cNvPr id="17" name="矩形 16"/>
            <p:cNvSpPr/>
            <p:nvPr/>
          </p:nvSpPr>
          <p:spPr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0"/>
          <p:cNvSpPr txBox="1"/>
          <p:nvPr/>
        </p:nvSpPr>
        <p:spPr>
          <a:xfrm>
            <a:off x="3811745" y="3075785"/>
            <a:ext cx="172355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拔萝卜</a:t>
            </a:r>
            <a:endParaRPr lang="zh-CN" altLang="en-US" sz="40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5863" y="384762"/>
            <a:ext cx="3024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6420" y="1167653"/>
            <a:ext cx="228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37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82901" y="1167653"/>
            <a:ext cx="228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63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4295" y="1167652"/>
            <a:ext cx="228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72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" y="1728155"/>
            <a:ext cx="2598815" cy="2188283"/>
            <a:chOff x="3131900" y="3068975"/>
            <a:chExt cx="2598815" cy="2917711"/>
          </a:xfrm>
        </p:grpSpPr>
        <p:sp>
          <p:nvSpPr>
            <p:cNvPr id="8" name="矩形 7"/>
            <p:cNvSpPr/>
            <p:nvPr/>
          </p:nvSpPr>
          <p:spPr>
            <a:xfrm>
              <a:off x="3131900" y="3789026"/>
              <a:ext cx="80021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＋</a:t>
              </a:r>
              <a:endPara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11975" y="3068975"/>
              <a:ext cx="11079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3 7</a:t>
              </a:r>
              <a:endParaRPr lang="zh-CN" altLang="en-US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211975" y="3899972"/>
              <a:ext cx="11079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1 2</a:t>
              </a:r>
              <a:endPara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131900" y="4756936"/>
              <a:ext cx="259881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4211975" y="4878690"/>
              <a:ext cx="11079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4 9</a:t>
              </a:r>
              <a:endPara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95972" y="1725005"/>
            <a:ext cx="2598815" cy="2206601"/>
            <a:chOff x="3131900" y="3044551"/>
            <a:chExt cx="2598815" cy="2942135"/>
          </a:xfrm>
        </p:grpSpPr>
        <p:sp>
          <p:nvSpPr>
            <p:cNvPr id="15" name="矩形 14"/>
            <p:cNvSpPr/>
            <p:nvPr/>
          </p:nvSpPr>
          <p:spPr>
            <a:xfrm>
              <a:off x="3131900" y="3789026"/>
              <a:ext cx="80021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＋</a:t>
              </a:r>
              <a:endPara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211975" y="3044551"/>
              <a:ext cx="11079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6 3</a:t>
              </a:r>
              <a:endParaRPr lang="zh-CN" altLang="en-US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827528" y="3851915"/>
              <a:ext cx="492443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131900" y="4756936"/>
              <a:ext cx="259881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4211975" y="4878690"/>
              <a:ext cx="11079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6 8</a:t>
              </a:r>
              <a:endPara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32143" y="1725005"/>
            <a:ext cx="2598815" cy="2206601"/>
            <a:chOff x="3131900" y="3044551"/>
            <a:chExt cx="2598815" cy="2942135"/>
          </a:xfrm>
        </p:grpSpPr>
        <p:sp>
          <p:nvSpPr>
            <p:cNvPr id="21" name="矩形 20"/>
            <p:cNvSpPr/>
            <p:nvPr/>
          </p:nvSpPr>
          <p:spPr>
            <a:xfrm>
              <a:off x="3131900" y="3789026"/>
              <a:ext cx="80021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＋</a:t>
              </a:r>
              <a:endPara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1975" y="3044551"/>
              <a:ext cx="11079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7 2</a:t>
              </a:r>
              <a:endParaRPr lang="zh-CN" altLang="en-US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223055" y="3904126"/>
              <a:ext cx="11079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2 7</a:t>
              </a:r>
              <a:endPara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131900" y="4756936"/>
              <a:ext cx="259881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4211975" y="4878690"/>
              <a:ext cx="11079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9 9</a:t>
              </a:r>
              <a:endPara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163627" y="115322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49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06901" y="119449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68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31294" y="118826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99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710" y="357597"/>
            <a:ext cx="3942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一共有多少只天鹅？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618" y="1127302"/>
            <a:ext cx="8820295" cy="1830486"/>
            <a:chOff x="323705" y="1484865"/>
            <a:chExt cx="8820295" cy="2440648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632345" y="1484865"/>
              <a:ext cx="7899929" cy="2440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323705" y="2050454"/>
              <a:ext cx="2160150" cy="648045"/>
            </a:xfrm>
            <a:prstGeom prst="wedgeRoundRectCallout">
              <a:avLst>
                <a:gd name="adj1" fmla="val 62673"/>
                <a:gd name="adj2" fmla="val 734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55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只天鹅。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6876160" y="1916895"/>
              <a:ext cx="2267840" cy="648045"/>
            </a:xfrm>
            <a:prstGeom prst="wedgeRoundRectCallout">
              <a:avLst>
                <a:gd name="adj1" fmla="val -61220"/>
                <a:gd name="adj2" fmla="val -3627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又飞来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934289" y="3111788"/>
            <a:ext cx="41762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55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69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只）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83555" y="3748569"/>
            <a:ext cx="3942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只天鹅。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710" y="357597"/>
            <a:ext cx="54003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一共收了多少棵白菜？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740" y="1113649"/>
            <a:ext cx="7776540" cy="1862187"/>
            <a:chOff x="827740" y="1484865"/>
            <a:chExt cx="7776540" cy="2482916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1331775" y="1700880"/>
              <a:ext cx="7030713" cy="22669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827740" y="1700880"/>
              <a:ext cx="2160150" cy="1072322"/>
            </a:xfrm>
            <a:prstGeom prst="wedgeRoundRectCallout">
              <a:avLst>
                <a:gd name="adj1" fmla="val 62673"/>
                <a:gd name="adj2" fmla="val 734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我收了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棵白菜。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6444130" y="1484865"/>
              <a:ext cx="2160150" cy="1072322"/>
            </a:xfrm>
            <a:prstGeom prst="wedgeRoundRectCallout">
              <a:avLst>
                <a:gd name="adj1" fmla="val -56237"/>
                <a:gd name="adj2" fmla="val 1819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我收的和你的一样多。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934289" y="3111788"/>
            <a:ext cx="41762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48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棵）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1876" y="3754803"/>
            <a:ext cx="48566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答：一共收了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棵白菜。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19811" y="2085717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今天这节课，你们学会了什么？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30" y="519608"/>
            <a:ext cx="5760399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469872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一、创设情景、激发兴趣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5258" y="2139720"/>
            <a:ext cx="73445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同学们，我们来听一首“拔萝卜”的儿歌好吗？会唱的可以一起跟着音乐去唱。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910" y="13836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拔萝卜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30" y="519608"/>
            <a:ext cx="5328369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469872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二、发现问题，提出问题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716" y="1178807"/>
            <a:ext cx="7684509" cy="2083560"/>
            <a:chOff x="683730" y="2190332"/>
            <a:chExt cx="7684509" cy="277808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83730" y="2420930"/>
              <a:ext cx="7056490" cy="2547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圆角矩形标注 2"/>
            <p:cNvSpPr/>
            <p:nvPr/>
          </p:nvSpPr>
          <p:spPr>
            <a:xfrm>
              <a:off x="2396510" y="2190332"/>
              <a:ext cx="2716164" cy="693808"/>
            </a:xfrm>
            <a:prstGeom prst="wedgeRoundRectCallout">
              <a:avLst>
                <a:gd name="adj1" fmla="val -55110"/>
                <a:gd name="adj2" fmla="val 1816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我拔了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个萝卜。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5652075" y="2190332"/>
              <a:ext cx="2716164" cy="693808"/>
            </a:xfrm>
            <a:prstGeom prst="wedgeRoundRectCallout">
              <a:avLst>
                <a:gd name="adj1" fmla="val -55722"/>
                <a:gd name="adj2" fmla="val 4692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我拔了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个萝卜。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907816" y="3380580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一共拔了多少个萝卜？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9830" y="39758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5688394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469872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三、探究算法，解决问题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7553" y="1113649"/>
            <a:ext cx="5232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讨论如何计算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7552" y="1815698"/>
            <a:ext cx="7656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利用计数器：先拨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，再在上面拨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，得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4967" y="3165791"/>
            <a:ext cx="69844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利用以前学过的知识：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59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3355" y="1113649"/>
            <a:ext cx="71644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利用前面学过的知识：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25607" y="2517746"/>
            <a:ext cx="6984485" cy="1569660"/>
            <a:chOff x="1187765" y="3068975"/>
            <a:chExt cx="6984485" cy="2092880"/>
          </a:xfrm>
        </p:grpSpPr>
        <p:sp>
          <p:nvSpPr>
            <p:cNvPr id="3" name="矩形 2"/>
            <p:cNvSpPr/>
            <p:nvPr/>
          </p:nvSpPr>
          <p:spPr>
            <a:xfrm>
              <a:off x="1187765" y="3068975"/>
              <a:ext cx="6984485" cy="2092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这些方法都很好，今天来学习另一种计算方法，列竖式计算。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圆角矩形标注 3"/>
            <p:cNvSpPr/>
            <p:nvPr/>
          </p:nvSpPr>
          <p:spPr>
            <a:xfrm>
              <a:off x="1187765" y="3068975"/>
              <a:ext cx="6840475" cy="1569660"/>
            </a:xfrm>
            <a:prstGeom prst="wedgeRoundRectCallout">
              <a:avLst>
                <a:gd name="adj1" fmla="val 52324"/>
                <a:gd name="adj2" fmla="val 37609"/>
                <a:gd name="adj3" fmla="val 16667"/>
              </a:avLst>
            </a:prstGeom>
            <a:noFill/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07552" y="490401"/>
            <a:ext cx="5232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讨论如何计算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097" y="735569"/>
            <a:ext cx="86168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书写格式：</a:t>
            </a:r>
            <a:endParaRPr lang="en-US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数位对齐，加号写在第二个加数的前面，横线代表等号，写在第二个加数和加号的下面。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8476" y="2679758"/>
            <a:ext cx="87326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计算方法：</a:t>
            </a:r>
            <a:endParaRPr lang="en-US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相同数位上的数相加，从个位加起。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23955" y="2438169"/>
            <a:ext cx="2880200" cy="2188283"/>
            <a:chOff x="2915885" y="3068975"/>
            <a:chExt cx="2880200" cy="2917711"/>
          </a:xfrm>
        </p:grpSpPr>
        <p:sp>
          <p:nvSpPr>
            <p:cNvPr id="3" name="矩形 2"/>
            <p:cNvSpPr/>
            <p:nvPr/>
          </p:nvSpPr>
          <p:spPr>
            <a:xfrm>
              <a:off x="3131900" y="3789026"/>
              <a:ext cx="80021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＋</a:t>
              </a:r>
              <a:endPara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211975" y="3068975"/>
              <a:ext cx="11079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3 6</a:t>
              </a:r>
              <a:endParaRPr lang="zh-CN" altLang="en-US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211975" y="3899972"/>
              <a:ext cx="11079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2 3</a:t>
              </a:r>
              <a:endPara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915885" y="4730969"/>
              <a:ext cx="28802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4211975" y="4878690"/>
              <a:ext cx="110799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5 9</a:t>
              </a:r>
              <a:endPara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71751" y="519608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为什么相同数位要对齐呢？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730" y="1221656"/>
            <a:ext cx="8064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都表示几个一，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在十位上，都表示几个十，所以要对齐。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8437" y="1383668"/>
            <a:ext cx="71644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用计数器拨一拨，算一算。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2662" y="2463742"/>
            <a:ext cx="228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46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9306" y="2463743"/>
            <a:ext cx="228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56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42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28274" y="2463743"/>
            <a:ext cx="228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63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63627" y="247315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69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20272" y="246374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98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19240" y="247315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98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2" grpId="0"/>
      <p:bldP spid="8" grpId="0"/>
      <p:bldP spid="9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710" y="357597"/>
            <a:ext cx="3942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一共有多少个键？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94188" y="1167653"/>
            <a:ext cx="5688396" cy="1838437"/>
            <a:chOff x="1619795" y="1628875"/>
            <a:chExt cx="5688396" cy="2451249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619795" y="1628875"/>
              <a:ext cx="5688396" cy="2451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圆角矩形标注 1"/>
            <p:cNvSpPr/>
            <p:nvPr/>
          </p:nvSpPr>
          <p:spPr>
            <a:xfrm>
              <a:off x="1619795" y="1772885"/>
              <a:ext cx="2160150" cy="648045"/>
            </a:xfrm>
            <a:prstGeom prst="wedgeRoundRectCallout">
              <a:avLst>
                <a:gd name="adj1" fmla="val 14955"/>
                <a:gd name="adj2" fmla="val 6378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个黑键。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标注 5"/>
            <p:cNvSpPr/>
            <p:nvPr/>
          </p:nvSpPr>
          <p:spPr>
            <a:xfrm>
              <a:off x="5148041" y="1678332"/>
              <a:ext cx="2160150" cy="648045"/>
            </a:xfrm>
            <a:prstGeom prst="wedgeRoundRectCallout">
              <a:avLst>
                <a:gd name="adj1" fmla="val -10059"/>
                <a:gd name="adj2" fmla="val 8302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52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个白键。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934289" y="3111788"/>
            <a:ext cx="41762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52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88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个）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3555" y="3766469"/>
            <a:ext cx="3942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个键。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PP_MARK_KEY" val="68df1417-e016-4613-bc97-a2deaa2d9b3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657</Words>
  <Application>WPS 演示</Application>
  <PresentationFormat>全屏显示(16:9)</PresentationFormat>
  <Paragraphs>146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黑体</vt:lpstr>
      <vt:lpstr>经典粗圆简</vt:lpstr>
      <vt:lpstr>微软雅黑</vt:lpstr>
      <vt:lpstr>楷体</vt:lpstr>
      <vt:lpstr>Arial</vt:lpstr>
      <vt:lpstr>Arial Unicode MS</vt:lpstr>
      <vt:lpstr>第一PPT模板网-WWW.1PPT.COM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2020-06-29T05:12:00Z</dcterms:created>
  <dcterms:modified xsi:type="dcterms:W3CDTF">2023-01-28T05:25:35Z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20BDC0C3A9C248659AD793C684A5A66C</vt:lpwstr>
  </property>
  <property fmtid="{D5CDD505-2E9C-101B-9397-08002B2CF9AE}" pid="3" name="KSOProductBuildVer">
    <vt:lpwstr>2052-11.1.0.13703</vt:lpwstr>
  </property>
</Properties>
</file>