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8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>
        <p:scale>
          <a:sx n="100" d="100"/>
          <a:sy n="100" d="100"/>
        </p:scale>
        <p:origin x="-438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4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436C237-B5C3-4FC5-ABAC-3FDA9B37756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F6A5640-12B7-4AFB-865C-0F91C5FC5D5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390651"/>
            <a:ext cx="6858000" cy="1241822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21E07-F69E-4EFB-8A58-5A16F0BF271A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FB85A-5E86-42A6-B2E8-CD11833ABE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67815-FD0E-486C-BDCC-50ECA6526693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A08CC-6B58-48D0-A1B5-E627D8DF7E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C9745-7817-4320-BF6C-3D942542F950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1D033-DC28-4F80-83A7-45EADBB00E38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1640584"/>
            <a:ext cx="7886700" cy="1862336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E1767-2F9D-4E3A-87FB-3F4667818088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36008-7156-4A0E-AEE0-5EBF13BDB3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A145C-6F7A-45EF-9245-6647E76CE5E2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F80B9-E462-43D9-A197-330FAF5DCC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8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961708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EDDB6-0A6D-41C0-8EDF-74F4EF4FC75A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69994-365C-43F2-80C8-8D620FEC31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8875" y="1619251"/>
            <a:ext cx="4286250" cy="1036838"/>
          </a:xfrm>
        </p:spPr>
        <p:txBody>
          <a:bodyPr anchor="b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2428875" y="2799902"/>
            <a:ext cx="4286250" cy="88945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D02E5-C0D7-4C31-A73B-55950D791977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D363E-D9DE-4650-BC48-45B357DF98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01826-5AFB-49EC-9D55-A44F543B7970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83CE9-AFFA-441C-A408-4A07BDDA3DA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2" y="535256"/>
            <a:ext cx="3511241" cy="1071121"/>
          </a:xfrm>
        </p:spPr>
        <p:txBody>
          <a:bodyPr anchor="t">
            <a:normAutofit/>
          </a:bodyPr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255"/>
            <a:ext cx="4283912" cy="40527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2" y="1735406"/>
            <a:ext cx="3511241" cy="285869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26155-7E56-4EC6-B5FF-5B0D2AB442A9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60DD9-2EA8-4CA6-B73F-DDD5934EC3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33674" y="273845"/>
            <a:ext cx="681676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5"/>
            <a:ext cx="7084832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D8559-5A0B-4059-9BB2-E16E4557C128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06F27-5D2B-44DA-9893-4B080E94C7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23F1EFE1-255F-4ED2-878D-80CFD5CF7450}" type="datetimeFigureOut">
              <a:rPr lang="zh-CN" altLang="en-US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E88EC551-5378-4783-8D13-E14D14A150B0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6860" y="757574"/>
            <a:ext cx="2088356" cy="423193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数学一年级 </a:t>
            </a:r>
            <a:endParaRPr lang="zh-CN" altLang="en-US" sz="2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482" y="831057"/>
            <a:ext cx="600164" cy="346249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569841" y="1399515"/>
            <a:ext cx="5842397" cy="2411015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037675" y="1481667"/>
            <a:ext cx="1369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第五单元</a:t>
            </a:r>
            <a:endParaRPr lang="zh-CN" altLang="en-US" sz="24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470079" y="2040067"/>
            <a:ext cx="2677656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加与减（二）</a:t>
            </a:r>
            <a:endParaRPr lang="zh-CN" altLang="en-US" sz="33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3362921" y="2706821"/>
            <a:ext cx="2880122" cy="27384"/>
            <a:chOff x="5045" y="5946"/>
            <a:chExt cx="4536" cy="56"/>
          </a:xfrm>
        </p:grpSpPr>
        <p:sp>
          <p:nvSpPr>
            <p:cNvPr id="2058" name="矩形 16"/>
            <p:cNvSpPr>
              <a:spLocks noChangeArrowheads="1"/>
            </p:cNvSpPr>
            <p:nvPr/>
          </p:nvSpPr>
          <p:spPr bwMode="auto"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59" name="矩形 17"/>
            <p:cNvSpPr>
              <a:spLocks noChangeArrowheads="1"/>
            </p:cNvSpPr>
            <p:nvPr/>
          </p:nvSpPr>
          <p:spPr bwMode="auto"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 descr="C:\Users\Diy\Desktop\课件.png课件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7231856" y="2970090"/>
            <a:ext cx="1912144" cy="2201465"/>
          </a:xfrm>
          <a:prstGeom prst="rect">
            <a:avLst/>
          </a:prstGeom>
          <a:effectLst>
            <a:outerShdw blurRad="50800" dist="38100" dir="2700000" algn="tl" rotWithShape="0">
              <a:srgbClr val="4F80BD">
                <a:alpha val="50000"/>
              </a:srgbClr>
            </a:outerShdw>
          </a:effectLst>
        </p:spPr>
      </p:pic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4011723" y="2930448"/>
            <a:ext cx="152349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36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收玉米</a:t>
            </a:r>
            <a:endParaRPr lang="zh-CN" altLang="en-US" sz="36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75 0.078802 C -0.284975 0.040414 -0.407384 -0.072348 -0.546913 -0.115244 C -0.686443 -0.158141 -0.856952 -0.135512 -0.926560 -0.135765 " pathEditMode="relative" rAng="-1113980820" ptsTypes="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四、巩固练习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7157" y="1491854"/>
            <a:ext cx="363945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用计数器拨一拨，算一算。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66700" y="2356247"/>
            <a:ext cx="152349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</a:rPr>
              <a:t>37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988469" y="2356247"/>
            <a:ext cx="152349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</a:rPr>
              <a:t>42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795963" y="2345533"/>
            <a:ext cx="152349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</a:rPr>
              <a:t>45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124076" y="2358629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860133" y="2371726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34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667626" y="2371726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2"/>
          <p:cNvSpPr>
            <a:spLocks noChangeArrowheads="1"/>
          </p:cNvSpPr>
          <p:nvPr/>
        </p:nvSpPr>
        <p:spPr bwMode="auto">
          <a:xfrm>
            <a:off x="340520" y="465535"/>
            <a:ext cx="337015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还有多少个气球没有吹？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1" name="组合 1"/>
          <p:cNvGrpSpPr/>
          <p:nvPr/>
        </p:nvGrpSpPr>
        <p:grpSpPr bwMode="auto">
          <a:xfrm>
            <a:off x="900114" y="1240632"/>
            <a:ext cx="6911579" cy="1473994"/>
            <a:chOff x="899745" y="1988899"/>
            <a:chExt cx="6912479" cy="1965939"/>
          </a:xfrm>
        </p:grpSpPr>
        <p:pic>
          <p:nvPicPr>
            <p:cNvPr id="12294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9770" y="2276920"/>
              <a:ext cx="6066552" cy="16779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圆角矩形标注 3"/>
            <p:cNvSpPr/>
            <p:nvPr/>
          </p:nvSpPr>
          <p:spPr>
            <a:xfrm>
              <a:off x="899745" y="2204915"/>
              <a:ext cx="2592179" cy="576040"/>
            </a:xfrm>
            <a:prstGeom prst="wedgeRoundRectCallout">
              <a:avLst>
                <a:gd name="adj1" fmla="val 41007"/>
                <a:gd name="adj2" fmla="val 74179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这袋气球有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56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圆角矩形标注 4"/>
            <p:cNvSpPr/>
            <p:nvPr/>
          </p:nvSpPr>
          <p:spPr>
            <a:xfrm>
              <a:off x="5220045" y="1988899"/>
              <a:ext cx="2592179" cy="648045"/>
            </a:xfrm>
            <a:prstGeom prst="wedgeRoundRectCallout">
              <a:avLst>
                <a:gd name="adj1" fmla="val -55198"/>
                <a:gd name="adj2" fmla="val 52533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已经吹好了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22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700339" y="2946797"/>
            <a:ext cx="2389116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56-22=34</a:t>
            </a:r>
            <a:r>
              <a: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个）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124077" y="3651648"/>
            <a:ext cx="337015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答：还有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个气球没有吹。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2"/>
          <p:cNvSpPr>
            <a:spLocks noChangeArrowheads="1"/>
          </p:cNvSpPr>
          <p:nvPr/>
        </p:nvSpPr>
        <p:spPr bwMode="auto">
          <a:xfrm>
            <a:off x="340521" y="465535"/>
            <a:ext cx="20236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用竖式计算。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15" name="组合 1"/>
          <p:cNvGrpSpPr/>
          <p:nvPr/>
        </p:nvGrpSpPr>
        <p:grpSpPr bwMode="auto">
          <a:xfrm>
            <a:off x="1519238" y="1204913"/>
            <a:ext cx="2430066" cy="1200329"/>
            <a:chOff x="608948" y="2204915"/>
            <a:chExt cx="2429905" cy="1600051"/>
          </a:xfrm>
        </p:grpSpPr>
        <p:sp>
          <p:nvSpPr>
            <p:cNvPr id="13329" name="TextBox 3"/>
            <p:cNvSpPr txBox="1">
              <a:spLocks noChangeArrowheads="1"/>
            </p:cNvSpPr>
            <p:nvPr/>
          </p:nvSpPr>
          <p:spPr bwMode="auto">
            <a:xfrm>
              <a:off x="608948" y="2204915"/>
              <a:ext cx="2429905" cy="1600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latin typeface="黑体" panose="02010609060101010101" pitchFamily="49" charset="-122"/>
                  <a:ea typeface="黑体" panose="02010609060101010101" pitchFamily="49" charset="-122"/>
                </a:rPr>
                <a:t>  4   4</a:t>
              </a:r>
              <a:endParaRPr lang="en-US" altLang="zh-CN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>
                  <a:latin typeface="黑体" panose="02010609060101010101" pitchFamily="49" charset="-122"/>
                  <a:ea typeface="黑体" panose="02010609060101010101" pitchFamily="49" charset="-122"/>
                </a:rPr>
                <a:t>+ 3   2</a:t>
              </a:r>
              <a:endParaRPr lang="en-US" altLang="zh-CN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>
                  <a:latin typeface="黑体" panose="02010609060101010101" pitchFamily="49" charset="-122"/>
                  <a:ea typeface="黑体" panose="02010609060101010101" pitchFamily="49" charset="-122"/>
                </a:rPr>
                <a:t>       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08948" y="3212735"/>
              <a:ext cx="166795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16" name="组合 6"/>
          <p:cNvGrpSpPr/>
          <p:nvPr/>
        </p:nvGrpSpPr>
        <p:grpSpPr bwMode="auto">
          <a:xfrm>
            <a:off x="4881562" y="1191817"/>
            <a:ext cx="2430066" cy="1200329"/>
            <a:chOff x="608948" y="2204915"/>
            <a:chExt cx="2429905" cy="1600053"/>
          </a:xfrm>
        </p:grpSpPr>
        <p:sp>
          <p:nvSpPr>
            <p:cNvPr id="13327" name="TextBox 7"/>
            <p:cNvSpPr txBox="1">
              <a:spLocks noChangeArrowheads="1"/>
            </p:cNvSpPr>
            <p:nvPr/>
          </p:nvSpPr>
          <p:spPr bwMode="auto">
            <a:xfrm>
              <a:off x="608948" y="2204915"/>
              <a:ext cx="2429905" cy="1600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latin typeface="黑体" panose="02010609060101010101" pitchFamily="49" charset="-122"/>
                  <a:ea typeface="黑体" panose="02010609060101010101" pitchFamily="49" charset="-122"/>
                </a:rPr>
                <a:t>  5   4</a:t>
              </a:r>
              <a:endParaRPr lang="en-US" altLang="zh-CN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>
                  <a:latin typeface="黑体" panose="02010609060101010101" pitchFamily="49" charset="-122"/>
                  <a:ea typeface="黑体" panose="02010609060101010101" pitchFamily="49" charset="-122"/>
                </a:rPr>
                <a:t>- 2   3</a:t>
              </a:r>
              <a:endParaRPr lang="en-US" altLang="zh-CN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>
                  <a:latin typeface="黑体" panose="02010609060101010101" pitchFamily="49" charset="-122"/>
                  <a:ea typeface="黑体" panose="02010609060101010101" pitchFamily="49" charset="-122"/>
                </a:rPr>
                <a:t>       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08948" y="3212735"/>
              <a:ext cx="166795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17" name="组合 9"/>
          <p:cNvGrpSpPr/>
          <p:nvPr/>
        </p:nvGrpSpPr>
        <p:grpSpPr bwMode="auto">
          <a:xfrm>
            <a:off x="1403750" y="2625329"/>
            <a:ext cx="2430065" cy="1200329"/>
            <a:chOff x="608948" y="2204915"/>
            <a:chExt cx="2429905" cy="1600053"/>
          </a:xfrm>
        </p:grpSpPr>
        <p:sp>
          <p:nvSpPr>
            <p:cNvPr id="13325" name="TextBox 10"/>
            <p:cNvSpPr txBox="1">
              <a:spLocks noChangeArrowheads="1"/>
            </p:cNvSpPr>
            <p:nvPr/>
          </p:nvSpPr>
          <p:spPr bwMode="auto">
            <a:xfrm>
              <a:off x="608948" y="2204915"/>
              <a:ext cx="2429905" cy="1600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latin typeface="黑体" panose="02010609060101010101" pitchFamily="49" charset="-122"/>
                  <a:ea typeface="黑体" panose="02010609060101010101" pitchFamily="49" charset="-122"/>
                </a:rPr>
                <a:t>  7   6</a:t>
              </a:r>
              <a:endParaRPr lang="en-US" altLang="zh-CN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>
                  <a:latin typeface="黑体" panose="02010609060101010101" pitchFamily="49" charset="-122"/>
                  <a:ea typeface="黑体" panose="02010609060101010101" pitchFamily="49" charset="-122"/>
                </a:rPr>
                <a:t>+ 2   3</a:t>
              </a:r>
              <a:endParaRPr lang="en-US" altLang="zh-CN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>
                  <a:latin typeface="黑体" panose="02010609060101010101" pitchFamily="49" charset="-122"/>
                  <a:ea typeface="黑体" panose="02010609060101010101" pitchFamily="49" charset="-122"/>
                </a:rPr>
                <a:t>       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608948" y="3212735"/>
              <a:ext cx="166795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18" name="组合 12"/>
          <p:cNvGrpSpPr/>
          <p:nvPr/>
        </p:nvGrpSpPr>
        <p:grpSpPr bwMode="auto">
          <a:xfrm>
            <a:off x="5148263" y="2625329"/>
            <a:ext cx="2430066" cy="1200329"/>
            <a:chOff x="608948" y="2204915"/>
            <a:chExt cx="2429905" cy="1600053"/>
          </a:xfrm>
        </p:grpSpPr>
        <p:sp>
          <p:nvSpPr>
            <p:cNvPr id="13323" name="TextBox 13"/>
            <p:cNvSpPr txBox="1">
              <a:spLocks noChangeArrowheads="1"/>
            </p:cNvSpPr>
            <p:nvPr/>
          </p:nvSpPr>
          <p:spPr bwMode="auto">
            <a:xfrm>
              <a:off x="608948" y="2204915"/>
              <a:ext cx="2429905" cy="1600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latin typeface="黑体" panose="02010609060101010101" pitchFamily="49" charset="-122"/>
                  <a:ea typeface="黑体" panose="02010609060101010101" pitchFamily="49" charset="-122"/>
                </a:rPr>
                <a:t>  6   8</a:t>
              </a:r>
              <a:endParaRPr lang="en-US" altLang="zh-CN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>
                  <a:latin typeface="黑体" panose="02010609060101010101" pitchFamily="49" charset="-122"/>
                  <a:ea typeface="黑体" panose="02010609060101010101" pitchFamily="49" charset="-122"/>
                </a:rPr>
                <a:t>- 1   1</a:t>
              </a:r>
              <a:endParaRPr lang="en-US" altLang="zh-CN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>
                  <a:latin typeface="黑体" panose="02010609060101010101" pitchFamily="49" charset="-122"/>
                  <a:ea typeface="黑体" panose="02010609060101010101" pitchFamily="49" charset="-122"/>
                </a:rPr>
                <a:t>       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608948" y="3212735"/>
              <a:ext cx="166795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840707" y="1980011"/>
            <a:ext cx="100412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7   6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274468" y="1960960"/>
            <a:ext cx="100412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3   1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854996" y="3386139"/>
            <a:ext cx="100412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9   9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499499" y="3386139"/>
            <a:ext cx="100412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5   7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44179" y="1059658"/>
            <a:ext cx="6321028" cy="1164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9" name="矩形 2"/>
          <p:cNvSpPr>
            <a:spLocks noChangeArrowheads="1"/>
          </p:cNvSpPr>
          <p:nvPr/>
        </p:nvSpPr>
        <p:spPr bwMode="auto">
          <a:xfrm>
            <a:off x="395289" y="465535"/>
            <a:ext cx="175432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森林医生。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251225" y="2553893"/>
            <a:ext cx="2430065" cy="1200329"/>
            <a:chOff x="608948" y="2204915"/>
            <a:chExt cx="2429905" cy="1601672"/>
          </a:xfrm>
        </p:grpSpPr>
        <p:sp>
          <p:nvSpPr>
            <p:cNvPr id="14350" name="TextBox 4"/>
            <p:cNvSpPr txBox="1">
              <a:spLocks noChangeArrowheads="1"/>
            </p:cNvSpPr>
            <p:nvPr/>
          </p:nvSpPr>
          <p:spPr bwMode="auto">
            <a:xfrm>
              <a:off x="608948" y="2204915"/>
              <a:ext cx="2429905" cy="1601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5   3</a:t>
              </a:r>
              <a:endPara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+     4</a:t>
              </a:r>
              <a:endPara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5   7  </a:t>
              </a:r>
              <a:endPara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608948" y="3213755"/>
              <a:ext cx="1667955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 bwMode="auto">
          <a:xfrm>
            <a:off x="2575325" y="2589611"/>
            <a:ext cx="2430065" cy="1200329"/>
            <a:chOff x="608948" y="2204915"/>
            <a:chExt cx="2429905" cy="1600053"/>
          </a:xfrm>
        </p:grpSpPr>
        <p:sp>
          <p:nvSpPr>
            <p:cNvPr id="14348" name="TextBox 7"/>
            <p:cNvSpPr txBox="1">
              <a:spLocks noChangeArrowheads="1"/>
            </p:cNvSpPr>
            <p:nvPr/>
          </p:nvSpPr>
          <p:spPr bwMode="auto">
            <a:xfrm>
              <a:off x="608948" y="2204915"/>
              <a:ext cx="2429905" cy="1600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7   8</a:t>
              </a:r>
              <a:endPara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+ 1   1</a:t>
              </a:r>
              <a:endPara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8   9   </a:t>
              </a:r>
              <a:endPara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08948" y="3212735"/>
              <a:ext cx="1667955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 bwMode="auto">
          <a:xfrm>
            <a:off x="4810125" y="2589611"/>
            <a:ext cx="2430066" cy="1200329"/>
            <a:chOff x="608948" y="2204915"/>
            <a:chExt cx="2429905" cy="1600053"/>
          </a:xfrm>
        </p:grpSpPr>
        <p:sp>
          <p:nvSpPr>
            <p:cNvPr id="14346" name="TextBox 10"/>
            <p:cNvSpPr txBox="1">
              <a:spLocks noChangeArrowheads="1"/>
            </p:cNvSpPr>
            <p:nvPr/>
          </p:nvSpPr>
          <p:spPr bwMode="auto">
            <a:xfrm>
              <a:off x="608948" y="2204915"/>
              <a:ext cx="2429905" cy="1600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4   7</a:t>
              </a:r>
              <a:endPara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- 2   6</a:t>
              </a:r>
              <a:endPara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2   1   </a:t>
              </a:r>
              <a:endPara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608948" y="3212735"/>
              <a:ext cx="1667955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 bwMode="auto">
          <a:xfrm>
            <a:off x="6804425" y="2570561"/>
            <a:ext cx="2430065" cy="1200329"/>
            <a:chOff x="608948" y="2204915"/>
            <a:chExt cx="2429905" cy="1600053"/>
          </a:xfrm>
        </p:grpSpPr>
        <p:sp>
          <p:nvSpPr>
            <p:cNvPr id="14344" name="TextBox 13"/>
            <p:cNvSpPr txBox="1">
              <a:spLocks noChangeArrowheads="1"/>
            </p:cNvSpPr>
            <p:nvPr/>
          </p:nvSpPr>
          <p:spPr bwMode="auto">
            <a:xfrm>
              <a:off x="608948" y="2204915"/>
              <a:ext cx="2429905" cy="1600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6   0</a:t>
              </a:r>
              <a:endPara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+ 3   0</a:t>
              </a:r>
              <a:endPara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9   0   </a:t>
              </a:r>
              <a:endPara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608948" y="3212735"/>
              <a:ext cx="1667955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2"/>
          <p:cNvSpPr>
            <a:spLocks noChangeArrowheads="1"/>
          </p:cNvSpPr>
          <p:nvPr/>
        </p:nvSpPr>
        <p:spPr bwMode="auto">
          <a:xfrm>
            <a:off x="395289" y="465535"/>
            <a:ext cx="310084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树上还有多少个桃子？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363" name="组合 1"/>
          <p:cNvGrpSpPr/>
          <p:nvPr/>
        </p:nvGrpSpPr>
        <p:grpSpPr bwMode="auto">
          <a:xfrm>
            <a:off x="264319" y="1095375"/>
            <a:ext cx="8018860" cy="1981200"/>
            <a:chOff x="106619" y="1700880"/>
            <a:chExt cx="8018912" cy="2641977"/>
          </a:xfrm>
        </p:grpSpPr>
        <p:pic>
          <p:nvPicPr>
            <p:cNvPr id="15366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22067" y="1700880"/>
              <a:ext cx="7703464" cy="26419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圆角矩形标注 3"/>
            <p:cNvSpPr/>
            <p:nvPr/>
          </p:nvSpPr>
          <p:spPr>
            <a:xfrm>
              <a:off x="106619" y="2204915"/>
              <a:ext cx="2480957" cy="576040"/>
            </a:xfrm>
            <a:prstGeom prst="wedgeRoundRectCallout">
              <a:avLst>
                <a:gd name="adj1" fmla="val 41007"/>
                <a:gd name="adj2" fmla="val 74179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我摘了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35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个桃子。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圆角矩形标注 4"/>
            <p:cNvSpPr/>
            <p:nvPr/>
          </p:nvSpPr>
          <p:spPr>
            <a:xfrm>
              <a:off x="5637448" y="1783989"/>
              <a:ext cx="2480957" cy="841852"/>
            </a:xfrm>
            <a:prstGeom prst="wedgeRoundRectCallout">
              <a:avLst>
                <a:gd name="adj1" fmla="val 8506"/>
                <a:gd name="adj2" fmla="val 66279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树上原有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47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个桃子。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700339" y="3087291"/>
            <a:ext cx="2389116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47-35=12</a:t>
            </a:r>
            <a:r>
              <a: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个）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140745" y="3742135"/>
            <a:ext cx="310084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答：树上还有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个桃子。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332311" y="2139554"/>
            <a:ext cx="475514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通过今天的学习，你有什么收获？</a:t>
            </a:r>
            <a:endParaRPr lang="zh-CN" altLang="en-US" sz="2400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ku.90sjimg.com/element_origin_min_pic/17/07/04/a033b2a0edfcc917b8934020f657a736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39803" y="2463404"/>
            <a:ext cx="2890838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剪去单角的矩形 5"/>
          <p:cNvSpPr/>
          <p:nvPr/>
        </p:nvSpPr>
        <p:spPr>
          <a:xfrm>
            <a:off x="-179785" y="519113"/>
            <a:ext cx="539948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0" y="542926"/>
            <a:ext cx="352404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一、创设情景，引入新课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34616" y="1760936"/>
            <a:ext cx="792122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今天笑笑和淘气一起在玉米地里收玉米，我们一起来看看。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563542" y="1113235"/>
            <a:ext cx="117724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收玉米</a:t>
            </a:r>
            <a:endParaRPr lang="zh-CN" altLang="en-US" sz="27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4" y="519113"/>
            <a:ext cx="5328047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0" y="542926"/>
            <a:ext cx="352404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二、发现问题，提出问题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756049" y="1313261"/>
            <a:ext cx="7199709" cy="2371725"/>
            <a:chOff x="755735" y="1751602"/>
            <a:chExt cx="7200500" cy="3161081"/>
          </a:xfrm>
        </p:grpSpPr>
        <p:pic>
          <p:nvPicPr>
            <p:cNvPr id="4101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55735" y="1751602"/>
              <a:ext cx="7200500" cy="31610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圆角矩形标注 2"/>
            <p:cNvSpPr/>
            <p:nvPr/>
          </p:nvSpPr>
          <p:spPr>
            <a:xfrm>
              <a:off x="755735" y="2708950"/>
              <a:ext cx="2016140" cy="936065"/>
            </a:xfrm>
            <a:prstGeom prst="wedgeRoundRectCallout">
              <a:avLst>
                <a:gd name="adj1" fmla="val 71937"/>
                <a:gd name="adj2" fmla="val 21650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我收了</a:t>
              </a:r>
              <a:r>
                <a:rPr lang="en-US" altLang="zh-CN" sz="2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42</a:t>
              </a:r>
              <a:r>
                <a:rPr lang="zh-CN" altLang="en-US" sz="2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个玉米。</a:t>
              </a:r>
              <a:endPara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圆角矩形标注 7"/>
            <p:cNvSpPr/>
            <p:nvPr/>
          </p:nvSpPr>
          <p:spPr>
            <a:xfrm>
              <a:off x="5914114" y="2636945"/>
              <a:ext cx="2016140" cy="936065"/>
            </a:xfrm>
            <a:prstGeom prst="wedgeRoundRectCallout">
              <a:avLst>
                <a:gd name="adj1" fmla="val -68248"/>
                <a:gd name="adj2" fmla="val 27866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我收了</a:t>
              </a:r>
              <a:r>
                <a:rPr lang="en-US" altLang="zh-CN" sz="2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57</a:t>
              </a:r>
              <a:r>
                <a:rPr lang="zh-CN" altLang="en-US" sz="2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个玉米。</a:t>
              </a:r>
              <a:endPara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1259684" y="951310"/>
            <a:ext cx="290848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你能提出什么问题？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53706" y="1869282"/>
            <a:ext cx="6974681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淘气收了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个玉米，笑笑收了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个玉米。笑笑比淘气少收了多少个玉米？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5543551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0" y="542926"/>
            <a:ext cx="352404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三、探索减法的计算方法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95288" y="1657350"/>
            <a:ext cx="598625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这个问题用什么方法计算，算式是什么呢？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634856" y="2409826"/>
            <a:ext cx="1869743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</a:rPr>
              <a:t>57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</a:rPr>
              <a:t>42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＝？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1259681" y="3511153"/>
            <a:ext cx="5930504" cy="594122"/>
            <a:chOff x="971750" y="4005040"/>
            <a:chExt cx="5929828" cy="792055"/>
          </a:xfrm>
        </p:grpSpPr>
        <p:sp>
          <p:nvSpPr>
            <p:cNvPr id="6151" name="矩形 4"/>
            <p:cNvSpPr>
              <a:spLocks noChangeArrowheads="1"/>
            </p:cNvSpPr>
            <p:nvPr/>
          </p:nvSpPr>
          <p:spPr bwMode="auto">
            <a:xfrm>
              <a:off x="971750" y="4097479"/>
              <a:ext cx="4493026" cy="615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你知道</a:t>
              </a: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57</a:t>
              </a: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－</a:t>
              </a: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42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的结果是多少吗？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圆角矩形标注 7"/>
            <p:cNvSpPr/>
            <p:nvPr/>
          </p:nvSpPr>
          <p:spPr>
            <a:xfrm>
              <a:off x="971750" y="4005040"/>
              <a:ext cx="5929828" cy="792055"/>
            </a:xfrm>
            <a:prstGeom prst="wedgeRoundRectCallout">
              <a:avLst>
                <a:gd name="adj1" fmla="val 54727"/>
                <a:gd name="adj2" fmla="val 29965"/>
                <a:gd name="adj3" fmla="val 16667"/>
              </a:avLst>
            </a:prstGeom>
            <a:noFill/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/>
        </p:nvSpPr>
        <p:spPr bwMode="auto">
          <a:xfrm>
            <a:off x="716759" y="357188"/>
            <a:ext cx="728543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你能用几种方法得出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的？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47715" y="844153"/>
            <a:ext cx="7541419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．拨一拨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谁来说说你是怎样拨的？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60797" y="1977630"/>
            <a:ext cx="7715250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先拨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表示有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个十，所以十位拨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个一，所以在个位拨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，再拨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，十位拨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，个位拨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2268144" y="3835003"/>
            <a:ext cx="5039915" cy="594122"/>
            <a:chOff x="2267840" y="5112760"/>
            <a:chExt cx="5040349" cy="792055"/>
          </a:xfrm>
        </p:grpSpPr>
        <p:sp>
          <p:nvSpPr>
            <p:cNvPr id="7174" name="矩形 4"/>
            <p:cNvSpPr>
              <a:spLocks noChangeArrowheads="1"/>
            </p:cNvSpPr>
            <p:nvPr/>
          </p:nvSpPr>
          <p:spPr bwMode="auto">
            <a:xfrm>
              <a:off x="2267840" y="5247178"/>
              <a:ext cx="3955270" cy="553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>
                  <a:latin typeface="楷体" panose="02010609060101010101" pitchFamily="49" charset="-122"/>
                  <a:ea typeface="楷体" panose="02010609060101010101" pitchFamily="49" charset="-122"/>
                </a:rPr>
                <a:t>为什么在十位拨</a:t>
              </a:r>
              <a:r>
                <a:rPr lang="en-US" altLang="zh-CN" sz="210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100">
                  <a:latin typeface="楷体" panose="02010609060101010101" pitchFamily="49" charset="-122"/>
                  <a:ea typeface="楷体" panose="02010609060101010101" pitchFamily="49" charset="-122"/>
                </a:rPr>
                <a:t>，个位拨</a:t>
              </a:r>
              <a:r>
                <a:rPr lang="en-US" altLang="zh-CN" sz="210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100">
                  <a:latin typeface="楷体" panose="02010609060101010101" pitchFamily="49" charset="-122"/>
                  <a:ea typeface="楷体" panose="02010609060101010101" pitchFamily="49" charset="-122"/>
                </a:rPr>
                <a:t>呢？</a:t>
              </a:r>
              <a:endParaRPr lang="zh-CN" altLang="en-US" sz="21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圆角矩形标注 5"/>
            <p:cNvSpPr/>
            <p:nvPr/>
          </p:nvSpPr>
          <p:spPr>
            <a:xfrm>
              <a:off x="2339844" y="5112760"/>
              <a:ext cx="4968345" cy="792055"/>
            </a:xfrm>
            <a:prstGeom prst="wedgeRoundRectCallout">
              <a:avLst>
                <a:gd name="adj1" fmla="val 54727"/>
                <a:gd name="adj2" fmla="val 29965"/>
                <a:gd name="adj3" fmla="val 16667"/>
              </a:avLst>
            </a:prstGeom>
            <a:noFill/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/>
          <p:cNvSpPr>
            <a:spLocks noChangeArrowheads="1"/>
          </p:cNvSpPr>
          <p:nvPr/>
        </p:nvSpPr>
        <p:spPr bwMode="auto">
          <a:xfrm>
            <a:off x="503635" y="215506"/>
            <a:ext cx="6840140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．算一算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57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40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40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76263" y="2031206"/>
            <a:ext cx="3600986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用竖式计算这个算式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1259681" y="2620568"/>
            <a:ext cx="2430066" cy="1804399"/>
            <a:chOff x="1259768" y="3494040"/>
            <a:chExt cx="2429905" cy="2406151"/>
          </a:xfrm>
        </p:grpSpPr>
        <p:sp>
          <p:nvSpPr>
            <p:cNvPr id="8204" name="TextBox 5"/>
            <p:cNvSpPr txBox="1">
              <a:spLocks noChangeArrowheads="1"/>
            </p:cNvSpPr>
            <p:nvPr/>
          </p:nvSpPr>
          <p:spPr bwMode="auto">
            <a:xfrm>
              <a:off x="1655546" y="3501006"/>
              <a:ext cx="507797" cy="972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100">
                  <a:latin typeface="楷体" panose="02010609060101010101" pitchFamily="49" charset="-122"/>
                  <a:ea typeface="楷体" panose="02010609060101010101" pitchFamily="49" charset="-122"/>
                </a:rPr>
                <a:t>十位</a:t>
              </a:r>
              <a:endParaRPr lang="zh-CN" altLang="en-US" sz="21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05" name="TextBox 7"/>
            <p:cNvSpPr txBox="1">
              <a:spLocks noChangeArrowheads="1"/>
            </p:cNvSpPr>
            <p:nvPr/>
          </p:nvSpPr>
          <p:spPr bwMode="auto">
            <a:xfrm>
              <a:off x="2420249" y="3494040"/>
              <a:ext cx="507797" cy="972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100">
                  <a:latin typeface="楷体" panose="02010609060101010101" pitchFamily="49" charset="-122"/>
                  <a:ea typeface="楷体" panose="02010609060101010101" pitchFamily="49" charset="-122"/>
                </a:rPr>
                <a:t>个位</a:t>
              </a:r>
              <a:endParaRPr lang="zh-CN" altLang="en-US" sz="21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206" name="组合 10"/>
            <p:cNvGrpSpPr/>
            <p:nvPr/>
          </p:nvGrpSpPr>
          <p:grpSpPr bwMode="auto">
            <a:xfrm>
              <a:off x="1259768" y="4299562"/>
              <a:ext cx="2429905" cy="1600629"/>
              <a:chOff x="990015" y="4293060"/>
              <a:chExt cx="2429905" cy="1600629"/>
            </a:xfrm>
          </p:grpSpPr>
          <p:sp>
            <p:nvSpPr>
              <p:cNvPr id="8207" name="TextBox 6"/>
              <p:cNvSpPr txBox="1">
                <a:spLocks noChangeArrowheads="1"/>
              </p:cNvSpPr>
              <p:nvPr/>
            </p:nvSpPr>
            <p:spPr bwMode="auto">
              <a:xfrm>
                <a:off x="990015" y="4293060"/>
                <a:ext cx="2429905" cy="16006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2400">
                    <a:latin typeface="黑体" panose="02010609060101010101" pitchFamily="49" charset="-122"/>
                    <a:ea typeface="黑体" panose="02010609060101010101" pitchFamily="49" charset="-122"/>
                  </a:rPr>
                  <a:t>  5   7</a:t>
                </a:r>
                <a:endParaRPr lang="en-US" altLang="zh-CN" sz="24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eaLnBrk="1" hangingPunct="1"/>
                <a:r>
                  <a:rPr lang="en-US" altLang="zh-CN" sz="2400">
                    <a:latin typeface="黑体" panose="02010609060101010101" pitchFamily="49" charset="-122"/>
                    <a:ea typeface="黑体" panose="02010609060101010101" pitchFamily="49" charset="-122"/>
                  </a:rPr>
                  <a:t>- 4   2</a:t>
                </a:r>
                <a:endParaRPr lang="en-US" altLang="zh-CN" sz="24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eaLnBrk="1" hangingPunct="1"/>
                <a:r>
                  <a:rPr lang="en-US" altLang="zh-CN" sz="2400">
                    <a:latin typeface="黑体" panose="02010609060101010101" pitchFamily="49" charset="-122"/>
                    <a:ea typeface="黑体" panose="02010609060101010101" pitchFamily="49" charset="-122"/>
                  </a:rPr>
                  <a:t>      5  </a:t>
                </a:r>
                <a:endParaRPr lang="zh-CN" altLang="en-US" sz="24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990015" y="5300678"/>
                <a:ext cx="1667955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" name="组合 18"/>
          <p:cNvGrpSpPr/>
          <p:nvPr/>
        </p:nvGrpSpPr>
        <p:grpSpPr bwMode="auto">
          <a:xfrm>
            <a:off x="4324350" y="2620568"/>
            <a:ext cx="2430066" cy="1804399"/>
            <a:chOff x="4324311" y="3494040"/>
            <a:chExt cx="2429905" cy="2406151"/>
          </a:xfrm>
        </p:grpSpPr>
        <p:sp>
          <p:nvSpPr>
            <p:cNvPr id="8199" name="TextBox 12"/>
            <p:cNvSpPr txBox="1">
              <a:spLocks noChangeArrowheads="1"/>
            </p:cNvSpPr>
            <p:nvPr/>
          </p:nvSpPr>
          <p:spPr bwMode="auto">
            <a:xfrm>
              <a:off x="4720089" y="3501006"/>
              <a:ext cx="507797" cy="972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100">
                  <a:latin typeface="楷体" panose="02010609060101010101" pitchFamily="49" charset="-122"/>
                  <a:ea typeface="楷体" panose="02010609060101010101" pitchFamily="49" charset="-122"/>
                </a:rPr>
                <a:t>十位</a:t>
              </a:r>
              <a:endParaRPr lang="zh-CN" altLang="en-US" sz="21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00" name="TextBox 13"/>
            <p:cNvSpPr txBox="1">
              <a:spLocks noChangeArrowheads="1"/>
            </p:cNvSpPr>
            <p:nvPr/>
          </p:nvSpPr>
          <p:spPr bwMode="auto">
            <a:xfrm>
              <a:off x="5484792" y="3494040"/>
              <a:ext cx="507797" cy="972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100">
                  <a:latin typeface="楷体" panose="02010609060101010101" pitchFamily="49" charset="-122"/>
                  <a:ea typeface="楷体" panose="02010609060101010101" pitchFamily="49" charset="-122"/>
                </a:rPr>
                <a:t>个位</a:t>
              </a:r>
              <a:endParaRPr lang="zh-CN" altLang="en-US" sz="21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201" name="组合 14"/>
            <p:cNvGrpSpPr/>
            <p:nvPr/>
          </p:nvGrpSpPr>
          <p:grpSpPr bwMode="auto">
            <a:xfrm>
              <a:off x="4324311" y="4299562"/>
              <a:ext cx="2429905" cy="1600629"/>
              <a:chOff x="990015" y="4293060"/>
              <a:chExt cx="2429905" cy="1600629"/>
            </a:xfrm>
          </p:grpSpPr>
          <p:sp>
            <p:nvSpPr>
              <p:cNvPr id="8202" name="TextBox 15"/>
              <p:cNvSpPr txBox="1">
                <a:spLocks noChangeArrowheads="1"/>
              </p:cNvSpPr>
              <p:nvPr/>
            </p:nvSpPr>
            <p:spPr bwMode="auto">
              <a:xfrm>
                <a:off x="990015" y="4293060"/>
                <a:ext cx="2429905" cy="16006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2400">
                    <a:latin typeface="黑体" panose="02010609060101010101" pitchFamily="49" charset="-122"/>
                    <a:ea typeface="黑体" panose="02010609060101010101" pitchFamily="49" charset="-122"/>
                  </a:rPr>
                  <a:t>  5   7</a:t>
                </a:r>
                <a:endParaRPr lang="en-US" altLang="zh-CN" sz="24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eaLnBrk="1" hangingPunct="1"/>
                <a:r>
                  <a:rPr lang="en-US" altLang="zh-CN" sz="2400">
                    <a:latin typeface="黑体" panose="02010609060101010101" pitchFamily="49" charset="-122"/>
                    <a:ea typeface="黑体" panose="02010609060101010101" pitchFamily="49" charset="-122"/>
                  </a:rPr>
                  <a:t>- 4   2</a:t>
                </a:r>
                <a:endParaRPr lang="en-US" altLang="zh-CN" sz="24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eaLnBrk="1" hangingPunct="1"/>
                <a:r>
                  <a:rPr lang="en-US" altLang="zh-CN" sz="2400">
                    <a:latin typeface="黑体" panose="02010609060101010101" pitchFamily="49" charset="-122"/>
                    <a:ea typeface="黑体" panose="02010609060101010101" pitchFamily="49" charset="-122"/>
                  </a:rPr>
                  <a:t>  1   5  </a:t>
                </a:r>
                <a:endParaRPr lang="zh-CN" altLang="en-US" sz="24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990015" y="5300678"/>
                <a:ext cx="1667955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右箭头 11"/>
          <p:cNvSpPr/>
          <p:nvPr/>
        </p:nvSpPr>
        <p:spPr>
          <a:xfrm>
            <a:off x="3348038" y="3355182"/>
            <a:ext cx="864394" cy="242888"/>
          </a:xfrm>
          <a:prstGeom prst="rightArrow">
            <a:avLst/>
          </a:prstGeom>
          <a:solidFill>
            <a:srgbClr val="4E7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669131" y="627461"/>
            <a:ext cx="7992666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个位上的“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减个位上的“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，十位上的“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减十位上的“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，合成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26321" y="2085977"/>
            <a:ext cx="4447371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你知道列竖式时要注意什么吗？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26319" y="2911080"/>
            <a:ext cx="6768704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小结：列坚式计算时要注意相同数位对齐，从个位减起。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2"/>
          <p:cNvSpPr>
            <a:spLocks noChangeArrowheads="1"/>
          </p:cNvSpPr>
          <p:nvPr/>
        </p:nvSpPr>
        <p:spPr bwMode="auto">
          <a:xfrm>
            <a:off x="323851" y="315517"/>
            <a:ext cx="256224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说一说，错在哪里？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43" name="组合 3"/>
          <p:cNvGrpSpPr/>
          <p:nvPr/>
        </p:nvGrpSpPr>
        <p:grpSpPr bwMode="auto">
          <a:xfrm>
            <a:off x="8337" y="781050"/>
            <a:ext cx="9135665" cy="1988344"/>
            <a:chOff x="8312" y="1786978"/>
            <a:chExt cx="9135687" cy="2650092"/>
          </a:xfrm>
        </p:grpSpPr>
        <p:pic>
          <p:nvPicPr>
            <p:cNvPr id="10253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 r="-3613"/>
            <a:stretch>
              <a:fillRect/>
            </a:stretch>
          </p:blipFill>
          <p:spPr bwMode="auto">
            <a:xfrm>
              <a:off x="8312" y="1786978"/>
              <a:ext cx="9135687" cy="2565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圆角矩形标注 1"/>
            <p:cNvSpPr/>
            <p:nvPr/>
          </p:nvSpPr>
          <p:spPr>
            <a:xfrm>
              <a:off x="1475785" y="3320704"/>
              <a:ext cx="2664185" cy="1035416"/>
            </a:xfrm>
            <a:prstGeom prst="wedgeRoundRectCallout">
              <a:avLst>
                <a:gd name="adj1" fmla="val -62819"/>
                <a:gd name="adj2" fmla="val -28808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个位和十位对齐，十位和十位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圆角矩形标注 4"/>
            <p:cNvSpPr/>
            <p:nvPr/>
          </p:nvSpPr>
          <p:spPr>
            <a:xfrm>
              <a:off x="4860019" y="3501005"/>
              <a:ext cx="2664185" cy="936065"/>
            </a:xfrm>
            <a:prstGeom prst="wedgeRoundRectCallout">
              <a:avLst>
                <a:gd name="adj1" fmla="val 60739"/>
                <a:gd name="adj2" fmla="val -41240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计算时要算仔细哦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1044181" y="3003950"/>
            <a:ext cx="2430065" cy="1200329"/>
            <a:chOff x="1259768" y="4299562"/>
            <a:chExt cx="2429905" cy="1600053"/>
          </a:xfrm>
        </p:grpSpPr>
        <p:sp>
          <p:nvSpPr>
            <p:cNvPr id="10251" name="TextBox 7"/>
            <p:cNvSpPr txBox="1">
              <a:spLocks noChangeArrowheads="1"/>
            </p:cNvSpPr>
            <p:nvPr/>
          </p:nvSpPr>
          <p:spPr bwMode="auto">
            <a:xfrm>
              <a:off x="1259768" y="4299562"/>
              <a:ext cx="2429905" cy="1600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6   5</a:t>
              </a:r>
              <a:endPara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-     3</a:t>
              </a:r>
              <a:endPara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2  </a:t>
              </a:r>
              <a:endPara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259768" y="5307382"/>
              <a:ext cx="1667955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 bwMode="auto">
          <a:xfrm>
            <a:off x="3357563" y="3057526"/>
            <a:ext cx="2437210" cy="1200329"/>
            <a:chOff x="1259768" y="4299562"/>
            <a:chExt cx="2437638" cy="1600051"/>
          </a:xfrm>
        </p:grpSpPr>
        <p:sp>
          <p:nvSpPr>
            <p:cNvPr id="10249" name="TextBox 13"/>
            <p:cNvSpPr txBox="1">
              <a:spLocks noChangeArrowheads="1"/>
            </p:cNvSpPr>
            <p:nvPr/>
          </p:nvSpPr>
          <p:spPr bwMode="auto">
            <a:xfrm>
              <a:off x="1267501" y="4299562"/>
              <a:ext cx="2429905" cy="1600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3   4</a:t>
              </a:r>
              <a:endPara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- 1   2</a:t>
              </a:r>
              <a:endPara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2   3</a:t>
              </a:r>
              <a:endPara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259768" y="5307382"/>
              <a:ext cx="1668359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 bwMode="auto">
          <a:xfrm>
            <a:off x="5806679" y="3008712"/>
            <a:ext cx="2438400" cy="1200329"/>
            <a:chOff x="1259768" y="4299562"/>
            <a:chExt cx="2437638" cy="1600053"/>
          </a:xfrm>
        </p:grpSpPr>
        <p:sp>
          <p:nvSpPr>
            <p:cNvPr id="10247" name="TextBox 16"/>
            <p:cNvSpPr txBox="1">
              <a:spLocks noChangeArrowheads="1"/>
            </p:cNvSpPr>
            <p:nvPr/>
          </p:nvSpPr>
          <p:spPr bwMode="auto">
            <a:xfrm>
              <a:off x="1267501" y="4299562"/>
              <a:ext cx="2429905" cy="1600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7   6</a:t>
              </a:r>
              <a:endPara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+ 1   2</a:t>
              </a:r>
              <a:endPara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8   8</a:t>
              </a:r>
              <a:endPara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259768" y="5307382"/>
              <a:ext cx="1668735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3834fdbd-c87a-4d31-b277-c89bc3d3477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965</Words>
  <Application>WPS 演示</Application>
  <PresentationFormat>全屏显示(16:9)</PresentationFormat>
  <Paragraphs>173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黑体</vt:lpstr>
      <vt:lpstr>Calibri</vt:lpstr>
      <vt:lpstr>经典粗圆简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4</cp:revision>
  <dcterms:created xsi:type="dcterms:W3CDTF">2018-03-01T02:03:00Z</dcterms:created>
  <dcterms:modified xsi:type="dcterms:W3CDTF">2023-01-28T05:27:51Z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503CA6C018154558A288CA783098A0D0</vt:lpwstr>
  </property>
</Properties>
</file>