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7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2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78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AB5E679-4B4B-4AB7-A681-EF0F624E0AA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5AEC362-F8F4-4A04-96EE-42113518885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6C566-6E7A-4377-847F-2686EAD8C65F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C4F5F-CC95-4246-BA09-0DFE3C1044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B4A40-20F0-40B3-B1CD-E5750035E2E6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99430-CD11-49C2-9A59-32452B216C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13F98-473A-4EAB-A3CC-B56C711F9E5C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C7059-EC62-4158-BB4E-B8E869632323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DAA6A-D151-436E-9C6E-21BCA8E2E8F2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4BEA4-7407-41ED-BD35-C45DC24EE7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77921-D9B7-4F68-B40B-5D6F27686B40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3A2DA-7AD3-4172-A580-0C3EB765BB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D1D54-29B7-405E-ABC3-47BA75D316E5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57E5D-E836-4F18-8D57-2F42E11C09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FB72-39A6-4511-BAD7-066E8B659473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D799E-65BF-479F-AA53-266CA2B9A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71556-5247-4412-A281-CCDFC1C24154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ED894-EF23-41E7-9D0F-3453659223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97745-2C1D-4A5E-82C6-218AF3E3DEEA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CBC25-78A6-4BFA-B4D0-90AF9F243E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C5B61-330C-4359-8AEB-39D60839B8E9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5D11A-5480-4A0F-8A03-7564D93150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261513E2-CECC-4E91-8525-93E80456F632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FDA507D8-E1D7-43DB-96EA-685B88F0CC71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569841" y="1599577"/>
            <a:ext cx="5842397" cy="2411015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811545" y="1668065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292674" y="2228004"/>
            <a:ext cx="2677656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300" b="1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加与减（二）</a:t>
            </a:r>
            <a:endParaRPr lang="zh-CN" altLang="en-US" sz="3300" b="1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191470" y="2893219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638922" y="3079506"/>
            <a:ext cx="198515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4F80BD"/>
                </a:solidFill>
                <a:latin typeface="微软雅黑" panose="020B0503020204020204" pitchFamily="34" charset="-122"/>
              </a:rPr>
              <a:t>回收废品</a:t>
            </a:r>
            <a:endParaRPr lang="zh-CN" altLang="en-US" sz="3600" b="1" dirty="0">
              <a:solidFill>
                <a:srgbClr val="4F80BD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4073" y="2627710"/>
            <a:ext cx="306237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）小白兔多少岁？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976813" y="2627710"/>
            <a:ext cx="27546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）大象多少岁？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66813" y="3109914"/>
            <a:ext cx="221599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591176" y="3109914"/>
            <a:ext cx="238911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37+12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49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66802" y="3590926"/>
            <a:ext cx="213904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答：小白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360195" y="3590926"/>
            <a:ext cx="229293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答：大象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72" name="组合 8"/>
          <p:cNvGrpSpPr/>
          <p:nvPr/>
        </p:nvGrpSpPr>
        <p:grpSpPr bwMode="auto">
          <a:xfrm>
            <a:off x="1072754" y="573883"/>
            <a:ext cx="6409134" cy="1889522"/>
            <a:chOff x="1043755" y="2431169"/>
            <a:chExt cx="6408446" cy="2520129"/>
          </a:xfrm>
        </p:grpSpPr>
        <p:pic>
          <p:nvPicPr>
            <p:cNvPr id="11273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 r="-2451"/>
            <a:stretch>
              <a:fillRect/>
            </a:stretch>
          </p:blipFill>
          <p:spPr bwMode="auto">
            <a:xfrm>
              <a:off x="1043755" y="2564940"/>
              <a:ext cx="6339685" cy="2386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圆角矩形标注 10"/>
            <p:cNvSpPr/>
            <p:nvPr/>
          </p:nvSpPr>
          <p:spPr>
            <a:xfrm>
              <a:off x="1043755" y="2431169"/>
              <a:ext cx="2905138" cy="648045"/>
            </a:xfrm>
            <a:prstGeom prst="wedgeRoundRectCallout">
              <a:avLst>
                <a:gd name="adj1" fmla="val 52705"/>
                <a:gd name="adj2" fmla="val 4325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我比梅花鹿大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37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岁</a:t>
              </a:r>
              <a:r>
                <a:rPr lang="zh-CN" altLang="en-US" dirty="0">
                  <a:solidFill>
                    <a:schemeClr val="tx1"/>
                  </a:solidFill>
                </a:rPr>
                <a:t>。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圆角矩形标注 11"/>
            <p:cNvSpPr/>
            <p:nvPr/>
          </p:nvSpPr>
          <p:spPr>
            <a:xfrm>
              <a:off x="1259770" y="3244889"/>
              <a:ext cx="2109435" cy="648045"/>
            </a:xfrm>
            <a:prstGeom prst="wedgeRoundRectCallout">
              <a:avLst>
                <a:gd name="adj1" fmla="val 16844"/>
                <a:gd name="adj2" fmla="val 6891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我今年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岁。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圆角矩形标注 12"/>
            <p:cNvSpPr/>
            <p:nvPr/>
          </p:nvSpPr>
          <p:spPr>
            <a:xfrm>
              <a:off x="5580071" y="2560921"/>
              <a:ext cx="1872130" cy="1007990"/>
            </a:xfrm>
            <a:prstGeom prst="wedgeRoundRectCallout">
              <a:avLst>
                <a:gd name="adj1" fmla="val -64413"/>
                <a:gd name="adj2" fmla="val 32628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我比梅花鹿小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岁。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2"/>
          <p:cNvSpPr>
            <a:spLocks noChangeArrowheads="1"/>
          </p:cNvSpPr>
          <p:nvPr/>
        </p:nvSpPr>
        <p:spPr bwMode="auto">
          <a:xfrm>
            <a:off x="179786" y="519113"/>
            <a:ext cx="256224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笑笑折了多少颗？</a:t>
            </a:r>
            <a:endParaRPr lang="en-US" altLang="zh-CN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5292329" y="2085976"/>
            <a:ext cx="45244" cy="100013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292" name="组合 4"/>
          <p:cNvGrpSpPr/>
          <p:nvPr/>
        </p:nvGrpSpPr>
        <p:grpSpPr bwMode="auto">
          <a:xfrm>
            <a:off x="1115616" y="1168004"/>
            <a:ext cx="7188994" cy="1713309"/>
            <a:chOff x="971750" y="1772885"/>
            <a:chExt cx="7188897" cy="2284313"/>
          </a:xfrm>
        </p:grpSpPr>
        <p:pic>
          <p:nvPicPr>
            <p:cNvPr id="12306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71750" y="1772885"/>
              <a:ext cx="7188897" cy="2284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971750" y="1983938"/>
              <a:ext cx="2016140" cy="1013032"/>
            </a:xfrm>
            <a:prstGeom prst="wedgeRoundRectCallout">
              <a:avLst>
                <a:gd name="adj1" fmla="val 62453"/>
                <a:gd name="adj2" fmla="val -3299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我折了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42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颗幸运星。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标注 5"/>
            <p:cNvSpPr/>
            <p:nvPr/>
          </p:nvSpPr>
          <p:spPr>
            <a:xfrm>
              <a:off x="5868090" y="1834966"/>
              <a:ext cx="2160150" cy="1013032"/>
            </a:xfrm>
            <a:prstGeom prst="wedgeRoundRectCallout">
              <a:avLst>
                <a:gd name="adj1" fmla="val -64923"/>
                <a:gd name="adj2" fmla="val 2772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我比你多折了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颗。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31570" y="2882504"/>
            <a:ext cx="221599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42+6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48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931571" y="3565922"/>
            <a:ext cx="29084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答：笑笑折了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179785" y="2534842"/>
            <a:ext cx="3813572" cy="900113"/>
            <a:chOff x="148416" y="3685814"/>
            <a:chExt cx="3813642" cy="1199720"/>
          </a:xfrm>
        </p:grpSpPr>
        <p:pic>
          <p:nvPicPr>
            <p:cNvPr id="12300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8416" y="3686762"/>
              <a:ext cx="666358" cy="1190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301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14932" y="3695075"/>
              <a:ext cx="666358" cy="1190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302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5215" y="3685814"/>
              <a:ext cx="666358" cy="1190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303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378811" y="3685815"/>
              <a:ext cx="666358" cy="1190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304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214716" y="3772008"/>
              <a:ext cx="343330" cy="1036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305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622974" y="3772008"/>
              <a:ext cx="339084" cy="1023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组合 15"/>
          <p:cNvGrpSpPr/>
          <p:nvPr/>
        </p:nvGrpSpPr>
        <p:grpSpPr bwMode="auto">
          <a:xfrm>
            <a:off x="867967" y="3720705"/>
            <a:ext cx="1688306" cy="686990"/>
            <a:chOff x="333890" y="4876274"/>
            <a:chExt cx="1847740" cy="1000896"/>
          </a:xfrm>
        </p:grpSpPr>
        <p:pic>
          <p:nvPicPr>
            <p:cNvPr id="12298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33890" y="4876274"/>
              <a:ext cx="892365" cy="1000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299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89265" y="4876274"/>
              <a:ext cx="892365" cy="1000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507332" y="3219450"/>
            <a:ext cx="40139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endParaRPr lang="zh-CN" altLang="en-US" sz="41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"/>
          <p:cNvSpPr>
            <a:spLocks noChangeArrowheads="1"/>
          </p:cNvSpPr>
          <p:nvPr/>
        </p:nvSpPr>
        <p:spPr bwMode="auto">
          <a:xfrm>
            <a:off x="7145" y="465535"/>
            <a:ext cx="256224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给希望小学捐书。</a:t>
            </a:r>
            <a:endParaRPr lang="en-US" altLang="zh-CN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5" name="组合 3"/>
          <p:cNvGrpSpPr/>
          <p:nvPr/>
        </p:nvGrpSpPr>
        <p:grpSpPr bwMode="auto">
          <a:xfrm>
            <a:off x="159544" y="1006080"/>
            <a:ext cx="8964216" cy="1397794"/>
            <a:chOff x="160028" y="1340855"/>
            <a:chExt cx="8964305" cy="1863695"/>
          </a:xfrm>
        </p:grpSpPr>
        <p:pic>
          <p:nvPicPr>
            <p:cNvPr id="13318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60028" y="1473091"/>
              <a:ext cx="8964305" cy="1731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160028" y="1556870"/>
              <a:ext cx="1891797" cy="864060"/>
            </a:xfrm>
            <a:prstGeom prst="wedgeRoundRectCallout">
              <a:avLst>
                <a:gd name="adj1" fmla="val 58862"/>
                <a:gd name="adj2" fmla="val -16388"/>
                <a:gd name="adj3" fmla="val 16667"/>
              </a:avLst>
            </a:prstGeom>
            <a:solidFill>
              <a:schemeClr val="bg1"/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我们班捐了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47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本书。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4211975" y="1473091"/>
              <a:ext cx="2232155" cy="864060"/>
            </a:xfrm>
            <a:prstGeom prst="wedgeRoundRectCallout">
              <a:avLst>
                <a:gd name="adj1" fmla="val -58447"/>
                <a:gd name="adj2" fmla="val 32677"/>
                <a:gd name="adj3" fmla="val 16667"/>
              </a:avLst>
            </a:prstGeom>
            <a:solidFill>
              <a:schemeClr val="bg1"/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二班捐的书比我们班少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标注 5"/>
            <p:cNvSpPr/>
            <p:nvPr/>
          </p:nvSpPr>
          <p:spPr>
            <a:xfrm>
              <a:off x="6516135" y="1340855"/>
              <a:ext cx="1728120" cy="864060"/>
            </a:xfrm>
            <a:prstGeom prst="wedgeRoundRectCallout">
              <a:avLst>
                <a:gd name="adj1" fmla="val 58862"/>
                <a:gd name="adj2" fmla="val -16388"/>
                <a:gd name="adj3" fmla="val 16667"/>
              </a:avLst>
            </a:prstGeom>
            <a:solidFill>
              <a:schemeClr val="bg1"/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二班捐了多少本书？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83632" y="2950370"/>
            <a:ext cx="238911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47-12</a:t>
            </a:r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81228" y="3657600"/>
            <a:ext cx="29084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答：二班捐了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2"/>
          <p:cNvSpPr>
            <a:spLocks noChangeArrowheads="1"/>
          </p:cNvSpPr>
          <p:nvPr/>
        </p:nvSpPr>
        <p:spPr bwMode="auto">
          <a:xfrm>
            <a:off x="107158" y="1491855"/>
            <a:ext cx="644791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42+34=      34+5=      65-2=       78-60=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56-21=      40+23=     6+32=       59-4= 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1" y="627460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endParaRPr lang="en-US" altLang="zh-CN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03747" y="1599010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76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707608" y="1599010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39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834064" y="1599010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63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453438" y="1599010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03747" y="2152650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824289" y="2130029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63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834064" y="2134791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38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312945" y="2134791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7917" y="2213373"/>
            <a:ext cx="629403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同学们，今天的学习，我们又有什么收获呢？</a:t>
            </a:r>
            <a:endParaRPr lang="zh-CN" altLang="en-US" sz="24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一、谈话导入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24301" y="1008460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回收废品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2022872" y="1869283"/>
            <a:ext cx="5875734" cy="2060972"/>
            <a:chOff x="1641105" y="1802795"/>
            <a:chExt cx="5875726" cy="2748126"/>
          </a:xfrm>
        </p:grpSpPr>
        <p:sp>
          <p:nvSpPr>
            <p:cNvPr id="3079" name="矩形 2"/>
            <p:cNvSpPr>
              <a:spLocks noChangeArrowheads="1"/>
            </p:cNvSpPr>
            <p:nvPr/>
          </p:nvSpPr>
          <p:spPr bwMode="auto">
            <a:xfrm>
              <a:off x="1803495" y="1838030"/>
              <a:ext cx="5713336" cy="206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同学们，你们看这是什么？这种瓶子埋在地下好多年也不会腐烂，对环境的危害可大了，同学们说说该采取什么措施呢？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1641105" y="1802795"/>
              <a:ext cx="5792715" cy="2748126"/>
            </a:xfrm>
            <a:prstGeom prst="wedgeRoundRectCallout">
              <a:avLst>
                <a:gd name="adj1" fmla="val 54096"/>
                <a:gd name="adj2" fmla="val 24018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026" name="Picture 2" descr="http://pic.51yuansu.com/pic3/cover/02/16/53/59aeedddd3df7_610.jpg"/>
          <p:cNvPicPr>
            <a:picLocks noChangeAspect="1" noChangeArrowheads="1"/>
          </p:cNvPicPr>
          <p:nvPr/>
        </p:nvPicPr>
        <p:blipFill>
          <a:blip r:embed="rId1" cstate="email"/>
          <a:srcRect b="-3874"/>
          <a:stretch>
            <a:fillRect/>
          </a:stretch>
        </p:blipFill>
        <p:spPr bwMode="auto">
          <a:xfrm>
            <a:off x="285750" y="1869283"/>
            <a:ext cx="1054894" cy="214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5255420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6"/>
            <a:ext cx="352404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二、小组合作，自主探究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14325" y="1726406"/>
            <a:ext cx="8148638" cy="2220516"/>
            <a:chOff x="314189" y="2301091"/>
            <a:chExt cx="8148497" cy="2961732"/>
          </a:xfrm>
        </p:grpSpPr>
        <p:pic>
          <p:nvPicPr>
            <p:cNvPr id="4101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70963" y="2492935"/>
              <a:ext cx="7782804" cy="2769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圆角矩形标注 2"/>
            <p:cNvSpPr/>
            <p:nvPr/>
          </p:nvSpPr>
          <p:spPr>
            <a:xfrm>
              <a:off x="314189" y="2708950"/>
              <a:ext cx="2664185" cy="792055"/>
            </a:xfrm>
            <a:prstGeom prst="wedgeRoundRectCallout">
              <a:avLst>
                <a:gd name="adj1" fmla="val 58107"/>
                <a:gd name="adj2" fmla="val -292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我搜集了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个可乐瓶。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4888927" y="2301091"/>
              <a:ext cx="2664185" cy="839889"/>
            </a:xfrm>
            <a:prstGeom prst="wedgeRoundRectCallout">
              <a:avLst>
                <a:gd name="adj1" fmla="val -57340"/>
                <a:gd name="adj2" fmla="val 5165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我收集的比小林多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标注 8"/>
            <p:cNvSpPr/>
            <p:nvPr/>
          </p:nvSpPr>
          <p:spPr>
            <a:xfrm>
              <a:off x="6221019" y="3457934"/>
              <a:ext cx="2241667" cy="839889"/>
            </a:xfrm>
            <a:prstGeom prst="wedgeRoundRectCallout">
              <a:avLst>
                <a:gd name="adj1" fmla="val -57711"/>
                <a:gd name="adj2" fmla="val -4632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我收集的比小林少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1403747" y="1266826"/>
            <a:ext cx="394723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你能提出什么数学问题？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03750" y="2085976"/>
            <a:ext cx="6678215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小红收集了多少个塑料瓶？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小青收集了多少个可乐瓶？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756048" y="519113"/>
            <a:ext cx="256224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小红收集了多少个？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00113" y="1113235"/>
            <a:ext cx="7199710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根小棒表示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个塑料瓶，先摆出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根小棒表示小林收集的瓶子数，再摆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根就是小红收集的瓶子数，是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27724" y="2876552"/>
            <a:ext cx="1079897" cy="90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318" y="2763441"/>
            <a:ext cx="847725" cy="1135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99449" y="2876552"/>
            <a:ext cx="1079897" cy="90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365524" y="735806"/>
            <a:ext cx="8209359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用一一对应画圈的方法表示，先画出了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个圈表示小林收集的瓶子数，比小林多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个，就是比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个圈多画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个圈，画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个圈即是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83421" y="2625330"/>
            <a:ext cx="7489031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小结：求比一个数多几的数就是用加法，多了多少就加上多少。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1178720" y="681039"/>
            <a:ext cx="256224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小青收集了多少个？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47764" y="1303735"/>
            <a:ext cx="7281863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小林是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个，比小林少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个，就是比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。你能用小棒摆出小青收集的塑料瓶的个数吗？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1490663" y="2522936"/>
            <a:ext cx="5020866" cy="908447"/>
            <a:chOff x="1979820" y="3428999"/>
            <a:chExt cx="5020629" cy="1211119"/>
          </a:xfrm>
        </p:grpSpPr>
        <p:pic>
          <p:nvPicPr>
            <p:cNvPr id="8197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79820" y="3429000"/>
              <a:ext cx="1079792" cy="1211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98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65463" y="3429000"/>
              <a:ext cx="1079792" cy="1211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99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49178" y="3429000"/>
              <a:ext cx="1079792" cy="1211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00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436060" y="3429000"/>
              <a:ext cx="1079792" cy="1211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01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616718" y="3428999"/>
              <a:ext cx="383731" cy="11585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2268142" y="882254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3419" y="1707357"/>
            <a:ext cx="7272338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小结：求比一个数多几的数用加法计算，求比一个数少几的数用减法计算。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4068367" y="3433763"/>
            <a:ext cx="3239690" cy="485775"/>
            <a:chOff x="1357816" y="2449707"/>
            <a:chExt cx="3240225" cy="648045"/>
          </a:xfrm>
        </p:grpSpPr>
        <p:sp>
          <p:nvSpPr>
            <p:cNvPr id="9221" name="矩形 2"/>
            <p:cNvSpPr>
              <a:spLocks noChangeArrowheads="1"/>
            </p:cNvSpPr>
            <p:nvPr/>
          </p:nvSpPr>
          <p:spPr bwMode="auto">
            <a:xfrm>
              <a:off x="1540794" y="2512120"/>
              <a:ext cx="2339488" cy="554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</a:rPr>
                <a:t>为什么用减法呢？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1357816" y="2449707"/>
              <a:ext cx="3240225" cy="648045"/>
            </a:xfrm>
            <a:prstGeom prst="wedgeRoundRectCallout">
              <a:avLst>
                <a:gd name="adj1" fmla="val 57414"/>
                <a:gd name="adj2" fmla="val 39410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5752" y="1175149"/>
            <a:ext cx="444737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看图提出两个数学问题，并解答。</a:t>
            </a:r>
            <a:endParaRPr lang="en-US" altLang="zh-CN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007269" y="2085976"/>
            <a:ext cx="6407944" cy="1889522"/>
            <a:chOff x="1043755" y="2431169"/>
            <a:chExt cx="6408446" cy="2520129"/>
          </a:xfrm>
        </p:grpSpPr>
        <p:pic>
          <p:nvPicPr>
            <p:cNvPr id="10246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 r="-2451"/>
            <a:stretch>
              <a:fillRect/>
            </a:stretch>
          </p:blipFill>
          <p:spPr bwMode="auto">
            <a:xfrm>
              <a:off x="1043755" y="2564940"/>
              <a:ext cx="6339685" cy="2386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1043755" y="2431169"/>
              <a:ext cx="2905138" cy="648045"/>
            </a:xfrm>
            <a:prstGeom prst="wedgeRoundRectCallout">
              <a:avLst>
                <a:gd name="adj1" fmla="val 52705"/>
                <a:gd name="adj2" fmla="val 4325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我比梅花鹿大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37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岁</a:t>
              </a:r>
              <a:r>
                <a:rPr lang="zh-CN" altLang="en-US" dirty="0">
                  <a:solidFill>
                    <a:schemeClr val="tx1"/>
                  </a:solidFill>
                </a:rPr>
                <a:t>。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1259770" y="3244889"/>
              <a:ext cx="2109435" cy="648045"/>
            </a:xfrm>
            <a:prstGeom prst="wedgeRoundRectCallout">
              <a:avLst>
                <a:gd name="adj1" fmla="val 16844"/>
                <a:gd name="adj2" fmla="val 6891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我今年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岁。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标注 8"/>
            <p:cNvSpPr/>
            <p:nvPr/>
          </p:nvSpPr>
          <p:spPr>
            <a:xfrm>
              <a:off x="5580071" y="2560921"/>
              <a:ext cx="1872130" cy="1007990"/>
            </a:xfrm>
            <a:prstGeom prst="wedgeRoundRectCallout">
              <a:avLst>
                <a:gd name="adj1" fmla="val -64413"/>
                <a:gd name="adj2" fmla="val 32628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我比梅花鹿小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岁。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609645ee-9438-4bb2-842d-48411b6aced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791</Words>
  <Application>WPS 演示</Application>
  <PresentationFormat>全屏显示(16:9)</PresentationFormat>
  <Paragraphs>124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2023-01-28T05:28:54Z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A30BECC944FC476DB10DB23C8628C789</vt:lpwstr>
  </property>
</Properties>
</file>