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7" r:id="rId3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A913F4A-0527-448D-B78C-DB4FBB1342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548C957-CA12-4C95-9A37-757342D9138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29B0DE-48F5-4436-8535-959354D683EF}" type="slidenum">
              <a:rPr lang="zh-CN" altLang="en-US"/>
            </a:fld>
            <a:endParaRPr lang="zh-CN" altLang="en-US"/>
          </a:p>
        </p:txBody>
      </p:sp>
      <p:sp>
        <p:nvSpPr>
          <p:cNvPr id="5122" name="幻灯片图像占位符 50177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3" name="文本占位符 5017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778F2B4-B967-4ABE-80F4-F6F544625289}" type="slidenum">
              <a:rPr lang="zh-CN" altLang="en-US"/>
            </a:fld>
            <a:endParaRPr lang="zh-CN" altLang="en-US"/>
          </a:p>
        </p:txBody>
      </p:sp>
      <p:sp>
        <p:nvSpPr>
          <p:cNvPr id="23554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</p:spPr>
      </p:sp>
      <p:sp>
        <p:nvSpPr>
          <p:cNvPr id="23555" name="文本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37AD19A-E1C7-4297-8510-982A4FCF9388}" type="slidenum">
              <a:rPr lang="zh-CN" altLang="en-US"/>
            </a:fld>
            <a:endParaRPr lang="zh-CN" altLang="en-US"/>
          </a:p>
        </p:txBody>
      </p:sp>
      <p:sp>
        <p:nvSpPr>
          <p:cNvPr id="2560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CBBE164-EC9E-472C-938A-356FD2A0E182}" type="slidenum">
              <a:rPr lang="zh-CN" altLang="en-US"/>
            </a:fld>
            <a:endParaRPr lang="zh-CN" altLang="en-US"/>
          </a:p>
        </p:txBody>
      </p:sp>
      <p:sp>
        <p:nvSpPr>
          <p:cNvPr id="7170" name="幻灯片图像占位符 51201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文本占位符 5120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01C6B15-EC9C-4349-BD11-5F0D01AE3B64}" type="slidenum">
              <a:rPr lang="zh-CN" altLang="en-US"/>
            </a:fld>
            <a:endParaRPr lang="zh-CN" altLang="en-US"/>
          </a:p>
        </p:txBody>
      </p:sp>
      <p:sp>
        <p:nvSpPr>
          <p:cNvPr id="9218" name="幻灯片图像占位符 52225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9" name="文本占位符 5222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85F5110-63BF-4F37-B080-5D2B5D493DCA}" type="slidenum">
              <a:rPr lang="zh-CN" altLang="en-US"/>
            </a:fld>
            <a:endParaRPr lang="zh-CN" altLang="en-US"/>
          </a:p>
        </p:txBody>
      </p:sp>
      <p:sp>
        <p:nvSpPr>
          <p:cNvPr id="11266" name="幻灯片图像占位符 53249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1267" name="文本占位符 5325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3CC4587-26E2-48A9-8123-620B1B11CD41}" type="slidenum">
              <a:rPr lang="zh-CN" altLang="en-US"/>
            </a:fld>
            <a:endParaRPr lang="zh-CN" altLang="en-US"/>
          </a:p>
        </p:txBody>
      </p:sp>
      <p:sp>
        <p:nvSpPr>
          <p:cNvPr id="13314" name="幻灯片图像占位符 54273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3315" name="文本占位符 5427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D52450C-32F9-4338-9990-0F54C371F8FD}" type="slidenum">
              <a:rPr lang="zh-CN" altLang="en-US"/>
            </a:fld>
            <a:endParaRPr lang="zh-CN" altLang="en-US"/>
          </a:p>
        </p:txBody>
      </p:sp>
      <p:sp>
        <p:nvSpPr>
          <p:cNvPr id="15362" name="幻灯片图像占位符 55297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文本占位符 5529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80F6EF8-C2CD-40FD-8315-8B6FD2CEA765}" type="slidenum">
              <a:rPr lang="zh-CN" altLang="en-US"/>
            </a:fld>
            <a:endParaRPr lang="zh-CN" altLang="en-US"/>
          </a:p>
        </p:txBody>
      </p:sp>
      <p:sp>
        <p:nvSpPr>
          <p:cNvPr id="17410" name="幻灯片图像占位符 56321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1" name="文本占位符 563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A0CD211-DCB4-4252-813C-9A843F7826F2}" type="slidenum">
              <a:rPr lang="zh-CN" altLang="en-US"/>
            </a:fld>
            <a:endParaRPr lang="zh-CN" altLang="en-US"/>
          </a:p>
        </p:txBody>
      </p:sp>
      <p:sp>
        <p:nvSpPr>
          <p:cNvPr id="19458" name="幻灯片图像占位符 57345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9" name="文本占位符 573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1EAC5A9-F23A-4504-8A7C-DDE068DC877C}" type="slidenum">
              <a:rPr lang="zh-CN" altLang="en-US"/>
            </a:fld>
            <a:endParaRPr lang="zh-CN" altLang="en-US"/>
          </a:p>
        </p:txBody>
      </p:sp>
      <p:sp>
        <p:nvSpPr>
          <p:cNvPr id="21506" name="幻灯片图像占位符 58369"/>
          <p:cNvSpPr>
            <a:spLocks noRo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7" name="文本占位符 5837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16FD6-DE7E-468E-8061-A62D7C5998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9EAE0-E569-49DB-B6E7-29414DDC9E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91E31-9DAC-4351-96FF-9D420A0852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4940D-481D-4C0F-BDC9-276D28233932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065EE-3D43-4907-A16C-777731B3C0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F496D-3462-4892-B532-5EBCA30D1E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997F6-2C3C-482B-A5BC-5356310B89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88606-AAB2-474E-9125-F935A9CF37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C059D-DCBC-4A54-BE70-CA1C7A8296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AEA9E-28BE-436C-A3F5-B1ADE33343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D1D6E-1F72-4B16-A50B-988C3F1D74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0DBB133-D9C2-40B8-8B90-CD772E6C86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2700" y="3291830"/>
            <a:ext cx="427038" cy="1833563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5139" y="4911080"/>
            <a:ext cx="2390775" cy="22860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28639" y="3479949"/>
            <a:ext cx="460375" cy="1645444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147483647 h 257"/>
                <a:gd name="T4" fmla="*/ 568614024 w 40"/>
                <a:gd name="T5" fmla="*/ 2147483647 h 257"/>
                <a:gd name="T6" fmla="*/ 568614024 w 40"/>
                <a:gd name="T7" fmla="*/ 566048731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00">
                  <a:solidFill>
                    <a:srgbClr val="D9D9D9"/>
                  </a:solidFill>
                </a:rPr>
                <a:t>   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09651" y="4032399"/>
            <a:ext cx="708025" cy="771525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39"/>
          <p:cNvSpPr txBox="1">
            <a:spLocks noChangeArrowheads="1"/>
          </p:cNvSpPr>
          <p:nvPr/>
        </p:nvSpPr>
        <p:spPr bwMode="auto">
          <a:xfrm>
            <a:off x="-1588" y="1851670"/>
            <a:ext cx="9136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</a:t>
            </a:r>
            <a:r>
              <a:rPr lang="zh-CN" altLang="en-US" sz="48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数游戏</a:t>
            </a:r>
            <a:endParaRPr lang="zh-CN" altLang="en-US" sz="48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9"/>
          <p:cNvSpPr/>
          <p:nvPr/>
        </p:nvSpPr>
        <p:spPr>
          <a:xfrm>
            <a:off x="2940051" y="704850"/>
            <a:ext cx="3254375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40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数学好玩</a:t>
            </a:r>
            <a:endParaRPr lang="zh-CN" altLang="zh-CN" sz="4000" b="1" noProof="1">
              <a:solidFill>
                <a:schemeClr val="bg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大方格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2050" y="-153591"/>
            <a:ext cx="5329238" cy="530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253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253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2535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2536" name="组合 1"/>
          <p:cNvGrpSpPr/>
          <p:nvPr/>
        </p:nvGrpSpPr>
        <p:grpSpPr bwMode="auto">
          <a:xfrm>
            <a:off x="217488" y="808435"/>
            <a:ext cx="8407400" cy="583406"/>
            <a:chOff x="343" y="1273"/>
            <a:chExt cx="13240" cy="918"/>
          </a:xfrm>
        </p:grpSpPr>
        <p:sp>
          <p:nvSpPr>
            <p:cNvPr id="2253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数字迷宫。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2539" name="AutoShape 27"/>
          <p:cNvSpPr>
            <a:spLocks noChangeArrowheads="1"/>
          </p:cNvSpPr>
          <p:nvPr/>
        </p:nvSpPr>
        <p:spPr bwMode="auto">
          <a:xfrm>
            <a:off x="169864" y="1466851"/>
            <a:ext cx="2617787" cy="2489597"/>
          </a:xfrm>
          <a:prstGeom prst="wedgeRoundRectCallout">
            <a:avLst>
              <a:gd name="adj1" fmla="val -23806"/>
              <a:gd name="adj2" fmla="val 4981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按照从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的顺序走走看，遇到☆要填一个数才能通过？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5" name="矩形 59"/>
          <p:cNvSpPr>
            <a:spLocks noChangeArrowheads="1"/>
          </p:cNvSpPr>
          <p:nvPr/>
        </p:nvSpPr>
        <p:spPr bwMode="auto">
          <a:xfrm>
            <a:off x="3817938" y="1208485"/>
            <a:ext cx="4318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6096" name="矩形 68"/>
          <p:cNvSpPr>
            <a:spLocks noChangeArrowheads="1"/>
          </p:cNvSpPr>
          <p:nvPr/>
        </p:nvSpPr>
        <p:spPr bwMode="auto">
          <a:xfrm>
            <a:off x="6140450" y="1215628"/>
            <a:ext cx="431800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6097" name="矩形 76"/>
          <p:cNvSpPr>
            <a:spLocks noChangeArrowheads="1"/>
          </p:cNvSpPr>
          <p:nvPr/>
        </p:nvSpPr>
        <p:spPr bwMode="auto">
          <a:xfrm>
            <a:off x="6594475" y="2596753"/>
            <a:ext cx="433388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6098" name="矩形 118"/>
          <p:cNvSpPr>
            <a:spLocks noChangeArrowheads="1"/>
          </p:cNvSpPr>
          <p:nvPr/>
        </p:nvSpPr>
        <p:spPr bwMode="auto">
          <a:xfrm>
            <a:off x="5678488" y="3524250"/>
            <a:ext cx="4318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6099" name="矩形 121"/>
          <p:cNvSpPr>
            <a:spLocks noChangeArrowheads="1"/>
          </p:cNvSpPr>
          <p:nvPr/>
        </p:nvSpPr>
        <p:spPr bwMode="auto">
          <a:xfrm>
            <a:off x="3817938" y="3062288"/>
            <a:ext cx="431800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cxnSp>
        <p:nvCxnSpPr>
          <p:cNvPr id="123" name="直接箭头连接符 122"/>
          <p:cNvCxnSpPr/>
          <p:nvPr/>
        </p:nvCxnSpPr>
        <p:spPr>
          <a:xfrm>
            <a:off x="3395664" y="3157538"/>
            <a:ext cx="1189037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箭头连接符 123"/>
          <p:cNvCxnSpPr/>
          <p:nvPr/>
        </p:nvCxnSpPr>
        <p:spPr>
          <a:xfrm flipV="1">
            <a:off x="4505325" y="2775348"/>
            <a:ext cx="0" cy="377428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箭头连接符 124"/>
          <p:cNvCxnSpPr/>
          <p:nvPr/>
        </p:nvCxnSpPr>
        <p:spPr>
          <a:xfrm rot="16200000" flipV="1">
            <a:off x="4286251" y="2547937"/>
            <a:ext cx="0" cy="504825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箭头连接符 125"/>
          <p:cNvCxnSpPr/>
          <p:nvPr/>
        </p:nvCxnSpPr>
        <p:spPr>
          <a:xfrm flipV="1">
            <a:off x="4033838" y="2421731"/>
            <a:ext cx="0" cy="377429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/>
          <p:cNvSpPr txBox="1">
            <a:spLocks noChangeArrowheads="1"/>
          </p:cNvSpPr>
          <p:nvPr/>
        </p:nvSpPr>
        <p:spPr bwMode="auto">
          <a:xfrm>
            <a:off x="3817938" y="3071813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</a:rPr>
              <a:t>56</a:t>
            </a:r>
            <a:endParaRPr lang="en-US" altLang="zh-CN" sz="2000">
              <a:solidFill>
                <a:srgbClr val="FF0000"/>
              </a:solidFill>
            </a:endParaRPr>
          </a:p>
        </p:txBody>
      </p:sp>
      <p:cxnSp>
        <p:nvCxnSpPr>
          <p:cNvPr id="128" name="直接箭头连接符 127"/>
          <p:cNvCxnSpPr/>
          <p:nvPr/>
        </p:nvCxnSpPr>
        <p:spPr>
          <a:xfrm rot="16200000" flipV="1">
            <a:off x="3782219" y="2207022"/>
            <a:ext cx="0" cy="503238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箭头连接符 128"/>
          <p:cNvCxnSpPr/>
          <p:nvPr/>
        </p:nvCxnSpPr>
        <p:spPr>
          <a:xfrm flipH="1" flipV="1">
            <a:off x="3589338" y="1757363"/>
            <a:ext cx="0" cy="664369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箭头连接符 129"/>
          <p:cNvCxnSpPr/>
          <p:nvPr/>
        </p:nvCxnSpPr>
        <p:spPr>
          <a:xfrm>
            <a:off x="3581400" y="1757363"/>
            <a:ext cx="941388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30"/>
          <p:cNvCxnSpPr/>
          <p:nvPr/>
        </p:nvCxnSpPr>
        <p:spPr>
          <a:xfrm>
            <a:off x="4495800" y="1747837"/>
            <a:ext cx="0" cy="671513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箭头连接符 131"/>
          <p:cNvCxnSpPr/>
          <p:nvPr/>
        </p:nvCxnSpPr>
        <p:spPr>
          <a:xfrm>
            <a:off x="4522788" y="2421731"/>
            <a:ext cx="914400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箭头连接符 132"/>
          <p:cNvCxnSpPr/>
          <p:nvPr/>
        </p:nvCxnSpPr>
        <p:spPr>
          <a:xfrm flipH="1">
            <a:off x="5410200" y="2421732"/>
            <a:ext cx="0" cy="764381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箭头连接符 133"/>
          <p:cNvCxnSpPr/>
          <p:nvPr/>
        </p:nvCxnSpPr>
        <p:spPr>
          <a:xfrm rot="16200000" flipV="1">
            <a:off x="5157788" y="2933700"/>
            <a:ext cx="0" cy="504825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34"/>
          <p:cNvCxnSpPr/>
          <p:nvPr/>
        </p:nvCxnSpPr>
        <p:spPr>
          <a:xfrm flipH="1">
            <a:off x="4979988" y="3198019"/>
            <a:ext cx="0" cy="325041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箭头连接符 135"/>
          <p:cNvCxnSpPr/>
          <p:nvPr/>
        </p:nvCxnSpPr>
        <p:spPr>
          <a:xfrm>
            <a:off x="4949826" y="3500438"/>
            <a:ext cx="1439863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箭头连接符 136"/>
          <p:cNvCxnSpPr/>
          <p:nvPr/>
        </p:nvCxnSpPr>
        <p:spPr>
          <a:xfrm flipV="1">
            <a:off x="6348413" y="2800350"/>
            <a:ext cx="0" cy="675085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箭头连接符 137"/>
          <p:cNvCxnSpPr/>
          <p:nvPr/>
        </p:nvCxnSpPr>
        <p:spPr>
          <a:xfrm rot="16200000" flipV="1">
            <a:off x="6041232" y="2552304"/>
            <a:ext cx="0" cy="503237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箭头连接符 138"/>
          <p:cNvCxnSpPr/>
          <p:nvPr/>
        </p:nvCxnSpPr>
        <p:spPr>
          <a:xfrm flipV="1">
            <a:off x="5872163" y="2126457"/>
            <a:ext cx="0" cy="675085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箭头连接符 139"/>
          <p:cNvCxnSpPr/>
          <p:nvPr/>
        </p:nvCxnSpPr>
        <p:spPr>
          <a:xfrm flipH="1">
            <a:off x="5399089" y="2126456"/>
            <a:ext cx="473075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/>
          <p:cNvCxnSpPr/>
          <p:nvPr/>
        </p:nvCxnSpPr>
        <p:spPr>
          <a:xfrm flipV="1">
            <a:off x="5399088" y="1414463"/>
            <a:ext cx="0" cy="70366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箭头连接符 141"/>
          <p:cNvCxnSpPr/>
          <p:nvPr/>
        </p:nvCxnSpPr>
        <p:spPr>
          <a:xfrm flipH="1">
            <a:off x="4065588" y="1414463"/>
            <a:ext cx="1344612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箭头连接符 142"/>
          <p:cNvCxnSpPr/>
          <p:nvPr/>
        </p:nvCxnSpPr>
        <p:spPr>
          <a:xfrm flipV="1">
            <a:off x="4033838" y="1037035"/>
            <a:ext cx="0" cy="377428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箭头连接符 143"/>
          <p:cNvCxnSpPr/>
          <p:nvPr/>
        </p:nvCxnSpPr>
        <p:spPr>
          <a:xfrm flipV="1">
            <a:off x="4033838" y="710804"/>
            <a:ext cx="0" cy="378619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/>
          <p:nvPr/>
        </p:nvCxnSpPr>
        <p:spPr>
          <a:xfrm>
            <a:off x="4033838" y="710804"/>
            <a:ext cx="461962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/>
          <p:nvPr/>
        </p:nvCxnSpPr>
        <p:spPr>
          <a:xfrm>
            <a:off x="4506913" y="1067991"/>
            <a:ext cx="1798637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146"/>
          <p:cNvSpPr txBox="1">
            <a:spLocks noChangeArrowheads="1"/>
          </p:cNvSpPr>
          <p:nvPr/>
        </p:nvSpPr>
        <p:spPr bwMode="auto">
          <a:xfrm>
            <a:off x="6137276" y="1196578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</a:rPr>
              <a:t>91</a:t>
            </a:r>
            <a:endParaRPr lang="en-US" altLang="zh-CN" sz="2000">
              <a:solidFill>
                <a:srgbClr val="FF0000"/>
              </a:solidFill>
            </a:endParaRPr>
          </a:p>
        </p:txBody>
      </p:sp>
      <p:cxnSp>
        <p:nvCxnSpPr>
          <p:cNvPr id="148" name="直接箭头连接符 147"/>
          <p:cNvCxnSpPr/>
          <p:nvPr/>
        </p:nvCxnSpPr>
        <p:spPr>
          <a:xfrm>
            <a:off x="6338888" y="1071562"/>
            <a:ext cx="0" cy="1052513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箭头连接符 148"/>
          <p:cNvCxnSpPr/>
          <p:nvPr/>
        </p:nvCxnSpPr>
        <p:spPr>
          <a:xfrm>
            <a:off x="6338888" y="2107406"/>
            <a:ext cx="461962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文本框 119"/>
          <p:cNvSpPr txBox="1">
            <a:spLocks noChangeArrowheads="1"/>
          </p:cNvSpPr>
          <p:nvPr/>
        </p:nvSpPr>
        <p:spPr bwMode="auto">
          <a:xfrm>
            <a:off x="6594475" y="2613422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</a:rPr>
              <a:t>95</a:t>
            </a:r>
            <a:endParaRPr lang="en-US" altLang="zh-CN" sz="2000">
              <a:solidFill>
                <a:srgbClr val="FF0000"/>
              </a:solidFill>
            </a:endParaRPr>
          </a:p>
        </p:txBody>
      </p:sp>
      <p:cxnSp>
        <p:nvCxnSpPr>
          <p:cNvPr id="150" name="直接箭头连接符 149"/>
          <p:cNvCxnSpPr/>
          <p:nvPr/>
        </p:nvCxnSpPr>
        <p:spPr>
          <a:xfrm flipV="1">
            <a:off x="6800850" y="1766888"/>
            <a:ext cx="0" cy="32266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箭头连接符 151"/>
          <p:cNvCxnSpPr/>
          <p:nvPr/>
        </p:nvCxnSpPr>
        <p:spPr>
          <a:xfrm>
            <a:off x="4495800" y="732235"/>
            <a:ext cx="0" cy="34409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箭头连接符 152"/>
          <p:cNvCxnSpPr/>
          <p:nvPr/>
        </p:nvCxnSpPr>
        <p:spPr>
          <a:xfrm>
            <a:off x="6800851" y="1747837"/>
            <a:ext cx="460375" cy="0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箭头连接符 153"/>
          <p:cNvCxnSpPr/>
          <p:nvPr/>
        </p:nvCxnSpPr>
        <p:spPr>
          <a:xfrm flipV="1">
            <a:off x="7261225" y="544116"/>
            <a:ext cx="0" cy="1215628"/>
          </a:xfrm>
          <a:prstGeom prst="straightConnector1">
            <a:avLst/>
          </a:prstGeom>
          <a:ln w="28575" cmpd="sng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3810001" y="1208485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</a:rPr>
              <a:t>84</a:t>
            </a:r>
            <a:endParaRPr lang="en-US" altLang="zh-CN" sz="2000">
              <a:solidFill>
                <a:srgbClr val="FF0000"/>
              </a:solidFill>
            </a:endParaRP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5664200" y="3557588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</a:rPr>
              <a:t>75</a:t>
            </a:r>
            <a:endParaRPr lang="en-US" altLang="zh-CN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096" grpId="0" bldLvl="0"/>
      <p:bldP spid="46097" grpId="0"/>
      <p:bldP spid="46098" grpId="0" bldLvl="0"/>
      <p:bldP spid="46099" grpId="0" bldLvl="0"/>
      <p:bldP spid="127" grpId="0"/>
      <p:bldP spid="147" grpId="0"/>
      <p:bldP spid="120" grpId="0"/>
      <p:bldP spid="59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78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457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458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三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4582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拓展练习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4583" name="组合 1"/>
          <p:cNvGrpSpPr/>
          <p:nvPr/>
        </p:nvGrpSpPr>
        <p:grpSpPr bwMode="auto">
          <a:xfrm>
            <a:off x="217488" y="808435"/>
            <a:ext cx="8407400" cy="583406"/>
            <a:chOff x="343" y="1273"/>
            <a:chExt cx="13240" cy="918"/>
          </a:xfrm>
        </p:grpSpPr>
        <p:sp>
          <p:nvSpPr>
            <p:cNvPr id="2458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九宫图。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48141" name="表格 48140"/>
          <p:cNvGraphicFramePr/>
          <p:nvPr/>
        </p:nvGraphicFramePr>
        <p:xfrm>
          <a:off x="4905375" y="1566863"/>
          <a:ext cx="2700338" cy="2699148"/>
        </p:xfrm>
        <a:graphic>
          <a:graphicData uri="http://schemas.openxmlformats.org/drawingml/2006/table">
            <a:tbl>
              <a:tblPr/>
              <a:tblGrid>
                <a:gridCol w="900113"/>
                <a:gridCol w="900112"/>
                <a:gridCol w="900113"/>
              </a:tblGrid>
              <a:tr h="900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9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>
                        <a:spcBef>
                          <a:spcPct val="0"/>
                        </a:spcBef>
                        <a:buNone/>
                      </a:pPr>
                      <a:endParaRPr lang="zh-CN" altLang="en-US" sz="1300" dirty="0">
                        <a:solidFill>
                          <a:srgbClr val="000000"/>
                        </a:solidFill>
                      </a:endParaRPr>
                    </a:p>
                  </a:txBody>
                  <a:tcPr marL="91451" marR="91451" marT="34280" marB="34280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4" name="AutoShape 27"/>
          <p:cNvSpPr>
            <a:spLocks noChangeArrowheads="1"/>
          </p:cNvSpPr>
          <p:nvPr/>
        </p:nvSpPr>
        <p:spPr bwMode="auto">
          <a:xfrm>
            <a:off x="422276" y="1391842"/>
            <a:ext cx="3890963" cy="3374231"/>
          </a:xfrm>
          <a:prstGeom prst="wedgeRoundRectCallout">
            <a:avLst>
              <a:gd name="adj1" fmla="val -23806"/>
              <a:gd name="adj2" fmla="val 4981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闯关规则：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1～9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个数填到下面的方格中，使纵横及对角线上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数之和都为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056313" y="2639617"/>
            <a:ext cx="398462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5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56313" y="1739504"/>
            <a:ext cx="398462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1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56313" y="3546873"/>
            <a:ext cx="398462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9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985001" y="3546873"/>
            <a:ext cx="398463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103813" y="1739504"/>
            <a:ext cx="398462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8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103813" y="3546873"/>
            <a:ext cx="398462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4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985001" y="1739504"/>
            <a:ext cx="398463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6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985001" y="2639617"/>
            <a:ext cx="398463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7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103813" y="2639617"/>
            <a:ext cx="398462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614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4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6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49" name="文本框 62"/>
            <p:cNvSpPr txBox="1">
              <a:spLocks noChangeArrowheads="1"/>
            </p:cNvSpPr>
            <p:nvPr/>
          </p:nvSpPr>
          <p:spPr bwMode="auto">
            <a:xfrm>
              <a:off x="6310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情境导入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6150" name="组合 8"/>
          <p:cNvGrpSpPr/>
          <p:nvPr/>
        </p:nvGrpSpPr>
        <p:grpSpPr bwMode="auto">
          <a:xfrm>
            <a:off x="403226" y="934641"/>
            <a:ext cx="6126163" cy="3067050"/>
            <a:chOff x="635" y="1473"/>
            <a:chExt cx="9647" cy="4830"/>
          </a:xfrm>
        </p:grpSpPr>
        <p:pic>
          <p:nvPicPr>
            <p:cNvPr id="6151" name="图片 4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5" y="1473"/>
              <a:ext cx="2060" cy="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AutoShape 27"/>
            <p:cNvSpPr>
              <a:spLocks noChangeArrowheads="1"/>
            </p:cNvSpPr>
            <p:nvPr/>
          </p:nvSpPr>
          <p:spPr bwMode="auto">
            <a:xfrm flipH="1">
              <a:off x="2867" y="1618"/>
              <a:ext cx="7415" cy="969"/>
            </a:xfrm>
            <a:prstGeom prst="wedgeRoundRectCallout">
              <a:avLst>
                <a:gd name="adj1" fmla="val 56093"/>
                <a:gd name="adj2" fmla="val 990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同学们知道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数独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吗？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2762250" y="2089548"/>
            <a:ext cx="5691188" cy="2125265"/>
            <a:chOff x="3873" y="3656"/>
            <a:chExt cx="8963" cy="3347"/>
          </a:xfrm>
        </p:grpSpPr>
        <p:pic>
          <p:nvPicPr>
            <p:cNvPr id="6154" name="图片 10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409" y="3656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AutoShape 27"/>
            <p:cNvSpPr>
              <a:spLocks noChangeArrowheads="1"/>
            </p:cNvSpPr>
            <p:nvPr/>
          </p:nvSpPr>
          <p:spPr bwMode="auto">
            <a:xfrm flipH="1">
              <a:off x="3873" y="4032"/>
              <a:ext cx="6902" cy="2637"/>
            </a:xfrm>
            <a:prstGeom prst="wedgeRoundRectCallout">
              <a:avLst>
                <a:gd name="adj1" fmla="val -59491"/>
                <a:gd name="adj2" fmla="val 631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数独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是一种填字游戏，是著名的数学家欧拉发明的。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901" name="AutoShape 27"/>
          <p:cNvSpPr>
            <a:spLocks noChangeArrowheads="1"/>
          </p:cNvSpPr>
          <p:nvPr/>
        </p:nvSpPr>
        <p:spPr bwMode="auto">
          <a:xfrm flipH="1">
            <a:off x="1820864" y="1027510"/>
            <a:ext cx="5964237" cy="615553"/>
          </a:xfrm>
          <a:prstGeom prst="wedgeRoundRectCallout">
            <a:avLst>
              <a:gd name="adj1" fmla="val 56093"/>
              <a:gd name="adj2" fmla="val 99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今天我们也来玩一玩填字游戏？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圆角矩形 8"/>
          <p:cNvSpPr>
            <a:spLocks noChangeArrowheads="1"/>
          </p:cNvSpPr>
          <p:nvPr/>
        </p:nvSpPr>
        <p:spPr bwMode="auto">
          <a:xfrm>
            <a:off x="390526" y="1614488"/>
            <a:ext cx="8385175" cy="303252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193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819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8198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8199" name="组合 1"/>
          <p:cNvGrpSpPr/>
          <p:nvPr/>
        </p:nvGrpSpPr>
        <p:grpSpPr bwMode="auto">
          <a:xfrm>
            <a:off x="217488" y="808435"/>
            <a:ext cx="8407400" cy="583406"/>
            <a:chOff x="343" y="1273"/>
            <a:chExt cx="13240" cy="920"/>
          </a:xfrm>
        </p:grpSpPr>
        <p:sp>
          <p:nvSpPr>
            <p:cNvPr id="820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合作闯关。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8202" name="Picture 2" descr="D:\我的文档\北一数大课堂正文(学用）\LC79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2376" y="2072879"/>
            <a:ext cx="2170113" cy="218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3"/>
          <p:cNvSpPr txBox="1">
            <a:spLocks noChangeArrowheads="1"/>
          </p:cNvSpPr>
          <p:nvPr/>
        </p:nvSpPr>
        <p:spPr bwMode="auto">
          <a:xfrm>
            <a:off x="508001" y="1939529"/>
            <a:ext cx="5718175" cy="245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每个空格中只能填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中的一个。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每一横行、每一竖行的数字不能重复。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2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024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0246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47" name="组合 1"/>
          <p:cNvGrpSpPr/>
          <p:nvPr/>
        </p:nvGrpSpPr>
        <p:grpSpPr bwMode="auto">
          <a:xfrm>
            <a:off x="217488" y="808435"/>
            <a:ext cx="8407400" cy="583406"/>
            <a:chOff x="343" y="1273"/>
            <a:chExt cx="13240" cy="920"/>
          </a:xfrm>
        </p:grpSpPr>
        <p:sp>
          <p:nvSpPr>
            <p:cNvPr id="1024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你能看懂游戏规则吗？说一说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658814" y="1390650"/>
            <a:ext cx="6027737" cy="2122885"/>
            <a:chOff x="1038" y="2070"/>
            <a:chExt cx="9492" cy="3344"/>
          </a:xfrm>
        </p:grpSpPr>
        <p:grpSp>
          <p:nvGrpSpPr>
            <p:cNvPr id="10251" name="组合 11"/>
            <p:cNvGrpSpPr/>
            <p:nvPr/>
          </p:nvGrpSpPr>
          <p:grpSpPr bwMode="auto">
            <a:xfrm>
              <a:off x="1038" y="2070"/>
              <a:ext cx="1430" cy="3345"/>
              <a:chOff x="915" y="2376"/>
              <a:chExt cx="1428" cy="3346"/>
            </a:xfrm>
          </p:grpSpPr>
          <p:pic>
            <p:nvPicPr>
              <p:cNvPr id="10252" name="图片 10" descr="人物(1)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915" y="2376"/>
                <a:ext cx="1428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53" name="图片 1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 l="28000"/>
              <a:stretch>
                <a:fillRect/>
              </a:stretch>
            </p:blipFill>
            <p:spPr bwMode="auto">
              <a:xfrm>
                <a:off x="915" y="4375"/>
                <a:ext cx="324" cy="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54" name="图片 10" descr="人物(1)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915" y="4178"/>
                <a:ext cx="264" cy="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255" name="AutoShape 27"/>
            <p:cNvSpPr>
              <a:spLocks noChangeArrowheads="1"/>
            </p:cNvSpPr>
            <p:nvPr/>
          </p:nvSpPr>
          <p:spPr bwMode="auto">
            <a:xfrm>
              <a:off x="2795" y="2355"/>
              <a:ext cx="7735" cy="1128"/>
            </a:xfrm>
            <a:prstGeom prst="wedgeRoundRectCallout">
              <a:avLst>
                <a:gd name="adj1" fmla="val -53736"/>
                <a:gd name="adj2" fmla="val 35741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空格里能填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、填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、填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2762250" y="2582466"/>
            <a:ext cx="5876925" cy="2126456"/>
            <a:chOff x="4230" y="4068"/>
            <a:chExt cx="9256" cy="3346"/>
          </a:xfrm>
        </p:grpSpPr>
        <p:pic>
          <p:nvPicPr>
            <p:cNvPr id="10257" name="图片 8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456" y="4068"/>
              <a:ext cx="2030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8" name="AutoShape 27"/>
            <p:cNvSpPr>
              <a:spLocks noChangeArrowheads="1"/>
            </p:cNvSpPr>
            <p:nvPr/>
          </p:nvSpPr>
          <p:spPr bwMode="auto">
            <a:xfrm flipH="1">
              <a:off x="4230" y="4143"/>
              <a:ext cx="6903" cy="1962"/>
            </a:xfrm>
            <a:prstGeom prst="wedgeRoundRectCallout">
              <a:avLst>
                <a:gd name="adj1" fmla="val -59491"/>
                <a:gd name="adj2" fmla="val 631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每一横行，每一竖行的数字不能重复。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0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229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2294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2" name="Picture 2" descr="D:\我的文档\北一数大课堂正文(学用）\LC79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6150" y="1766888"/>
            <a:ext cx="2757488" cy="27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五角星 9"/>
          <p:cNvSpPr/>
          <p:nvPr/>
        </p:nvSpPr>
        <p:spPr bwMode="auto">
          <a:xfrm>
            <a:off x="3676650" y="3725466"/>
            <a:ext cx="592138" cy="59055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520825" y="794147"/>
            <a:ext cx="7310438" cy="2105660"/>
            <a:chOff x="2396" y="1250"/>
            <a:chExt cx="11511" cy="3315"/>
          </a:xfrm>
        </p:grpSpPr>
        <p:pic>
          <p:nvPicPr>
            <p:cNvPr id="12298" name="图片 17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149" y="1250"/>
              <a:ext cx="1758" cy="3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9" name="AutoShape 27"/>
            <p:cNvSpPr>
              <a:spLocks noChangeArrowheads="1"/>
            </p:cNvSpPr>
            <p:nvPr/>
          </p:nvSpPr>
          <p:spPr bwMode="auto">
            <a:xfrm flipH="1">
              <a:off x="2396" y="1360"/>
              <a:ext cx="9376" cy="1019"/>
            </a:xfrm>
            <a:prstGeom prst="wedgeRoundRectCallout">
              <a:avLst>
                <a:gd name="adj1" fmla="val -56440"/>
                <a:gd name="adj2" fmla="val -554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一横行有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个空格，怎么填呀？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4289" y="1768078"/>
            <a:ext cx="3260725" cy="2700338"/>
            <a:chOff x="800" y="2070"/>
            <a:chExt cx="5133" cy="4253"/>
          </a:xfrm>
        </p:grpSpPr>
        <p:grpSp>
          <p:nvGrpSpPr>
            <p:cNvPr id="12301" name="组合 11"/>
            <p:cNvGrpSpPr/>
            <p:nvPr/>
          </p:nvGrpSpPr>
          <p:grpSpPr bwMode="auto">
            <a:xfrm>
              <a:off x="800" y="2070"/>
              <a:ext cx="1430" cy="3346"/>
              <a:chOff x="677" y="2376"/>
              <a:chExt cx="1428" cy="3347"/>
            </a:xfrm>
          </p:grpSpPr>
          <p:pic>
            <p:nvPicPr>
              <p:cNvPr id="12302" name="图片 10" descr="人物(1)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flipH="1">
                <a:off x="677" y="2376"/>
                <a:ext cx="1428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3" name="图片 10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 l="28000"/>
              <a:stretch>
                <a:fillRect/>
              </a:stretch>
            </p:blipFill>
            <p:spPr bwMode="auto">
              <a:xfrm>
                <a:off x="677" y="4375"/>
                <a:ext cx="324" cy="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4" name="图片 10" descr="人物(1)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677" y="4178"/>
                <a:ext cx="264" cy="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305" name="AutoShape 27"/>
            <p:cNvSpPr>
              <a:spLocks noChangeArrowheads="1"/>
            </p:cNvSpPr>
            <p:nvPr/>
          </p:nvSpPr>
          <p:spPr bwMode="auto">
            <a:xfrm>
              <a:off x="2439" y="2235"/>
              <a:ext cx="3494" cy="4088"/>
            </a:xfrm>
            <a:prstGeom prst="wedgeRoundRectCallout">
              <a:avLst>
                <a:gd name="adj1" fmla="val -61102"/>
                <a:gd name="adj2" fmla="val -23843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0" hangingPunct="0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可以从第三横行开始做，只有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个空格。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38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433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4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4342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4343" name="Picture 2" descr="D:\我的文档\北一数大课堂正文(学用）\LC79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6150" y="1766888"/>
            <a:ext cx="2757488" cy="27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五角星 9"/>
          <p:cNvSpPr/>
          <p:nvPr/>
        </p:nvSpPr>
        <p:spPr bwMode="auto">
          <a:xfrm>
            <a:off x="3676650" y="3725466"/>
            <a:ext cx="592138" cy="59055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319089" y="858441"/>
            <a:ext cx="8543925" cy="2352675"/>
            <a:chOff x="502" y="1352"/>
            <a:chExt cx="13455" cy="3705"/>
          </a:xfrm>
        </p:grpSpPr>
        <p:grpSp>
          <p:nvGrpSpPr>
            <p:cNvPr id="14346" name="组合 21"/>
            <p:cNvGrpSpPr/>
            <p:nvPr/>
          </p:nvGrpSpPr>
          <p:grpSpPr bwMode="auto">
            <a:xfrm>
              <a:off x="502" y="1711"/>
              <a:ext cx="1706" cy="3346"/>
              <a:chOff x="4252" y="3875"/>
              <a:chExt cx="1706" cy="3346"/>
            </a:xfrm>
          </p:grpSpPr>
          <p:pic>
            <p:nvPicPr>
              <p:cNvPr id="14347" name="图片 8" descr="人物(1)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flipH="1">
                <a:off x="4252" y="3875"/>
                <a:ext cx="1707" cy="3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8" name="图片 8" descr="人物(1)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437" y="5977"/>
                <a:ext cx="2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4349" name="AutoShape 27"/>
            <p:cNvSpPr>
              <a:spLocks noChangeArrowheads="1"/>
            </p:cNvSpPr>
            <p:nvPr/>
          </p:nvSpPr>
          <p:spPr bwMode="auto">
            <a:xfrm>
              <a:off x="2209" y="1352"/>
              <a:ext cx="11748" cy="1017"/>
            </a:xfrm>
            <a:prstGeom prst="wedgeRoundRectCallout">
              <a:avLst>
                <a:gd name="adj1" fmla="val -54120"/>
                <a:gd name="adj2" fmla="val 3822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每个数字只能出现一次，这个空格填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3803650" y="3725467"/>
            <a:ext cx="338138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2000" name="AutoShape 27"/>
          <p:cNvSpPr>
            <a:spLocks noChangeArrowheads="1"/>
          </p:cNvSpPr>
          <p:nvPr/>
        </p:nvSpPr>
        <p:spPr bwMode="auto">
          <a:xfrm>
            <a:off x="1403350" y="858441"/>
            <a:ext cx="5094288" cy="647700"/>
          </a:xfrm>
          <a:prstGeom prst="wedgeRoundRectCallout">
            <a:avLst>
              <a:gd name="adj1" fmla="val -54120"/>
              <a:gd name="adj2" fmla="val 3822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接着可以看第一竖行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3803650" y="2803923"/>
            <a:ext cx="338138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738688" y="2020492"/>
            <a:ext cx="336550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646738" y="2020492"/>
            <a:ext cx="336550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646738" y="2803923"/>
            <a:ext cx="336550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6327776" y="2487217"/>
            <a:ext cx="2519363" cy="1974056"/>
            <a:chOff x="-15" y="3900"/>
            <a:chExt cx="3967" cy="3108"/>
          </a:xfrm>
        </p:grpSpPr>
        <p:pic>
          <p:nvPicPr>
            <p:cNvPr id="14357" name="图片 13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200" y="5040"/>
              <a:ext cx="165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8" name="AutoShape 27"/>
            <p:cNvSpPr>
              <a:spLocks noChangeArrowheads="1"/>
            </p:cNvSpPr>
            <p:nvPr/>
          </p:nvSpPr>
          <p:spPr bwMode="auto">
            <a:xfrm flipH="1">
              <a:off x="-15" y="3900"/>
              <a:ext cx="3967" cy="969"/>
            </a:xfrm>
            <a:prstGeom prst="wedgeRoundRectCallout">
              <a:avLst>
                <a:gd name="adj1" fmla="val 5931"/>
                <a:gd name="adj2" fmla="val 7884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你填对了嘛？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2008" name="图片 8" descr="人物(1)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9088" y="1085850"/>
            <a:ext cx="1084262" cy="212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2000" grpId="0" bldLvl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6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638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6390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6391" name="Picture 2" descr="D:\我的文档\北一数大课堂正文(学用）\LC79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6150" y="1766888"/>
            <a:ext cx="2757488" cy="27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3" descr="人物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189" y="794148"/>
            <a:ext cx="1152525" cy="178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8" name="AutoShape 27"/>
          <p:cNvSpPr>
            <a:spLocks noChangeArrowheads="1"/>
          </p:cNvSpPr>
          <p:nvPr/>
        </p:nvSpPr>
        <p:spPr bwMode="auto">
          <a:xfrm>
            <a:off x="2024064" y="794148"/>
            <a:ext cx="6015037" cy="645319"/>
          </a:xfrm>
          <a:prstGeom prst="wedgeRoundRectCallout">
            <a:avLst>
              <a:gd name="adj1" fmla="val -54120"/>
              <a:gd name="adj2" fmla="val 3822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还可以先看第二竖行。试一试！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03650" y="3725467"/>
            <a:ext cx="338138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03650" y="2803923"/>
            <a:ext cx="338138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738688" y="2020492"/>
            <a:ext cx="336550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646738" y="2020492"/>
            <a:ext cx="336550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646738" y="2803923"/>
            <a:ext cx="336550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bldLvl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4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1843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3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18438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8439" name="组合 1"/>
          <p:cNvGrpSpPr/>
          <p:nvPr/>
        </p:nvGrpSpPr>
        <p:grpSpPr bwMode="auto">
          <a:xfrm>
            <a:off x="217488" y="808435"/>
            <a:ext cx="8407400" cy="582215"/>
            <a:chOff x="343" y="1273"/>
            <a:chExt cx="13240" cy="918"/>
          </a:xfrm>
        </p:grpSpPr>
        <p:sp>
          <p:nvSpPr>
            <p:cNvPr id="1844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更上一层。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8442" name="Picture 2" descr="D:\我的文档\北一数大课堂正文(学用）\LC82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6450" y="808435"/>
            <a:ext cx="3860800" cy="397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31"/>
          <p:cNvGrpSpPr/>
          <p:nvPr/>
        </p:nvGrpSpPr>
        <p:grpSpPr bwMode="auto">
          <a:xfrm flipH="1">
            <a:off x="214314" y="1481138"/>
            <a:ext cx="4194175" cy="3182541"/>
            <a:chOff x="-2511" y="3898"/>
            <a:chExt cx="6606" cy="5014"/>
          </a:xfrm>
        </p:grpSpPr>
        <p:pic>
          <p:nvPicPr>
            <p:cNvPr id="18444" name="图片 1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438" y="6944"/>
              <a:ext cx="165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AutoShape 27"/>
            <p:cNvSpPr>
              <a:spLocks noChangeArrowheads="1"/>
            </p:cNvSpPr>
            <p:nvPr/>
          </p:nvSpPr>
          <p:spPr bwMode="auto">
            <a:xfrm flipH="1">
              <a:off x="-2511" y="3898"/>
              <a:ext cx="6463" cy="2919"/>
            </a:xfrm>
            <a:prstGeom prst="wedgeRoundRectCallout">
              <a:avLst>
                <a:gd name="adj1" fmla="val -33250"/>
                <a:gd name="adj2" fmla="val 6322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规则和上面一样，只是空格里可以填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1,2,3,4,5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中的一个。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5792789" y="3253979"/>
            <a:ext cx="3381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5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508750" y="2520554"/>
            <a:ext cx="338138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64400" y="4000500"/>
            <a:ext cx="3365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5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6"/>
          <p:cNvGrpSpPr/>
          <p:nvPr/>
        </p:nvGrpSpPr>
        <p:grpSpPr bwMode="auto">
          <a:xfrm>
            <a:off x="4616450" y="808435"/>
            <a:ext cx="3860800" cy="3979069"/>
            <a:chOff x="7270" y="1273"/>
            <a:chExt cx="6080" cy="6266"/>
          </a:xfrm>
        </p:grpSpPr>
        <p:pic>
          <p:nvPicPr>
            <p:cNvPr id="20482" name="Picture 2" descr="D:\我的文档\北一数大课堂正文(学用）\LC82.tif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69" y="1272"/>
              <a:ext cx="6080" cy="6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3" name="Text Box 3"/>
            <p:cNvSpPr txBox="1">
              <a:spLocks noChangeArrowheads="1"/>
            </p:cNvSpPr>
            <p:nvPr/>
          </p:nvSpPr>
          <p:spPr bwMode="auto">
            <a:xfrm>
              <a:off x="9123" y="5124"/>
              <a:ext cx="531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0000"/>
                  </a:solidFill>
                  <a:ea typeface="楷体_GB2312" pitchFamily="49" charset="-122"/>
                </a:rPr>
                <a:t>5</a:t>
              </a:r>
              <a:endParaRPr lang="en-US" altLang="zh-CN" sz="360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  <p:sp>
          <p:nvSpPr>
            <p:cNvPr id="20484" name="Text Box 3"/>
            <p:cNvSpPr txBox="1">
              <a:spLocks noChangeArrowheads="1"/>
            </p:cNvSpPr>
            <p:nvPr/>
          </p:nvSpPr>
          <p:spPr bwMode="auto">
            <a:xfrm>
              <a:off x="10251" y="3971"/>
              <a:ext cx="531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0000"/>
                  </a:solidFill>
                  <a:ea typeface="楷体_GB2312" pitchFamily="49" charset="-122"/>
                </a:rPr>
                <a:t>3</a:t>
              </a:r>
              <a:endParaRPr lang="en-US" altLang="zh-CN" sz="360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  <p:sp>
          <p:nvSpPr>
            <p:cNvPr id="20485" name="Text Box 3"/>
            <p:cNvSpPr txBox="1">
              <a:spLocks noChangeArrowheads="1"/>
            </p:cNvSpPr>
            <p:nvPr/>
          </p:nvSpPr>
          <p:spPr bwMode="auto">
            <a:xfrm>
              <a:off x="11439" y="6299"/>
              <a:ext cx="531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FF0000"/>
                  </a:solidFill>
                  <a:ea typeface="楷体_GB2312" pitchFamily="49" charset="-122"/>
                </a:rPr>
                <a:t>5</a:t>
              </a:r>
              <a:endParaRPr lang="en-US" altLang="zh-CN" sz="360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</p:grpSp>
      <p:sp>
        <p:nvSpPr>
          <p:cNvPr id="20486" name="TextBox 4"/>
          <p:cNvSpPr txBox="1">
            <a:spLocks noChangeArrowheads="1"/>
          </p:cNvSpPr>
          <p:nvPr/>
        </p:nvSpPr>
        <p:spPr bwMode="auto">
          <a:xfrm>
            <a:off x="498475" y="108348"/>
            <a:ext cx="12128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7" name="组合 65"/>
          <p:cNvGrpSpPr/>
          <p:nvPr/>
        </p:nvGrpSpPr>
        <p:grpSpPr bwMode="auto">
          <a:xfrm>
            <a:off x="19051" y="19051"/>
            <a:ext cx="2982913" cy="775097"/>
            <a:chOff x="5017" y="150"/>
            <a:chExt cx="4698" cy="1221"/>
          </a:xfrm>
        </p:grpSpPr>
        <p:sp>
          <p:nvSpPr>
            <p:cNvPr id="2048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89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rPr>
                <a:t>二</a:t>
              </a:r>
              <a:endParaRPr lang="zh-CN" altLang="en-US" sz="3600" b="1">
                <a:solidFill>
                  <a:schemeClr val="bg1"/>
                </a:solidFill>
                <a:latin typeface="方正书宋简体" charset="-122"/>
                <a:ea typeface="方正书宋简体" charset="-122"/>
              </a:endParaRPr>
            </a:p>
          </p:txBody>
        </p:sp>
        <p:sp>
          <p:nvSpPr>
            <p:cNvPr id="20491" name="文本框 62"/>
            <p:cNvSpPr txBox="1">
              <a:spLocks noChangeArrowheads="1"/>
            </p:cNvSpPr>
            <p:nvPr/>
          </p:nvSpPr>
          <p:spPr bwMode="auto">
            <a:xfrm>
              <a:off x="6321" y="242"/>
              <a:ext cx="3295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6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0492" name="组合 1"/>
          <p:cNvGrpSpPr/>
          <p:nvPr/>
        </p:nvGrpSpPr>
        <p:grpSpPr bwMode="auto">
          <a:xfrm>
            <a:off x="217488" y="808435"/>
            <a:ext cx="8407400" cy="582215"/>
            <a:chOff x="343" y="1273"/>
            <a:chExt cx="13240" cy="918"/>
          </a:xfrm>
        </p:grpSpPr>
        <p:sp>
          <p:nvSpPr>
            <p:cNvPr id="2049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更上一层。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   </a:t>
              </a:r>
              <a:endParaRPr lang="en-US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 flipH="1">
            <a:off x="214313" y="1481138"/>
            <a:ext cx="3556000" cy="2125266"/>
            <a:chOff x="-1504" y="3898"/>
            <a:chExt cx="5599" cy="3348"/>
          </a:xfrm>
        </p:grpSpPr>
        <p:pic>
          <p:nvPicPr>
            <p:cNvPr id="20496" name="图片 1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438" y="5278"/>
              <a:ext cx="165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7" name="AutoShape 27"/>
            <p:cNvSpPr>
              <a:spLocks noChangeArrowheads="1"/>
            </p:cNvSpPr>
            <p:nvPr/>
          </p:nvSpPr>
          <p:spPr bwMode="auto">
            <a:xfrm flipH="1">
              <a:off x="-1504" y="3898"/>
              <a:ext cx="5456" cy="1022"/>
            </a:xfrm>
            <a:prstGeom prst="wedgeRoundRectCallout">
              <a:avLst>
                <a:gd name="adj1" fmla="val -33259"/>
                <a:gd name="adj2" fmla="val 89352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接下来怎么填呢？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077" name="矩形 6"/>
          <p:cNvSpPr>
            <a:spLocks noChangeArrowheads="1"/>
          </p:cNvSpPr>
          <p:nvPr/>
        </p:nvSpPr>
        <p:spPr bwMode="auto">
          <a:xfrm>
            <a:off x="6278564" y="925116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096001" y="275035"/>
            <a:ext cx="1222375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或</a:t>
            </a: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4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5079" name="椭圆 9"/>
          <p:cNvSpPr>
            <a:spLocks noChangeArrowheads="1"/>
          </p:cNvSpPr>
          <p:nvPr/>
        </p:nvSpPr>
        <p:spPr bwMode="auto">
          <a:xfrm>
            <a:off x="6400800" y="3333750"/>
            <a:ext cx="5334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8589" y="1017985"/>
            <a:ext cx="338137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270750" y="1017985"/>
            <a:ext cx="338138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4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478589" y="1733550"/>
            <a:ext cx="338137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5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7270750" y="1749029"/>
            <a:ext cx="338138" cy="55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ea typeface="楷体_GB2312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mph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7" grpId="0" bldLvl="0"/>
      <p:bldP spid="45077" grpId="1"/>
      <p:bldP spid="9" grpId="0"/>
      <p:bldP spid="9" grpId="1"/>
      <p:bldP spid="45079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9ccdd096-9367-4709-8167-23db1d5d6c6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WPS 演示</Application>
  <PresentationFormat>全屏显示(16:9)</PresentationFormat>
  <Paragraphs>192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方正大标宋简体</vt:lpstr>
      <vt:lpstr>黑体</vt:lpstr>
      <vt:lpstr>楷体</vt:lpstr>
      <vt:lpstr>方正书宋简体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2019-11-20T11:23:00Z</dcterms:created>
  <dcterms:modified xsi:type="dcterms:W3CDTF">2023-01-28T05:29:43Z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7960DBE8E22B4C2D806B35A74681D42F</vt:lpwstr>
  </property>
</Properties>
</file>